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4.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5.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6.xml" ContentType="application/vnd.openxmlformats-officedocument.presentationml.notesSlide+xml"/>
  <Override PartName="/ppt/comments/comment1.xml" ContentType="application/vnd.openxmlformats-officedocument.presentationml.comment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7.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8.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9.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10.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1.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12.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292" r:id="rId2"/>
    <p:sldId id="4810" r:id="rId3"/>
    <p:sldId id="4767" r:id="rId4"/>
    <p:sldId id="4751" r:id="rId5"/>
    <p:sldId id="4710" r:id="rId6"/>
    <p:sldId id="4768" r:id="rId7"/>
    <p:sldId id="4769" r:id="rId8"/>
    <p:sldId id="4743" r:id="rId9"/>
    <p:sldId id="4780" r:id="rId10"/>
    <p:sldId id="4793" r:id="rId11"/>
    <p:sldId id="4745" r:id="rId12"/>
    <p:sldId id="4748" r:id="rId13"/>
    <p:sldId id="4807" r:id="rId14"/>
    <p:sldId id="4764" r:id="rId15"/>
    <p:sldId id="4773" r:id="rId16"/>
    <p:sldId id="4779" r:id="rId17"/>
    <p:sldId id="4775" r:id="rId18"/>
    <p:sldId id="4774" r:id="rId19"/>
    <p:sldId id="4777" r:id="rId20"/>
    <p:sldId id="4778" r:id="rId21"/>
    <p:sldId id="4806" r:id="rId22"/>
    <p:sldId id="4808" r:id="rId23"/>
    <p:sldId id="4809" r:id="rId24"/>
    <p:sldId id="4770"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14F"/>
    <a:srgbClr val="515456"/>
    <a:srgbClr val="5E6161"/>
    <a:srgbClr val="49342B"/>
    <a:srgbClr val="4B3906"/>
    <a:srgbClr val="554338"/>
    <a:srgbClr val="464848"/>
    <a:srgbClr val="675950"/>
    <a:srgbClr val="525557"/>
    <a:srgbClr val="5E52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286885-BB7F-4D0B-D5C2-275D91DA4D0D}" v="3" dt="2023-02-08T16:03:46.764"/>
    <p1510:client id="{E8D1D559-026E-4619-938D-11848696D653}" v="4" dt="2023-02-08T15:58:33.9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729"/>
  </p:normalViewPr>
  <p:slideViewPr>
    <p:cSldViewPr snapToGrid="0" snapToObjects="1" showGuides="1">
      <p:cViewPr varScale="1">
        <p:scale>
          <a:sx n="93" d="100"/>
          <a:sy n="93" d="100"/>
        </p:scale>
        <p:origin x="216" y="608"/>
      </p:cViewPr>
      <p:guideLst>
        <p:guide orient="horz" pos="2159"/>
        <p:guide pos="384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viewProps" Target="view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2-06T19:45:26.619"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9B56FC-B9BA-EC49-8F61-C34D62239ADE}" type="datetimeFigureOut">
              <a:rPr lang="en-US" smtClean="0"/>
              <a:t>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52A184-0906-524E-A8B2-8CCA350ADB1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Google Shape;241;p1"/>
          <p:cNvSpPr txBox="1"/>
          <p:nvPr userDrawn="1"/>
        </p:nvSpPr>
        <p:spPr>
          <a:xfrm>
            <a:off x="380399" y="3254629"/>
            <a:ext cx="7480377" cy="7078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
                <a:srgbClr val="000000"/>
              </a:buClr>
              <a:buSzPts val="5400"/>
              <a:buFont typeface="Century Gothic" panose="020B0502020202020204"/>
              <a:buNone/>
              <a:defRPr/>
            </a:pPr>
            <a:r>
              <a:rPr kumimoji="0" lang="en-US" sz="5400" b="1" i="0" u="none" strike="noStrike" kern="0" cap="none" spc="0" normalizeH="0" baseline="0" noProof="0" dirty="0">
                <a:ln>
                  <a:noFill/>
                </a:ln>
                <a:solidFill>
                  <a:srgbClr val="000000"/>
                </a:solidFill>
                <a:effectLst/>
                <a:uLnTx/>
                <a:uFillTx/>
                <a:latin typeface="Century Gothic" panose="020B0502020202020204"/>
                <a:ea typeface="Century Gothic" panose="020B0502020202020204"/>
                <a:cs typeface="Century Gothic" panose="020B0502020202020204"/>
                <a:sym typeface="Century Gothic" panose="020B0502020202020204"/>
              </a:rPr>
              <a:t>Title</a:t>
            </a:r>
            <a:endParaRPr kumimoji="0" sz="5400" b="1" i="0" u="none" strike="noStrike" kern="0" cap="none" spc="0" normalizeH="0" baseline="0" noProof="0" dirty="0">
              <a:ln>
                <a:noFill/>
              </a:ln>
              <a:solidFill>
                <a:srgbClr val="000000"/>
              </a:solidFill>
              <a:effectLst/>
              <a:uLnTx/>
              <a:uFillTx/>
              <a:latin typeface="Century Gothic" panose="020B0502020202020204"/>
              <a:ea typeface="Century Gothic" panose="020B0502020202020204"/>
              <a:cs typeface="Century Gothic" panose="020B0502020202020204"/>
              <a:sym typeface="Century Gothic" panose="020B0502020202020204"/>
            </a:endParaRPr>
          </a:p>
        </p:txBody>
      </p:sp>
      <p:sp>
        <p:nvSpPr>
          <p:cNvPr id="6" name="Google Shape;242;p1"/>
          <p:cNvSpPr txBox="1"/>
          <p:nvPr userDrawn="1"/>
        </p:nvSpPr>
        <p:spPr>
          <a:xfrm>
            <a:off x="380399" y="4136382"/>
            <a:ext cx="182934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entury Gothic" panose="020B0502020202020204"/>
              <a:buNone/>
              <a:defRPr/>
            </a:pPr>
            <a:r>
              <a:rPr kumimoji="0" lang="en-US" sz="2000" b="0" i="0" u="none" strike="noStrike" kern="0" cap="none" spc="0" normalizeH="0" baseline="0" noProof="0" dirty="0">
                <a:ln>
                  <a:noFill/>
                </a:ln>
                <a:solidFill>
                  <a:srgbClr val="000000"/>
                </a:solidFill>
                <a:effectLst/>
                <a:uLnTx/>
                <a:uFillTx/>
                <a:latin typeface="Century Gothic" panose="020B0502020202020204"/>
                <a:ea typeface="Century Gothic" panose="020B0502020202020204"/>
                <a:cs typeface="Century Gothic" panose="020B0502020202020204"/>
                <a:sym typeface="Century Gothic" panose="020B0502020202020204"/>
              </a:rPr>
              <a:t>Date</a:t>
            </a:r>
            <a:endParaRPr kumimoji="0" sz="1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7" name="Google Shape;243;p1"/>
          <p:cNvPicPr preferRelativeResize="0"/>
          <p:nvPr userDrawn="1"/>
        </p:nvPicPr>
        <p:blipFill rotWithShape="1">
          <a:blip r:embed="rId2"/>
          <a:srcRect/>
          <a:stretch>
            <a:fillRect/>
          </a:stretch>
        </p:blipFill>
        <p:spPr>
          <a:xfrm>
            <a:off x="380399" y="1240897"/>
            <a:ext cx="1857735" cy="16668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92B34E-1CB8-AD4E-8EF2-1B8D19EBD21D}"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0BA412-B82A-C948-99A1-C7E3AA58320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2" preserve="1" userDrawn="1">
  <p:cSld name="1_Title and body 2">
    <p:spTree>
      <p:nvGrpSpPr>
        <p:cNvPr id="1" name="Shape 79"/>
        <p:cNvGrpSpPr/>
        <p:nvPr/>
      </p:nvGrpSpPr>
      <p:grpSpPr>
        <a:xfrm>
          <a:off x="0" y="0"/>
          <a:ext cx="0" cy="0"/>
          <a:chOff x="0" y="0"/>
          <a:chExt cx="0" cy="0"/>
        </a:xfrm>
      </p:grpSpPr>
      <p:pic>
        <p:nvPicPr>
          <p:cNvPr id="6" name="Google Shape;243;p1"/>
          <p:cNvPicPr preferRelativeResize="0"/>
          <p:nvPr userDrawn="1"/>
        </p:nvPicPr>
        <p:blipFill rotWithShape="1">
          <a:blip r:embed="rId2"/>
          <a:srcRect/>
          <a:stretch>
            <a:fillRect/>
          </a:stretch>
        </p:blipFill>
        <p:spPr>
          <a:xfrm>
            <a:off x="10580914" y="5700155"/>
            <a:ext cx="943723" cy="829515"/>
          </a:xfrm>
          <a:prstGeom prst="rect">
            <a:avLst/>
          </a:prstGeom>
          <a:noFill/>
          <a:ln>
            <a:noFill/>
          </a:ln>
        </p:spPr>
      </p:pic>
      <p:sp>
        <p:nvSpPr>
          <p:cNvPr id="7" name="Title 1"/>
          <p:cNvSpPr>
            <a:spLocks noGrp="1"/>
          </p:cNvSpPr>
          <p:nvPr>
            <p:ph type="title"/>
          </p:nvPr>
        </p:nvSpPr>
        <p:spPr>
          <a:xfrm>
            <a:off x="838200" y="365125"/>
            <a:ext cx="10515600" cy="1325563"/>
          </a:xfrm>
        </p:spPr>
        <p:txBody>
          <a:body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7"/>
        <p:cNvGrpSpPr/>
        <p:nvPr/>
      </p:nvGrpSpPr>
      <p:grpSpPr>
        <a:xfrm>
          <a:off x="0" y="0"/>
          <a:ext cx="0" cy="0"/>
          <a:chOff x="0" y="0"/>
          <a:chExt cx="0" cy="0"/>
        </a:xfrm>
      </p:grpSpPr>
      <p:sp>
        <p:nvSpPr>
          <p:cNvPr id="78" name="Google Shape;78;p16"/>
          <p:cNvSpPr/>
          <p:nvPr/>
        </p:nvSpPr>
        <p:spPr>
          <a:xfrm>
            <a:off x="0" y="-6200"/>
            <a:ext cx="4572000" cy="6870400"/>
          </a:xfrm>
          <a:prstGeom prst="rect">
            <a:avLst/>
          </a:prstGeom>
          <a:solidFill>
            <a:srgbClr val="1E264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 name="Google Shape;243;p1"/>
          <p:cNvPicPr preferRelativeResize="0"/>
          <p:nvPr userDrawn="1"/>
        </p:nvPicPr>
        <p:blipFill rotWithShape="1">
          <a:blip r:embed="rId2"/>
          <a:srcRect/>
          <a:stretch>
            <a:fillRect/>
          </a:stretch>
        </p:blipFill>
        <p:spPr>
          <a:xfrm>
            <a:off x="10580914" y="5700155"/>
            <a:ext cx="943723" cy="829515"/>
          </a:xfrm>
          <a:prstGeom prst="rect">
            <a:avLst/>
          </a:prstGeom>
          <a:noFill/>
          <a:ln>
            <a:noFill/>
          </a:ln>
        </p:spPr>
      </p:pic>
      <p:sp>
        <p:nvSpPr>
          <p:cNvPr id="5" name="Rectangle 4"/>
          <p:cNvSpPr/>
          <p:nvPr userDrawn="1"/>
        </p:nvSpPr>
        <p:spPr>
          <a:xfrm>
            <a:off x="335344" y="2583934"/>
            <a:ext cx="3817556"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chemeClr val="bg1"/>
                </a:solidFill>
                <a:effectLst/>
                <a:uLnTx/>
                <a:uFillTx/>
                <a:latin typeface="Calibri Light" panose="020F0302020204030204" pitchFamily="34" charset="0"/>
                <a:ea typeface="+mn-ea"/>
                <a:cs typeface="+mn-cs"/>
              </a:rPr>
              <a:t>Title</a:t>
            </a:r>
            <a:endParaRPr kumimoji="0" lang="en-US" sz="2400" b="0" i="0" u="none" strike="noStrike" kern="1200" cap="none" spc="0" normalizeH="0" baseline="0" noProof="0" dirty="0">
              <a:ln>
                <a:noFill/>
              </a:ln>
              <a:solidFill>
                <a:schemeClr val="bg1"/>
              </a:solidFill>
              <a:effectLst/>
              <a:uLnTx/>
              <a:uFillTx/>
              <a:latin typeface="Calibri Light" panose="020F03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_2">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922867" y="990600"/>
            <a:ext cx="6900333" cy="558800"/>
          </a:xfrm>
          <a:prstGeom prst="rect">
            <a:avLst/>
          </a:prstGeom>
        </p:spPr>
        <p:txBody>
          <a:bodyPr anchor="t"/>
          <a:lstStyle>
            <a:lvl1pPr>
              <a:defRPr sz="3600" b="1">
                <a:solidFill>
                  <a:srgbClr val="333333"/>
                </a:solidFill>
                <a:latin typeface="Century Gothic" panose="020B0502020202020204" pitchFamily="34" charset="0"/>
              </a:defRPr>
            </a:lvl1pPr>
          </a:lstStyle>
          <a:p>
            <a:r>
              <a:rPr lang="en-US" dirty="0"/>
              <a:t>Title</a:t>
            </a:r>
          </a:p>
        </p:txBody>
      </p:sp>
      <p:sp>
        <p:nvSpPr>
          <p:cNvPr id="8" name="Content Placeholder 2"/>
          <p:cNvSpPr>
            <a:spLocks noGrp="1"/>
          </p:cNvSpPr>
          <p:nvPr>
            <p:ph sz="half" idx="1"/>
          </p:nvPr>
        </p:nvSpPr>
        <p:spPr>
          <a:xfrm>
            <a:off x="939316" y="1660525"/>
            <a:ext cx="10795000" cy="4351338"/>
          </a:xfrm>
          <a:prstGeom prst="rect">
            <a:avLst/>
          </a:prstGeom>
        </p:spPr>
        <p:txBody>
          <a:bodyPr/>
          <a:lstStyle>
            <a:lvl1pPr marL="0" indent="0">
              <a:lnSpc>
                <a:spcPct val="150000"/>
              </a:lnSpc>
              <a:buClr>
                <a:srgbClr val="003C69"/>
              </a:buClr>
              <a:buSzPct val="125000"/>
              <a:buNone/>
              <a:defRPr sz="1200" b="0">
                <a:solidFill>
                  <a:srgbClr val="333333"/>
                </a:solidFill>
                <a:latin typeface="Century Gothic" panose="020B0502020202020204" pitchFamily="34" charset="0"/>
              </a:defRPr>
            </a:lvl1pPr>
            <a:lvl2pPr>
              <a:lnSpc>
                <a:spcPct val="150000"/>
              </a:lnSpc>
              <a:buClr>
                <a:srgbClr val="003C69"/>
              </a:buClr>
              <a:buSzPct val="125000"/>
              <a:defRPr sz="1200">
                <a:solidFill>
                  <a:srgbClr val="333333"/>
                </a:solidFill>
                <a:latin typeface="Century Gothic" panose="020B0502020202020204" pitchFamily="34" charset="0"/>
              </a:defRPr>
            </a:lvl2pPr>
            <a:lvl3pPr>
              <a:lnSpc>
                <a:spcPct val="150000"/>
              </a:lnSpc>
              <a:buClr>
                <a:srgbClr val="003C69"/>
              </a:buClr>
              <a:buSzPct val="125000"/>
              <a:defRPr sz="1200">
                <a:solidFill>
                  <a:srgbClr val="333333"/>
                </a:solidFill>
                <a:latin typeface="Century Gothic" panose="020B0502020202020204" pitchFamily="34" charset="0"/>
              </a:defRPr>
            </a:lvl3pPr>
            <a:lvl4pPr>
              <a:lnSpc>
                <a:spcPct val="150000"/>
              </a:lnSpc>
              <a:buClr>
                <a:srgbClr val="003C69"/>
              </a:buClr>
              <a:buSzPct val="125000"/>
              <a:defRPr sz="1200">
                <a:solidFill>
                  <a:srgbClr val="333333"/>
                </a:solidFill>
                <a:latin typeface="Century Gothic" panose="020B0502020202020204" pitchFamily="34" charset="0"/>
              </a:defRPr>
            </a:lvl4pPr>
            <a:lvl5pPr>
              <a:lnSpc>
                <a:spcPct val="150000"/>
              </a:lnSpc>
              <a:buClr>
                <a:srgbClr val="003C69"/>
              </a:buClr>
              <a:buSzPct val="125000"/>
              <a:defRPr sz="1200">
                <a:solidFill>
                  <a:srgbClr val="333333"/>
                </a:solidFill>
                <a:latin typeface="Century Gothic" panose="020B0502020202020204" pitchFamily="34" charset="0"/>
              </a:defRPr>
            </a:lvl5pPr>
          </a:lstStyle>
          <a:p>
            <a:pPr lvl="0"/>
            <a:r>
              <a:rPr lang="en-US" dirty="0"/>
              <a:t>Edit Master text styles</a:t>
            </a:r>
          </a:p>
        </p:txBody>
      </p:sp>
      <p:pic>
        <p:nvPicPr>
          <p:cNvPr id="5" name="Picture 4"/>
          <p:cNvPicPr>
            <a:picLocks noChangeAspect="1"/>
          </p:cNvPicPr>
          <p:nvPr userDrawn="1"/>
        </p:nvPicPr>
        <p:blipFill>
          <a:blip r:embed="rId2"/>
          <a:stretch>
            <a:fillRect/>
          </a:stretch>
        </p:blipFill>
        <p:spPr>
          <a:xfrm>
            <a:off x="10615139" y="5816012"/>
            <a:ext cx="1387974" cy="958858"/>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7" name="Content Placeholder 2"/>
          <p:cNvSpPr>
            <a:spLocks noGrp="1"/>
          </p:cNvSpPr>
          <p:nvPr>
            <p:ph sz="half" idx="1"/>
          </p:nvPr>
        </p:nvSpPr>
        <p:spPr>
          <a:xfrm>
            <a:off x="956733" y="1660525"/>
            <a:ext cx="10795000" cy="4351338"/>
          </a:xfrm>
          <a:prstGeom prst="rect">
            <a:avLst/>
          </a:prstGeom>
        </p:spPr>
        <p:txBody>
          <a:bodyPr/>
          <a:lstStyle>
            <a:lvl1pPr>
              <a:lnSpc>
                <a:spcPct val="150000"/>
              </a:lnSpc>
              <a:buClr>
                <a:srgbClr val="003C69"/>
              </a:buClr>
              <a:buSzPct val="125000"/>
              <a:defRPr sz="1200" b="1">
                <a:solidFill>
                  <a:srgbClr val="003C69"/>
                </a:solidFill>
                <a:latin typeface="Century Gothic" panose="020B0502020202020204" pitchFamily="34" charset="0"/>
              </a:defRPr>
            </a:lvl1pPr>
            <a:lvl2pPr>
              <a:lnSpc>
                <a:spcPct val="150000"/>
              </a:lnSpc>
              <a:buClr>
                <a:srgbClr val="003C69"/>
              </a:buClr>
              <a:buSzPct val="125000"/>
              <a:defRPr sz="1200">
                <a:solidFill>
                  <a:srgbClr val="333333"/>
                </a:solidFill>
                <a:latin typeface="Century Gothic" panose="020B0502020202020204" pitchFamily="34" charset="0"/>
              </a:defRPr>
            </a:lvl2pPr>
            <a:lvl3pPr>
              <a:lnSpc>
                <a:spcPct val="150000"/>
              </a:lnSpc>
              <a:buClr>
                <a:srgbClr val="003C69"/>
              </a:buClr>
              <a:buSzPct val="125000"/>
              <a:defRPr sz="1200">
                <a:solidFill>
                  <a:srgbClr val="333333"/>
                </a:solidFill>
                <a:latin typeface="Century Gothic" panose="020B0502020202020204" pitchFamily="34" charset="0"/>
              </a:defRPr>
            </a:lvl3pPr>
            <a:lvl4pPr>
              <a:lnSpc>
                <a:spcPct val="150000"/>
              </a:lnSpc>
              <a:buClr>
                <a:srgbClr val="003C69"/>
              </a:buClr>
              <a:buSzPct val="125000"/>
              <a:defRPr sz="1200">
                <a:solidFill>
                  <a:srgbClr val="333333"/>
                </a:solidFill>
                <a:latin typeface="Century Gothic" panose="020B0502020202020204" pitchFamily="34" charset="0"/>
              </a:defRPr>
            </a:lvl4pPr>
            <a:lvl5pPr>
              <a:lnSpc>
                <a:spcPct val="150000"/>
              </a:lnSpc>
              <a:buClr>
                <a:srgbClr val="003C69"/>
              </a:buClr>
              <a:buSzPct val="125000"/>
              <a:defRPr sz="1200">
                <a:solidFill>
                  <a:srgbClr val="333333"/>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8456580" y="211758"/>
            <a:ext cx="3735421" cy="283543"/>
          </a:xfrm>
          <a:prstGeom prst="rect">
            <a:avLst/>
          </a:prstGeom>
          <a:solidFill>
            <a:srgbClr val="0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6" name="Title 1"/>
          <p:cNvSpPr>
            <a:spLocks noGrp="1"/>
          </p:cNvSpPr>
          <p:nvPr>
            <p:ph type="title" hasCustomPrompt="1"/>
          </p:nvPr>
        </p:nvSpPr>
        <p:spPr>
          <a:xfrm>
            <a:off x="922867" y="990600"/>
            <a:ext cx="6900333" cy="558800"/>
          </a:xfrm>
          <a:prstGeom prst="rect">
            <a:avLst/>
          </a:prstGeom>
        </p:spPr>
        <p:txBody>
          <a:bodyPr anchor="t"/>
          <a:lstStyle>
            <a:lvl1pPr>
              <a:defRPr sz="3600" b="1">
                <a:solidFill>
                  <a:srgbClr val="333333"/>
                </a:solidFill>
                <a:latin typeface="Century Gothic" panose="020B0502020202020204" pitchFamily="34" charset="0"/>
              </a:defRPr>
            </a:lvl1pPr>
          </a:lstStyle>
          <a:p>
            <a:r>
              <a:rPr lang="en-US" dirty="0"/>
              <a:t>Title</a:t>
            </a:r>
          </a:p>
        </p:txBody>
      </p:sp>
      <p:sp>
        <p:nvSpPr>
          <p:cNvPr id="7" name="Content Placeholder 2"/>
          <p:cNvSpPr>
            <a:spLocks noGrp="1"/>
          </p:cNvSpPr>
          <p:nvPr>
            <p:ph sz="half" idx="13" hasCustomPrompt="1"/>
          </p:nvPr>
        </p:nvSpPr>
        <p:spPr>
          <a:xfrm>
            <a:off x="8647522" y="188535"/>
            <a:ext cx="3355591" cy="254525"/>
          </a:xfrm>
          <a:prstGeom prst="rect">
            <a:avLst/>
          </a:prstGeom>
        </p:spPr>
        <p:txBody>
          <a:bodyPr anchor="ctr"/>
          <a:lstStyle>
            <a:lvl1pPr marL="0" indent="0" algn="ctr">
              <a:lnSpc>
                <a:spcPct val="150000"/>
              </a:lnSpc>
              <a:buClr>
                <a:srgbClr val="003C69"/>
              </a:buClr>
              <a:buSzPct val="125000"/>
              <a:buNone/>
              <a:defRPr sz="1000" b="0">
                <a:solidFill>
                  <a:schemeClr val="bg1"/>
                </a:solidFill>
                <a:latin typeface="Century Gothic" panose="020B0502020202020204" pitchFamily="34" charset="0"/>
              </a:defRPr>
            </a:lvl1pPr>
            <a:lvl2pPr>
              <a:lnSpc>
                <a:spcPct val="150000"/>
              </a:lnSpc>
              <a:buClr>
                <a:srgbClr val="003C69"/>
              </a:buClr>
              <a:buSzPct val="125000"/>
              <a:defRPr sz="1200">
                <a:solidFill>
                  <a:srgbClr val="333333"/>
                </a:solidFill>
                <a:latin typeface="Century Gothic" panose="020B0502020202020204" pitchFamily="34" charset="0"/>
              </a:defRPr>
            </a:lvl2pPr>
            <a:lvl3pPr>
              <a:lnSpc>
                <a:spcPct val="150000"/>
              </a:lnSpc>
              <a:buClr>
                <a:srgbClr val="003C69"/>
              </a:buClr>
              <a:buSzPct val="125000"/>
              <a:defRPr sz="1200">
                <a:solidFill>
                  <a:srgbClr val="333333"/>
                </a:solidFill>
                <a:latin typeface="Century Gothic" panose="020B0502020202020204" pitchFamily="34" charset="0"/>
              </a:defRPr>
            </a:lvl3pPr>
            <a:lvl4pPr>
              <a:lnSpc>
                <a:spcPct val="150000"/>
              </a:lnSpc>
              <a:buClr>
                <a:srgbClr val="003C69"/>
              </a:buClr>
              <a:buSzPct val="125000"/>
              <a:defRPr sz="1200">
                <a:solidFill>
                  <a:srgbClr val="333333"/>
                </a:solidFill>
                <a:latin typeface="Century Gothic" panose="020B0502020202020204" pitchFamily="34" charset="0"/>
              </a:defRPr>
            </a:lvl4pPr>
            <a:lvl5pPr>
              <a:lnSpc>
                <a:spcPct val="150000"/>
              </a:lnSpc>
              <a:buClr>
                <a:srgbClr val="003C69"/>
              </a:buClr>
              <a:buSzPct val="125000"/>
              <a:defRPr sz="1200">
                <a:solidFill>
                  <a:srgbClr val="333333"/>
                </a:solidFill>
                <a:latin typeface="Century Gothic" panose="020B0502020202020204" pitchFamily="34" charset="0"/>
              </a:defRPr>
            </a:lvl5pPr>
          </a:lstStyle>
          <a:p>
            <a:pPr lvl="0"/>
            <a:r>
              <a:rPr lang="en-US" dirty="0"/>
              <a:t>Header</a:t>
            </a:r>
          </a:p>
        </p:txBody>
      </p:sp>
      <p:pic>
        <p:nvPicPr>
          <p:cNvPr id="8" name="Picture 7"/>
          <p:cNvPicPr>
            <a:picLocks noChangeAspect="1"/>
          </p:cNvPicPr>
          <p:nvPr userDrawn="1"/>
        </p:nvPicPr>
        <p:blipFill>
          <a:blip r:embed="rId2"/>
          <a:stretch>
            <a:fillRect/>
          </a:stretch>
        </p:blipFill>
        <p:spPr>
          <a:xfrm>
            <a:off x="10615139" y="5816012"/>
            <a:ext cx="1387974" cy="95885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92B34E-1CB8-AD4E-8EF2-1B8D19EBD21D}" type="datetimeFigureOut">
              <a:rPr lang="en-US" smtClean="0"/>
              <a:t>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0BA412-B82A-C948-99A1-C7E3AA58320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56.xml"/><Relationship Id="rId7" Type="http://schemas.openxmlformats.org/officeDocument/2006/relationships/image" Target="../media/image22.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21.png"/><Relationship Id="rId5" Type="http://schemas.openxmlformats.org/officeDocument/2006/relationships/slideLayout" Target="../slideLayouts/slideLayout3.xml"/><Relationship Id="rId4" Type="http://schemas.openxmlformats.org/officeDocument/2006/relationships/tags" Target="../tags/tag57.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60.xml"/><Relationship Id="rId7" Type="http://schemas.openxmlformats.org/officeDocument/2006/relationships/notesSlide" Target="../notesSlides/notesSlide6.xml"/><Relationship Id="rId12" Type="http://schemas.openxmlformats.org/officeDocument/2006/relationships/comments" Target="../comments/comment1.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Layout" Target="../slideLayouts/slideLayout5.xml"/><Relationship Id="rId11" Type="http://schemas.openxmlformats.org/officeDocument/2006/relationships/image" Target="../media/image7.emf"/><Relationship Id="rId5" Type="http://schemas.openxmlformats.org/officeDocument/2006/relationships/tags" Target="../tags/tag62.xml"/><Relationship Id="rId10" Type="http://schemas.openxmlformats.org/officeDocument/2006/relationships/image" Target="../media/image25.png"/><Relationship Id="rId4" Type="http://schemas.openxmlformats.org/officeDocument/2006/relationships/tags" Target="../tags/tag61.xml"/><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65.xml"/><Relationship Id="rId7" Type="http://schemas.openxmlformats.org/officeDocument/2006/relationships/slideLayout" Target="../slideLayouts/slideLayout5.xml"/><Relationship Id="rId12" Type="http://schemas.openxmlformats.org/officeDocument/2006/relationships/image" Target="../media/image7.emf"/><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image" Target="../media/image28.png"/><Relationship Id="rId5" Type="http://schemas.openxmlformats.org/officeDocument/2006/relationships/tags" Target="../tags/tag67.xml"/><Relationship Id="rId10" Type="http://schemas.openxmlformats.org/officeDocument/2006/relationships/image" Target="../media/image27.png"/><Relationship Id="rId4" Type="http://schemas.openxmlformats.org/officeDocument/2006/relationships/tags" Target="../tags/tag66.xml"/><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3.xml"/><Relationship Id="rId13" Type="http://schemas.openxmlformats.org/officeDocument/2006/relationships/image" Target="../media/image7.emf"/><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image" Target="../media/image32.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image" Target="../media/image31.png"/><Relationship Id="rId5" Type="http://schemas.openxmlformats.org/officeDocument/2006/relationships/tags" Target="../tags/tag73.xml"/><Relationship Id="rId10" Type="http://schemas.openxmlformats.org/officeDocument/2006/relationships/image" Target="../media/image30.png"/><Relationship Id="rId4" Type="http://schemas.openxmlformats.org/officeDocument/2006/relationships/tags" Target="../tags/tag72.xml"/><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emf"/><Relationship Id="rId3" Type="http://schemas.openxmlformats.org/officeDocument/2006/relationships/tags" Target="../tags/tag78.xml"/><Relationship Id="rId7" Type="http://schemas.openxmlformats.org/officeDocument/2006/relationships/slideLayout" Target="../slideLayouts/slideLayout3.xml"/><Relationship Id="rId12" Type="http://schemas.openxmlformats.org/officeDocument/2006/relationships/image" Target="../media/image37.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image" Target="../media/image36.png"/><Relationship Id="rId5" Type="http://schemas.openxmlformats.org/officeDocument/2006/relationships/tags" Target="../tags/tag80.xml"/><Relationship Id="rId10" Type="http://schemas.openxmlformats.org/officeDocument/2006/relationships/image" Target="../media/image35.png"/><Relationship Id="rId4" Type="http://schemas.openxmlformats.org/officeDocument/2006/relationships/tags" Target="../tags/tag79.xml"/><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84.xml"/><Relationship Id="rId7" Type="http://schemas.openxmlformats.org/officeDocument/2006/relationships/tags" Target="../tags/tag88.xml"/><Relationship Id="rId12" Type="http://schemas.openxmlformats.org/officeDocument/2006/relationships/image" Target="../media/image7.emf"/><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image" Target="../media/image40.png"/><Relationship Id="rId5" Type="http://schemas.openxmlformats.org/officeDocument/2006/relationships/tags" Target="../tags/tag86.xml"/><Relationship Id="rId10" Type="http://schemas.openxmlformats.org/officeDocument/2006/relationships/image" Target="../media/image39.png"/><Relationship Id="rId4" Type="http://schemas.openxmlformats.org/officeDocument/2006/relationships/tags" Target="../tags/tag85.xml"/><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91.xml"/><Relationship Id="rId7" Type="http://schemas.openxmlformats.org/officeDocument/2006/relationships/image" Target="../media/image41.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slideLayout" Target="../slideLayouts/slideLayout3.xml"/><Relationship Id="rId5" Type="http://schemas.openxmlformats.org/officeDocument/2006/relationships/tags" Target="../tags/tag93.xml"/><Relationship Id="rId4" Type="http://schemas.openxmlformats.org/officeDocument/2006/relationships/tags" Target="../tags/tag92.xml"/></Relationships>
</file>

<file path=ppt/slides/_rels/slide1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tags" Target="../tags/tag96.xml"/><Relationship Id="rId7" Type="http://schemas.openxmlformats.org/officeDocument/2006/relationships/notesSlide" Target="../notesSlides/notesSlide8.xml"/><Relationship Id="rId12" Type="http://schemas.openxmlformats.org/officeDocument/2006/relationships/image" Target="../media/image7.emf"/><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slideLayout" Target="../slideLayouts/slideLayout5.xml"/><Relationship Id="rId11" Type="http://schemas.openxmlformats.org/officeDocument/2006/relationships/image" Target="../media/image45.png"/><Relationship Id="rId5" Type="http://schemas.openxmlformats.org/officeDocument/2006/relationships/tags" Target="../tags/tag98.xml"/><Relationship Id="rId10" Type="http://schemas.openxmlformats.org/officeDocument/2006/relationships/image" Target="../media/image44.png"/><Relationship Id="rId4" Type="http://schemas.openxmlformats.org/officeDocument/2006/relationships/tags" Target="../tags/tag97.xml"/><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01.xml"/><Relationship Id="rId7" Type="http://schemas.openxmlformats.org/officeDocument/2006/relationships/image" Target="../media/image46.png"/><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7.emf"/><Relationship Id="rId5" Type="http://schemas.openxmlformats.org/officeDocument/2006/relationships/notesSlide" Target="../notesSlides/notesSlide9.xml"/><Relationship Id="rId4"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emf"/><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106.xml"/><Relationship Id="rId7" Type="http://schemas.openxmlformats.org/officeDocument/2006/relationships/notesSlide" Target="../notesSlides/notesSlide11.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slideLayout" Target="../slideLayouts/slideLayout5.xml"/><Relationship Id="rId11" Type="http://schemas.openxmlformats.org/officeDocument/2006/relationships/image" Target="../media/image7.emf"/><Relationship Id="rId5" Type="http://schemas.openxmlformats.org/officeDocument/2006/relationships/tags" Target="../tags/tag108.xml"/><Relationship Id="rId10" Type="http://schemas.openxmlformats.org/officeDocument/2006/relationships/image" Target="../media/image52.png"/><Relationship Id="rId4" Type="http://schemas.openxmlformats.org/officeDocument/2006/relationships/tags" Target="../tags/tag107.xml"/><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tags" Target="../tags/tag111.xml"/><Relationship Id="rId7" Type="http://schemas.openxmlformats.org/officeDocument/2006/relationships/image" Target="../media/image4.emf"/><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53.jpeg"/><Relationship Id="rId5" Type="http://schemas.openxmlformats.org/officeDocument/2006/relationships/notesSlide" Target="../notesSlides/notesSlide12.xml"/><Relationship Id="rId4"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7.emf"/><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7.emf"/><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117.xml"/><Relationship Id="rId7" Type="http://schemas.openxmlformats.org/officeDocument/2006/relationships/image" Target="../media/image57.pn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56.png"/><Relationship Id="rId5" Type="http://schemas.openxmlformats.org/officeDocument/2006/relationships/image" Target="../media/image6.emf"/><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7.emf"/><Relationship Id="rId5" Type="http://schemas.openxmlformats.org/officeDocument/2006/relationships/image" Target="../media/image9.png"/><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1.xml"/><Relationship Id="rId7" Type="http://schemas.openxmlformats.org/officeDocument/2006/relationships/image" Target="../media/image10.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3.xml"/><Relationship Id="rId5" Type="http://schemas.openxmlformats.org/officeDocument/2006/relationships/slideLayout" Target="../slideLayouts/slideLayout5.xml"/><Relationship Id="rId4" Type="http://schemas.openxmlformats.org/officeDocument/2006/relationships/tags" Target="../tags/tag1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15.xml"/><Relationship Id="rId7" Type="http://schemas.openxmlformats.org/officeDocument/2006/relationships/slideLayout" Target="../slideLayouts/slideLayout3.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11.png"/><Relationship Id="rId5" Type="http://schemas.openxmlformats.org/officeDocument/2006/relationships/tags" Target="../tags/tag17.xml"/><Relationship Id="rId10" Type="http://schemas.openxmlformats.org/officeDocument/2006/relationships/image" Target="../media/image14.png"/><Relationship Id="rId4" Type="http://schemas.openxmlformats.org/officeDocument/2006/relationships/tags" Target="../tags/tag16.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13" Type="http://schemas.openxmlformats.org/officeDocument/2006/relationships/tags" Target="../tags/tag31.xml"/><Relationship Id="rId18" Type="http://schemas.openxmlformats.org/officeDocument/2006/relationships/tags" Target="../tags/tag36.xml"/><Relationship Id="rId26" Type="http://schemas.openxmlformats.org/officeDocument/2006/relationships/tags" Target="../tags/tag44.xml"/><Relationship Id="rId3" Type="http://schemas.openxmlformats.org/officeDocument/2006/relationships/tags" Target="../tags/tag21.xml"/><Relationship Id="rId21" Type="http://schemas.openxmlformats.org/officeDocument/2006/relationships/tags" Target="../tags/tag39.xml"/><Relationship Id="rId7" Type="http://schemas.openxmlformats.org/officeDocument/2006/relationships/tags" Target="../tags/tag25.xml"/><Relationship Id="rId12" Type="http://schemas.openxmlformats.org/officeDocument/2006/relationships/tags" Target="../tags/tag30.xml"/><Relationship Id="rId17" Type="http://schemas.openxmlformats.org/officeDocument/2006/relationships/tags" Target="../tags/tag35.xml"/><Relationship Id="rId25" Type="http://schemas.openxmlformats.org/officeDocument/2006/relationships/tags" Target="../tags/tag43.xml"/><Relationship Id="rId33" Type="http://schemas.openxmlformats.org/officeDocument/2006/relationships/image" Target="../media/image11.png"/><Relationship Id="rId2" Type="http://schemas.openxmlformats.org/officeDocument/2006/relationships/tags" Target="../tags/tag20.xml"/><Relationship Id="rId16" Type="http://schemas.openxmlformats.org/officeDocument/2006/relationships/tags" Target="../tags/tag34.xml"/><Relationship Id="rId20" Type="http://schemas.openxmlformats.org/officeDocument/2006/relationships/tags" Target="../tags/tag38.xml"/><Relationship Id="rId29" Type="http://schemas.openxmlformats.org/officeDocument/2006/relationships/tags" Target="../tags/tag47.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tags" Target="../tags/tag29.xml"/><Relationship Id="rId24" Type="http://schemas.openxmlformats.org/officeDocument/2006/relationships/tags" Target="../tags/tag42.xml"/><Relationship Id="rId32" Type="http://schemas.openxmlformats.org/officeDocument/2006/relationships/image" Target="../media/image16.png"/><Relationship Id="rId5" Type="http://schemas.openxmlformats.org/officeDocument/2006/relationships/tags" Target="../tags/tag23.xml"/><Relationship Id="rId15" Type="http://schemas.openxmlformats.org/officeDocument/2006/relationships/tags" Target="../tags/tag33.xml"/><Relationship Id="rId23" Type="http://schemas.openxmlformats.org/officeDocument/2006/relationships/tags" Target="../tags/tag41.xml"/><Relationship Id="rId28" Type="http://schemas.openxmlformats.org/officeDocument/2006/relationships/tags" Target="../tags/tag46.xml"/><Relationship Id="rId10" Type="http://schemas.openxmlformats.org/officeDocument/2006/relationships/tags" Target="../tags/tag28.xml"/><Relationship Id="rId19" Type="http://schemas.openxmlformats.org/officeDocument/2006/relationships/tags" Target="../tags/tag37.xml"/><Relationship Id="rId31" Type="http://schemas.openxmlformats.org/officeDocument/2006/relationships/image" Target="../media/image15.png"/><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tags" Target="../tags/tag32.xml"/><Relationship Id="rId22" Type="http://schemas.openxmlformats.org/officeDocument/2006/relationships/tags" Target="../tags/tag40.xml"/><Relationship Id="rId27" Type="http://schemas.openxmlformats.org/officeDocument/2006/relationships/tags" Target="../tags/tag45.xml"/><Relationship Id="rId30" Type="http://schemas.openxmlformats.org/officeDocument/2006/relationships/slideLayout" Target="../slideLayouts/slideLayout3.xml"/><Relationship Id="rId8" Type="http://schemas.openxmlformats.org/officeDocument/2006/relationships/tags" Target="../tags/tag26.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50.xml"/><Relationship Id="rId7" Type="http://schemas.openxmlformats.org/officeDocument/2006/relationships/image" Target="../media/image17.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7.emf"/><Relationship Id="rId5" Type="http://schemas.openxmlformats.org/officeDocument/2006/relationships/notesSlide" Target="../notesSlides/notesSlide4.xml"/><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53.xml"/><Relationship Id="rId7" Type="http://schemas.openxmlformats.org/officeDocument/2006/relationships/image" Target="../media/image20.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9.png"/><Relationship Id="rId5" Type="http://schemas.openxmlformats.org/officeDocument/2006/relationships/notesSlide" Target="../notesSlides/notesSlide5.xml"/><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6" name="Rectangle 5">
            <a:extLst>
              <a:ext uri="{FF2B5EF4-FFF2-40B4-BE49-F238E27FC236}">
                <a16:creationId xmlns:a16="http://schemas.microsoft.com/office/drawing/2014/main" id="{251E822F-1B65-6B79-A0A8-B6E0F51C0BDD}"/>
              </a:ext>
            </a:extLst>
          </p:cNvPr>
          <p:cNvSpPr/>
          <p:nvPr/>
        </p:nvSpPr>
        <p:spPr>
          <a:xfrm>
            <a:off x="0" y="0"/>
            <a:ext cx="12192000" cy="6858000"/>
          </a:xfrm>
          <a:prstGeom prst="rect">
            <a:avLst/>
          </a:prstGeom>
          <a:solidFill>
            <a:srgbClr val="016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93939"/>
              </a:solidFill>
            </a:endParaRPr>
          </a:p>
        </p:txBody>
      </p:sp>
      <p:pic>
        <p:nvPicPr>
          <p:cNvPr id="3" name="图片 2"/>
          <p:cNvPicPr>
            <a:picLocks noChangeAspect="1"/>
          </p:cNvPicPr>
          <p:nvPr>
            <p:custDataLst>
              <p:tags r:id="rId1"/>
            </p:custDataLst>
          </p:nvPr>
        </p:nvPicPr>
        <p:blipFill>
          <a:blip r:embed="rId5">
            <a:alphaModFix amt="30000"/>
            <a:extLst>
              <a:ext uri="{28A0092B-C50C-407E-A947-70E740481C1C}">
                <a14:useLocalDpi xmlns:a14="http://schemas.microsoft.com/office/drawing/2010/main" val="0"/>
              </a:ext>
            </a:extLst>
          </a:blip>
          <a:stretch>
            <a:fillRect/>
          </a:stretch>
        </p:blipFill>
        <p:spPr>
          <a:xfrm>
            <a:off x="0" y="-75414"/>
            <a:ext cx="12192000" cy="6933414"/>
          </a:xfrm>
          <a:prstGeom prst="rect">
            <a:avLst/>
          </a:prstGeom>
        </p:spPr>
      </p:pic>
      <p:sp>
        <p:nvSpPr>
          <p:cNvPr id="13" name="Rectangle 12">
            <a:extLst>
              <a:ext uri="{FF2B5EF4-FFF2-40B4-BE49-F238E27FC236}">
                <a16:creationId xmlns:a16="http://schemas.microsoft.com/office/drawing/2014/main" id="{AFADD594-244F-5D2A-013C-5F223E0C028B}"/>
              </a:ext>
            </a:extLst>
          </p:cNvPr>
          <p:cNvSpPr/>
          <p:nvPr/>
        </p:nvSpPr>
        <p:spPr>
          <a:xfrm>
            <a:off x="0" y="6395662"/>
            <a:ext cx="12192000" cy="490292"/>
          </a:xfrm>
          <a:prstGeom prst="rect">
            <a:avLst/>
          </a:prstGeom>
          <a:solidFill>
            <a:srgbClr val="3A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80;p22">
            <a:extLst>
              <a:ext uri="{FF2B5EF4-FFF2-40B4-BE49-F238E27FC236}">
                <a16:creationId xmlns:a16="http://schemas.microsoft.com/office/drawing/2014/main" id="{4D70E8E1-72D3-E447-DCCD-CB51EBED5A9F}"/>
              </a:ext>
            </a:extLst>
          </p:cNvPr>
          <p:cNvSpPr txBox="1">
            <a:spLocks/>
          </p:cNvSpPr>
          <p:nvPr/>
        </p:nvSpPr>
        <p:spPr>
          <a:xfrm>
            <a:off x="415611" y="3855308"/>
            <a:ext cx="11360800" cy="1483554"/>
          </a:xfrm>
          <a:prstGeom prst="rect">
            <a:avLst/>
          </a:prstGeom>
        </p:spPr>
        <p:txBody>
          <a:bodyPr spcFirstLastPara="1" wrap="square" lIns="91425" tIns="91425" rIns="91425" bIns="91425" anchor="b" anchorCtr="0">
            <a:noAutofit/>
          </a:bodyPr>
          <a:lstStyle>
            <a:lvl1pPr marL="0" lvl="0" algn="l" defTabSz="914354" rtl="0" eaLnBrk="1" latinLnBrk="0" hangingPunct="1">
              <a:lnSpc>
                <a:spcPct val="100000"/>
              </a:lnSpc>
              <a:spcBef>
                <a:spcPts val="0"/>
              </a:spcBef>
              <a:spcAft>
                <a:spcPts val="0"/>
              </a:spcAft>
              <a:buSzPts val="4800"/>
              <a:buNone/>
              <a:defRPr lang="en-GB" sz="6400" b="0" kern="1200">
                <a:solidFill>
                  <a:srgbClr val="FFFFFF"/>
                </a:solidFill>
                <a:latin typeface="Impact" panose="020B0806030902050204" pitchFamily="34" charset="0"/>
                <a:ea typeface="+mj-ea"/>
                <a:cs typeface="+mj-c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r>
              <a:rPr lang="en-US" dirty="0"/>
              <a:t>CHINA MARKET UPDATE</a:t>
            </a:r>
          </a:p>
        </p:txBody>
      </p:sp>
      <p:sp>
        <p:nvSpPr>
          <p:cNvPr id="15" name="Google Shape;81;p22">
            <a:extLst>
              <a:ext uri="{FF2B5EF4-FFF2-40B4-BE49-F238E27FC236}">
                <a16:creationId xmlns:a16="http://schemas.microsoft.com/office/drawing/2014/main" id="{B690A661-A6C0-AE4F-1208-FC2010D9D02A}"/>
              </a:ext>
            </a:extLst>
          </p:cNvPr>
          <p:cNvSpPr txBox="1">
            <a:spLocks/>
          </p:cNvSpPr>
          <p:nvPr/>
        </p:nvSpPr>
        <p:spPr>
          <a:xfrm>
            <a:off x="415600" y="5338862"/>
            <a:ext cx="11360800" cy="1056800"/>
          </a:xfrm>
          <a:prstGeom prst="rect">
            <a:avLst/>
          </a:prstGeom>
        </p:spPr>
        <p:txBody>
          <a:bodyPr spcFirstLastPara="1" wrap="square" lIns="91425" tIns="91425" rIns="91425" bIns="91425" anchor="t" anchorCtr="0">
            <a:noAutofit/>
          </a:bodyPr>
          <a:lstStyle>
            <a:lvl1pPr marL="0" lvl="0" indent="0" algn="l" defTabSz="914354" rtl="0" eaLnBrk="1" latinLnBrk="0" hangingPunct="1">
              <a:lnSpc>
                <a:spcPct val="100000"/>
              </a:lnSpc>
              <a:spcBef>
                <a:spcPts val="0"/>
              </a:spcBef>
              <a:spcAft>
                <a:spcPts val="0"/>
              </a:spcAft>
              <a:buClr>
                <a:srgbClr val="4295D1"/>
              </a:buClr>
              <a:buSzPts val="1800"/>
              <a:buFont typeface="Arial" panose="020B0604020202020204" pitchFamily="34" charset="0"/>
              <a:buNone/>
              <a:defRPr sz="2400" b="1" i="0" kern="1200">
                <a:solidFill>
                  <a:srgbClr val="4295D1"/>
                </a:solidFill>
                <a:latin typeface="Verdana" panose="020B0604030504040204" pitchFamily="34" charset="0"/>
                <a:ea typeface="Verdana" panose="020B0604030504040204" pitchFamily="34" charset="0"/>
                <a:cs typeface="Verdana" panose="020B0604030504040204" pitchFamily="34" charset="0"/>
              </a:defRPr>
            </a:lvl1pPr>
            <a:lvl2pPr marL="800077" lvl="1" indent="-342900" algn="ctr" defTabSz="914354" rtl="0" eaLnBrk="1" latinLnBrk="0" hangingPunct="1">
              <a:lnSpc>
                <a:spcPct val="100000"/>
              </a:lnSpc>
              <a:spcBef>
                <a:spcPts val="0"/>
              </a:spcBef>
              <a:spcAft>
                <a:spcPts val="0"/>
              </a:spcAft>
              <a:buClr>
                <a:srgbClr val="2A6DA5"/>
              </a:buClr>
              <a:buSzPts val="2800"/>
              <a:buFont typeface="Arial" panose="020B0604020202020204" pitchFamily="34" charset="0"/>
              <a:buNone/>
              <a:defRPr sz="3733" kern="120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2pPr>
            <a:lvl3pPr marL="1142942" lvl="2" indent="-228589" algn="ctr" defTabSz="914354" rtl="0" eaLnBrk="1" latinLnBrk="0" hangingPunct="1">
              <a:lnSpc>
                <a:spcPct val="100000"/>
              </a:lnSpc>
              <a:spcBef>
                <a:spcPts val="0"/>
              </a:spcBef>
              <a:spcAft>
                <a:spcPts val="0"/>
              </a:spcAft>
              <a:buSzPts val="2800"/>
              <a:buFont typeface="Arial" panose="020B0604020202020204" pitchFamily="34" charset="0"/>
              <a:buNone/>
              <a:defRPr sz="3733"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120" lvl="3" indent="-228589" algn="ctr" defTabSz="914354" rtl="0" eaLnBrk="1" latinLnBrk="0" hangingPunct="1">
              <a:lnSpc>
                <a:spcPct val="100000"/>
              </a:lnSpc>
              <a:spcBef>
                <a:spcPts val="0"/>
              </a:spcBef>
              <a:spcAft>
                <a:spcPts val="0"/>
              </a:spcAft>
              <a:buSzPts val="2800"/>
              <a:buFont typeface="Arial" panose="020B0604020202020204" pitchFamily="34" charset="0"/>
              <a:buNone/>
              <a:defRPr sz="3733"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298" lvl="4" indent="-228589" algn="ctr" defTabSz="914354" rtl="0" eaLnBrk="1" latinLnBrk="0" hangingPunct="1">
              <a:lnSpc>
                <a:spcPct val="100000"/>
              </a:lnSpc>
              <a:spcBef>
                <a:spcPts val="0"/>
              </a:spcBef>
              <a:spcAft>
                <a:spcPts val="0"/>
              </a:spcAft>
              <a:buSzPts val="2800"/>
              <a:buFont typeface="Arial" panose="020B0604020202020204" pitchFamily="34" charset="0"/>
              <a:buNone/>
              <a:defRPr sz="3733"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474" lvl="5" indent="-228589" algn="ctr" defTabSz="914354" rtl="0" eaLnBrk="1" latinLnBrk="0" hangingPunct="1">
              <a:lnSpc>
                <a:spcPct val="100000"/>
              </a:lnSpc>
              <a:spcBef>
                <a:spcPts val="0"/>
              </a:spcBef>
              <a:spcAft>
                <a:spcPts val="0"/>
              </a:spcAft>
              <a:buSzPts val="2800"/>
              <a:buFont typeface="Arial" panose="020B0604020202020204" pitchFamily="34" charset="0"/>
              <a:buNone/>
              <a:defRPr sz="3733" kern="1200">
                <a:solidFill>
                  <a:schemeClr val="tx1"/>
                </a:solidFill>
                <a:latin typeface="+mn-lt"/>
                <a:ea typeface="+mn-ea"/>
                <a:cs typeface="+mn-cs"/>
              </a:defRPr>
            </a:lvl6pPr>
            <a:lvl7pPr marL="2971652" lvl="6" indent="-228589" algn="ctr" defTabSz="914354" rtl="0" eaLnBrk="1" latinLnBrk="0" hangingPunct="1">
              <a:lnSpc>
                <a:spcPct val="100000"/>
              </a:lnSpc>
              <a:spcBef>
                <a:spcPts val="0"/>
              </a:spcBef>
              <a:spcAft>
                <a:spcPts val="0"/>
              </a:spcAft>
              <a:buSzPts val="2800"/>
              <a:buFont typeface="Arial" panose="020B0604020202020204" pitchFamily="34" charset="0"/>
              <a:buNone/>
              <a:defRPr sz="3733" kern="1200">
                <a:solidFill>
                  <a:schemeClr val="tx1"/>
                </a:solidFill>
                <a:latin typeface="+mn-lt"/>
                <a:ea typeface="+mn-ea"/>
                <a:cs typeface="+mn-cs"/>
              </a:defRPr>
            </a:lvl7pPr>
            <a:lvl8pPr marL="3428829" lvl="7" indent="-228589" algn="ctr" defTabSz="914354" rtl="0" eaLnBrk="1" latinLnBrk="0" hangingPunct="1">
              <a:lnSpc>
                <a:spcPct val="100000"/>
              </a:lnSpc>
              <a:spcBef>
                <a:spcPts val="0"/>
              </a:spcBef>
              <a:spcAft>
                <a:spcPts val="0"/>
              </a:spcAft>
              <a:buSzPts val="2800"/>
              <a:buFont typeface="Arial" panose="020B0604020202020204" pitchFamily="34" charset="0"/>
              <a:buNone/>
              <a:defRPr sz="3733" kern="1200">
                <a:solidFill>
                  <a:schemeClr val="tx1"/>
                </a:solidFill>
                <a:latin typeface="+mn-lt"/>
                <a:ea typeface="+mn-ea"/>
                <a:cs typeface="+mn-cs"/>
              </a:defRPr>
            </a:lvl8pPr>
            <a:lvl9pPr marL="3886006" lvl="8" indent="-228589" algn="ctr" defTabSz="914354" rtl="0" eaLnBrk="1" latinLnBrk="0" hangingPunct="1">
              <a:lnSpc>
                <a:spcPct val="100000"/>
              </a:lnSpc>
              <a:spcBef>
                <a:spcPts val="0"/>
              </a:spcBef>
              <a:spcAft>
                <a:spcPts val="0"/>
              </a:spcAft>
              <a:buSzPts val="2800"/>
              <a:buFont typeface="Arial" panose="020B0604020202020204" pitchFamily="34" charset="0"/>
              <a:buNone/>
              <a:defRPr sz="3733" kern="1200">
                <a:solidFill>
                  <a:schemeClr val="tx1"/>
                </a:solidFill>
                <a:latin typeface="+mn-lt"/>
                <a:ea typeface="+mn-ea"/>
                <a:cs typeface="+mn-cs"/>
              </a:defRPr>
            </a:lvl9pPr>
          </a:lstStyle>
          <a:p>
            <a:r>
              <a:rPr lang="en-US" dirty="0">
                <a:solidFill>
                  <a:srgbClr val="25B2E7"/>
                </a:solidFill>
              </a:rPr>
              <a:t>February 9, 2023</a:t>
            </a:r>
          </a:p>
        </p:txBody>
      </p:sp>
      <p:pic>
        <p:nvPicPr>
          <p:cNvPr id="16" name="Picture 15">
            <a:extLst>
              <a:ext uri="{FF2B5EF4-FFF2-40B4-BE49-F238E27FC236}">
                <a16:creationId xmlns:a16="http://schemas.microsoft.com/office/drawing/2014/main" id="{A9BA0710-111A-E7D5-3129-E18E518C481B}"/>
              </a:ext>
            </a:extLst>
          </p:cNvPr>
          <p:cNvPicPr>
            <a:picLocks noChangeAspect="1"/>
          </p:cNvPicPr>
          <p:nvPr/>
        </p:nvPicPr>
        <p:blipFill>
          <a:blip r:embed="rId6"/>
          <a:stretch>
            <a:fillRect/>
          </a:stretch>
        </p:blipFill>
        <p:spPr>
          <a:xfrm>
            <a:off x="207820" y="191443"/>
            <a:ext cx="4686298" cy="1353819"/>
          </a:xfrm>
          <a:prstGeom prst="rect">
            <a:avLst/>
          </a:prstGeom>
        </p:spPr>
      </p:pic>
      <p:pic>
        <p:nvPicPr>
          <p:cNvPr id="7" name="图片 6"/>
          <p:cNvPicPr>
            <a:picLocks noChangeAspect="1"/>
          </p:cNvPicPr>
          <p:nvPr>
            <p:custDataLst>
              <p:tags r:id="rId2"/>
            </p:custDataLst>
          </p:nvPr>
        </p:nvPicPr>
        <p:blipFill>
          <a:blip r:embed="rId7"/>
          <a:stretch>
            <a:fillRect/>
          </a:stretch>
        </p:blipFill>
        <p:spPr>
          <a:xfrm>
            <a:off x="7900398" y="4440555"/>
            <a:ext cx="924287" cy="61904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7"/>
          <p:cNvSpPr/>
          <p:nvPr>
            <p:custDataLst>
              <p:tags r:id="rId1"/>
            </p:custDataLst>
          </p:nvPr>
        </p:nvSpPr>
        <p:spPr>
          <a:xfrm>
            <a:off x="0" y="6650355"/>
            <a:ext cx="12192000" cy="207645"/>
          </a:xfrm>
          <a:prstGeom prst="rect">
            <a:avLst/>
          </a:prstGeom>
          <a:solidFill>
            <a:srgbClr val="3AB0E5"/>
          </a:solidFill>
        </p:spPr>
        <p:txBody>
          <a:bodyPr vert="horz" wrap="square" lIns="0" tIns="0" rIns="0" bIns="0"/>
          <a:lstStyle/>
          <a:p>
            <a:pPr algn="l" rtl="0" eaLnBrk="0">
              <a:lnSpc>
                <a:spcPct val="107000"/>
              </a:lnSpc>
            </a:pPr>
            <a:endParaRPr lang="en-US" altLang="en-US" sz="1000" dirty="0"/>
          </a:p>
          <a:p>
            <a:pPr algn="l" rtl="0" eaLnBrk="0">
              <a:lnSpc>
                <a:spcPct val="107000"/>
              </a:lnSpc>
            </a:pPr>
            <a:endParaRPr lang="en-US" altLang="en-US" sz="1000" dirty="0"/>
          </a:p>
          <a:p>
            <a:pPr marL="9345930" algn="l" rtl="0" eaLnBrk="0">
              <a:lnSpc>
                <a:spcPct val="86000"/>
              </a:lnSpc>
              <a:spcBef>
                <a:spcPts val="5"/>
              </a:spcBef>
            </a:pPr>
            <a:endParaRPr lang="en-US" altLang="en-US" sz="1100" dirty="0"/>
          </a:p>
        </p:txBody>
      </p:sp>
      <p:sp>
        <p:nvSpPr>
          <p:cNvPr id="4" name="文本框 3"/>
          <p:cNvSpPr txBox="1"/>
          <p:nvPr>
            <p:custDataLst>
              <p:tags r:id="rId2"/>
            </p:custDataLst>
          </p:nvPr>
        </p:nvSpPr>
        <p:spPr>
          <a:xfrm>
            <a:off x="0" y="6582410"/>
            <a:ext cx="6096000" cy="275590"/>
          </a:xfrm>
          <a:prstGeom prst="rect">
            <a:avLst/>
          </a:prstGeom>
          <a:noFill/>
        </p:spPr>
        <p:txBody>
          <a:bodyPr wrap="square" rtlCol="0" anchor="t">
            <a:spAutoFit/>
          </a:bodyPr>
          <a:lstStyle/>
          <a:p>
            <a:r>
              <a:rPr lang="zh-CN" altLang="en-US" sz="1200"/>
              <a:t>Source: </a:t>
            </a:r>
            <a:r>
              <a:rPr lang="en-US" altLang="zh-CN" sz="1200"/>
              <a:t>Global Times  </a:t>
            </a:r>
          </a:p>
        </p:txBody>
      </p:sp>
      <p:sp>
        <p:nvSpPr>
          <p:cNvPr id="5" name="文本框 4"/>
          <p:cNvSpPr txBox="1"/>
          <p:nvPr/>
        </p:nvSpPr>
        <p:spPr>
          <a:xfrm>
            <a:off x="6096000" y="5315469"/>
            <a:ext cx="4378325" cy="1122045"/>
          </a:xfrm>
          <a:prstGeom prst="rect">
            <a:avLst/>
          </a:prstGeom>
          <a:noFill/>
        </p:spPr>
        <p:txBody>
          <a:bodyPr wrap="square" rtlCol="0" anchor="t">
            <a:noAutofit/>
          </a:bodyPr>
          <a:lstStyle/>
          <a:p>
            <a:r>
              <a:rPr lang="zh-CN" altLang="en-US" sz="1400" dirty="0">
                <a:solidFill>
                  <a:srgbClr val="0366A3"/>
                </a:solidFill>
                <a:latin typeface="Verdana" panose="020B0604030504040204" pitchFamily="34" charset="0"/>
                <a:cs typeface="Verdana" panose="020B0604030504040204" pitchFamily="34" charset="0"/>
              </a:rPr>
              <a:t>An Egyptian artist performs a traditional folk dance to welcome Chinese tourists at the Cairo International Airport in Cairo, Egypt</a:t>
            </a:r>
            <a:r>
              <a:rPr lang="en-US" altLang="zh-CN" sz="1400" dirty="0">
                <a:solidFill>
                  <a:srgbClr val="0366A3"/>
                </a:solidFill>
                <a:latin typeface="Verdana" panose="020B0604030504040204" pitchFamily="34" charset="0"/>
                <a:ea typeface="Verdana" panose="020B0604030504040204" pitchFamily="34" charset="0"/>
                <a:cs typeface="Verdana" panose="020B0604030504040204" pitchFamily="34" charset="0"/>
              </a:rPr>
              <a:t> on Feb 6.</a:t>
            </a:r>
            <a:endParaRPr lang="zh-CN" altLang="en-US" sz="1400" dirty="0">
              <a:solidFill>
                <a:srgbClr val="0366A3"/>
              </a:solidFill>
              <a:latin typeface="Verdana" panose="020B0604030504040204" pitchFamily="34" charset="0"/>
              <a:cs typeface="Verdana" panose="020B0604030504040204" pitchFamily="34" charset="0"/>
            </a:endParaRPr>
          </a:p>
        </p:txBody>
      </p:sp>
      <p:sp>
        <p:nvSpPr>
          <p:cNvPr id="7" name="文本框 6"/>
          <p:cNvSpPr txBox="1"/>
          <p:nvPr/>
        </p:nvSpPr>
        <p:spPr>
          <a:xfrm>
            <a:off x="485140" y="5315469"/>
            <a:ext cx="5085715" cy="1395730"/>
          </a:xfrm>
          <a:prstGeom prst="rect">
            <a:avLst/>
          </a:prstGeom>
          <a:noFill/>
        </p:spPr>
        <p:txBody>
          <a:bodyPr wrap="square" rtlCol="0" anchor="t">
            <a:noAutofit/>
          </a:bodyPr>
          <a:lstStyle/>
          <a:p>
            <a:r>
              <a:rPr lang="zh-CN" altLang="en-US" sz="1400" dirty="0">
                <a:solidFill>
                  <a:srgbClr val="0366A3"/>
                </a:solidFill>
                <a:latin typeface="Verdana" panose="020B0604030504040204" pitchFamily="34" charset="0"/>
                <a:cs typeface="Verdana" panose="020B0604030504040204" pitchFamily="34" charset="0"/>
              </a:rPr>
              <a:t>Thailand on </a:t>
            </a:r>
            <a:r>
              <a:rPr lang="en-US" altLang="zh-CN" sz="1400" dirty="0">
                <a:solidFill>
                  <a:srgbClr val="0366A3"/>
                </a:solidFill>
                <a:latin typeface="Verdana" panose="020B0604030504040204" pitchFamily="34" charset="0"/>
                <a:ea typeface="Verdana" panose="020B0604030504040204" pitchFamily="34" charset="0"/>
                <a:cs typeface="Verdana" panose="020B0604030504040204" pitchFamily="34" charset="0"/>
              </a:rPr>
              <a:t>Feb. 6</a:t>
            </a:r>
            <a:r>
              <a:rPr lang="zh-CN" altLang="en-US" sz="1400" dirty="0">
                <a:solidFill>
                  <a:srgbClr val="0366A3"/>
                </a:solidFill>
                <a:latin typeface="Verdana" panose="020B0604030504040204" pitchFamily="34" charset="0"/>
                <a:cs typeface="Verdana" panose="020B0604030504040204" pitchFamily="34" charset="0"/>
              </a:rPr>
              <a:t> welcomed the arrival of thousands of Chinese tourists in its capital of Bangkok, the first group following China's optimization of COVID-19 strategy which took effect on Jan.</a:t>
            </a:r>
            <a:r>
              <a:rPr lang="zh-CN" altLang="en-US" sz="1600" dirty="0">
                <a:solidFill>
                  <a:srgbClr val="0366A3"/>
                </a:solidFill>
                <a:latin typeface="Verdana" panose="020B0604030504040204" pitchFamily="34" charset="0"/>
                <a:cs typeface="Verdana" panose="020B0604030504040204" pitchFamily="34" charset="0"/>
              </a:rPr>
              <a:t> 8</a:t>
            </a:r>
          </a:p>
        </p:txBody>
      </p:sp>
      <p:sp>
        <p:nvSpPr>
          <p:cNvPr id="10" name="TextBox 9">
            <a:extLst>
              <a:ext uri="{FF2B5EF4-FFF2-40B4-BE49-F238E27FC236}">
                <a16:creationId xmlns:a16="http://schemas.microsoft.com/office/drawing/2014/main" id="{3040BAAB-AC28-96C9-6D73-AEDB751FF77F}"/>
              </a:ext>
            </a:extLst>
          </p:cNvPr>
          <p:cNvSpPr txBox="1"/>
          <p:nvPr/>
        </p:nvSpPr>
        <p:spPr>
          <a:xfrm>
            <a:off x="526908" y="447298"/>
            <a:ext cx="9642328" cy="1477328"/>
          </a:xfrm>
          <a:prstGeom prst="rect">
            <a:avLst/>
          </a:prstGeom>
          <a:noFill/>
        </p:spPr>
        <p:txBody>
          <a:bodyPr wrap="square" rtlCol="0">
            <a:spAutoFit/>
          </a:bodyPr>
          <a:lstStyle/>
          <a:p>
            <a:r>
              <a:rPr lang="en-US" sz="4500" dirty="0">
                <a:solidFill>
                  <a:srgbClr val="2F2E75"/>
                </a:solidFill>
                <a:latin typeface="Impact" panose="020B0806030902050204" pitchFamily="34" charset="0"/>
              </a:rPr>
              <a:t>China’s Reopening to Inject Over $200b to Global Tourism</a:t>
            </a:r>
          </a:p>
        </p:txBody>
      </p:sp>
      <p:cxnSp>
        <p:nvCxnSpPr>
          <p:cNvPr id="11" name="Straight Connector 10">
            <a:extLst>
              <a:ext uri="{FF2B5EF4-FFF2-40B4-BE49-F238E27FC236}">
                <a16:creationId xmlns:a16="http://schemas.microsoft.com/office/drawing/2014/main" id="{209460BD-D875-7AFB-CCDA-DEA92C633ECA}"/>
              </a:ext>
            </a:extLst>
          </p:cNvPr>
          <p:cNvCxnSpPr>
            <a:cxnSpLocks/>
          </p:cNvCxnSpPr>
          <p:nvPr/>
        </p:nvCxnSpPr>
        <p:spPr>
          <a:xfrm flipH="1">
            <a:off x="620712" y="1995963"/>
            <a:ext cx="10947833"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custDataLst>
              <p:tags r:id="rId3"/>
            </p:custDataLst>
          </p:nvPr>
        </p:nvPicPr>
        <p:blipFill>
          <a:blip r:embed="rId6"/>
          <a:stretch>
            <a:fillRect/>
          </a:stretch>
        </p:blipFill>
        <p:spPr>
          <a:xfrm>
            <a:off x="6214455" y="2185670"/>
            <a:ext cx="4537075" cy="2939415"/>
          </a:xfrm>
          <a:prstGeom prst="rect">
            <a:avLst/>
          </a:prstGeom>
          <a:effectLst>
            <a:outerShdw blurRad="50800" dist="38100" dir="2700000" algn="tl" rotWithShape="0">
              <a:prstClr val="black">
                <a:alpha val="40000"/>
              </a:prstClr>
            </a:outerShdw>
          </a:effectLst>
        </p:spPr>
      </p:pic>
      <p:pic>
        <p:nvPicPr>
          <p:cNvPr id="6" name="图片 5"/>
          <p:cNvPicPr>
            <a:picLocks noChangeAspect="1"/>
          </p:cNvPicPr>
          <p:nvPr>
            <p:custDataLst>
              <p:tags r:id="rId4"/>
            </p:custDataLst>
          </p:nvPr>
        </p:nvPicPr>
        <p:blipFill>
          <a:blip r:embed="rId7"/>
          <a:stretch>
            <a:fillRect/>
          </a:stretch>
        </p:blipFill>
        <p:spPr>
          <a:xfrm>
            <a:off x="586740" y="2289175"/>
            <a:ext cx="4689475" cy="2836545"/>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AE9E7508-E737-BCD4-24C4-868F2D759357}"/>
              </a:ext>
            </a:extLst>
          </p:cNvPr>
          <p:cNvPicPr>
            <a:picLocks noChangeAspect="1"/>
          </p:cNvPicPr>
          <p:nvPr/>
        </p:nvPicPr>
        <p:blipFill rotWithShape="1">
          <a:blip r:embed="rId8"/>
          <a:srcRect l="39394" t="21354" r="52228" b="43781"/>
          <a:stretch/>
        </p:blipFill>
        <p:spPr>
          <a:xfrm>
            <a:off x="11166765" y="549172"/>
            <a:ext cx="498763" cy="65794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descr="7b0a202020202262756c6c6574223a20227b5c2263617465676f727949645c223a31303030352c5c2274656d706c61746549645c223a32303233313536327d220a7d0a"/>
          <p:cNvSpPr txBox="1"/>
          <p:nvPr/>
        </p:nvSpPr>
        <p:spPr>
          <a:xfrm>
            <a:off x="623455" y="1563771"/>
            <a:ext cx="10945089" cy="1428809"/>
          </a:xfrm>
          <a:prstGeom prst="rect">
            <a:avLst/>
          </a:prstGeom>
          <a:solidFill>
            <a:srgbClr val="24B2E8">
              <a:alpha val="10000"/>
            </a:srgbClr>
          </a:solidFill>
          <a:ln w="9525">
            <a:noFill/>
          </a:ln>
        </p:spPr>
        <p:txBody>
          <a:bodyPr wrap="square">
            <a:noAutofit/>
          </a:bodyPr>
          <a:lstStyle/>
          <a:p>
            <a:pPr marL="285750" indent="-285750">
              <a:buFont typeface="Wingdings" panose="05000000000000000000" charset="0"/>
              <a:buBlip>
                <a:blip r:embed="rId8"/>
              </a:buBlip>
            </a:pPr>
            <a:r>
              <a:rPr lang="en-US" sz="2000" dirty="0">
                <a:solidFill>
                  <a:srgbClr val="0366A3"/>
                </a:solidFill>
                <a:latin typeface="Verdana" panose="020B0604030504040204" pitchFamily="34" charset="0"/>
                <a:ea typeface="Verdana" panose="020B0604030504040204" pitchFamily="34" charset="0"/>
                <a:cs typeface="Verdana" panose="020B0604030504040204" pitchFamily="34" charset="0"/>
              </a:rPr>
              <a:t>Low availability of flights and relatively high cost of air travel</a:t>
            </a:r>
          </a:p>
          <a:p>
            <a:pPr marL="285750" indent="-285750">
              <a:buFont typeface="Wingdings" panose="05000000000000000000" charset="0"/>
              <a:buBlip>
                <a:blip r:embed="rId8"/>
              </a:buBlip>
            </a:pPr>
            <a:r>
              <a:rPr lang="en-US" altLang="en-US" sz="2000" dirty="0">
                <a:solidFill>
                  <a:srgbClr val="0366A3"/>
                </a:solidFill>
                <a:latin typeface="Verdana" panose="020B0604030504040204" pitchFamily="34" charset="0"/>
                <a:ea typeface="Verdana" panose="020B0604030504040204" pitchFamily="34" charset="0"/>
                <a:cs typeface="Verdana" panose="020B0604030504040204" pitchFamily="34" charset="0"/>
              </a:rPr>
              <a:t>Passport application/renewal backlog</a:t>
            </a:r>
          </a:p>
          <a:p>
            <a:pPr marL="285750" indent="-285750">
              <a:buFont typeface="Wingdings" panose="05000000000000000000" charset="0"/>
              <a:buBlip>
                <a:blip r:embed="rId8"/>
              </a:buBlip>
            </a:pPr>
            <a:r>
              <a:rPr lang="en-US" altLang="en-US" sz="2000" dirty="0">
                <a:solidFill>
                  <a:srgbClr val="0366A3"/>
                </a:solidFill>
                <a:latin typeface="Verdana" panose="020B0604030504040204" pitchFamily="34" charset="0"/>
                <a:ea typeface="Verdana" panose="020B0604030504040204" pitchFamily="34" charset="0"/>
                <a:cs typeface="Verdana" panose="020B0604030504040204" pitchFamily="34" charset="0"/>
              </a:rPr>
              <a:t>Ongoing restrictive policies in organizing group travel</a:t>
            </a:r>
          </a:p>
          <a:p>
            <a:pPr marL="285750" indent="-285750">
              <a:buFont typeface="Wingdings" panose="05000000000000000000" charset="0"/>
              <a:buBlip>
                <a:blip r:embed="rId8"/>
              </a:buBlip>
            </a:pPr>
            <a:r>
              <a:rPr lang="en-US" altLang="en-US" sz="2000" dirty="0">
                <a:solidFill>
                  <a:srgbClr val="0366A3"/>
                </a:solidFill>
                <a:latin typeface="Verdana" panose="020B0604030504040204" pitchFamily="34" charset="0"/>
                <a:ea typeface="Verdana" panose="020B0604030504040204" pitchFamily="34" charset="0"/>
                <a:cs typeface="Verdana" panose="020B0604030504040204" pitchFamily="34" charset="0"/>
              </a:rPr>
              <a:t>Time required for the industry to build up service capacity</a:t>
            </a:r>
            <a:endParaRPr lang="en-US" altLang="en-US" dirty="0">
              <a:solidFill>
                <a:srgbClr val="0366A3"/>
              </a:solidFill>
              <a:latin typeface="Verdana" panose="020B0604030504040204" pitchFamily="34" charset="0"/>
              <a:ea typeface="Verdana" panose="020B0604030504040204" pitchFamily="34" charset="0"/>
              <a:cs typeface="Verdana" panose="020B0604030504040204" pitchFamily="34" charset="0"/>
            </a:endParaRPr>
          </a:p>
          <a:p>
            <a:pPr indent="0">
              <a:buFont typeface="Wingdings" panose="05000000000000000000" charset="0"/>
              <a:buNone/>
            </a:pPr>
            <a:endParaRPr lang="en-US" altLang="en-US" dirty="0">
              <a:solidFill>
                <a:srgbClr val="0366A3"/>
              </a:solidFill>
              <a:latin typeface="Verdana" panose="020B0604030504040204" pitchFamily="34" charset="0"/>
              <a:ea typeface="Verdana" panose="020B0604030504040204" pitchFamily="34" charset="0"/>
              <a:cs typeface="Verdana" panose="020B0604030504040204" pitchFamily="34" charset="0"/>
            </a:endParaRPr>
          </a:p>
          <a:p>
            <a:pPr indent="0"/>
            <a:endParaRPr lang="en-US" altLang="en-US" dirty="0">
              <a:solidFill>
                <a:srgbClr val="0366A3"/>
              </a:solidFill>
              <a:latin typeface="Verdana" panose="020B0604030504040204" pitchFamily="34" charset="0"/>
              <a:ea typeface="Verdana" panose="020B0604030504040204" pitchFamily="34" charset="0"/>
              <a:cs typeface="Verdana" panose="020B0604030504040204" pitchFamily="34" charset="0"/>
            </a:endParaRPr>
          </a:p>
          <a:p>
            <a:pPr indent="0"/>
            <a:endParaRPr lang="en-US" altLang="en-US" dirty="0">
              <a:solidFill>
                <a:srgbClr val="0366A3"/>
              </a:solidFill>
              <a:latin typeface="Verdana" panose="020B0604030504040204" pitchFamily="34" charset="0"/>
              <a:ea typeface="Verdana" panose="020B0604030504040204" pitchFamily="34" charset="0"/>
              <a:cs typeface="Verdana" panose="020B0604030504040204" pitchFamily="34" charset="0"/>
            </a:endParaRPr>
          </a:p>
        </p:txBody>
      </p:sp>
      <p:sp>
        <p:nvSpPr>
          <p:cNvPr id="5" name="文本框 4"/>
          <p:cNvSpPr txBox="1"/>
          <p:nvPr/>
        </p:nvSpPr>
        <p:spPr>
          <a:xfrm>
            <a:off x="201295" y="4999355"/>
            <a:ext cx="5936269" cy="738664"/>
          </a:xfrm>
          <a:prstGeom prst="rect">
            <a:avLst/>
          </a:prstGeom>
          <a:noFill/>
        </p:spPr>
        <p:txBody>
          <a:bodyPr wrap="square" rtlCol="0" anchor="t">
            <a:spAutoFit/>
          </a:bodyPr>
          <a:lstStyle/>
          <a:p>
            <a:pPr indent="0">
              <a:buFont typeface="Wingdings" panose="05000000000000000000" charset="0"/>
              <a:buNone/>
            </a:pPr>
            <a:r>
              <a:rPr lang="en-US" altLang="en-US" dirty="0">
                <a:solidFill>
                  <a:srgbClr val="294979"/>
                </a:solidFill>
                <a:latin typeface="Verdana" panose="020B0604030504040204" pitchFamily="34" charset="0"/>
                <a:ea typeface="Verdana" panose="020B0604030504040204" pitchFamily="34" charset="0"/>
                <a:cs typeface="Verdana" panose="020B0604030504040204" pitchFamily="34" charset="0"/>
                <a:sym typeface="+mn-ea"/>
              </a:rPr>
              <a:t>International flights out of China are at just </a:t>
            </a:r>
            <a:r>
              <a:rPr lang="en-US" altLang="en-US" sz="2400" b="1" dirty="0">
                <a:solidFill>
                  <a:srgbClr val="294979"/>
                </a:solidFill>
                <a:latin typeface="Verdana" panose="020B0604030504040204" pitchFamily="34" charset="0"/>
                <a:ea typeface="Verdana" panose="020B0604030504040204" pitchFamily="34" charset="0"/>
                <a:cs typeface="Verdana" panose="020B0604030504040204" pitchFamily="34" charset="0"/>
                <a:sym typeface="+mn-ea"/>
              </a:rPr>
              <a:t>8%</a:t>
            </a:r>
            <a:r>
              <a:rPr lang="en-US" altLang="en-US" dirty="0">
                <a:solidFill>
                  <a:srgbClr val="294979"/>
                </a:solidFill>
                <a:latin typeface="Verdana" panose="020B0604030504040204" pitchFamily="34" charset="0"/>
                <a:ea typeface="Verdana" panose="020B0604030504040204" pitchFamily="34" charset="0"/>
                <a:cs typeface="Verdana" panose="020B0604030504040204" pitchFamily="34" charset="0"/>
                <a:sym typeface="+mn-ea"/>
              </a:rPr>
              <a:t> of pre-pandemic levels in 2022.</a:t>
            </a:r>
          </a:p>
        </p:txBody>
      </p:sp>
      <p:sp>
        <p:nvSpPr>
          <p:cNvPr id="12" name="文本框 11"/>
          <p:cNvSpPr txBox="1"/>
          <p:nvPr>
            <p:custDataLst>
              <p:tags r:id="rId1"/>
            </p:custDataLst>
          </p:nvPr>
        </p:nvSpPr>
        <p:spPr>
          <a:xfrm>
            <a:off x="327660" y="3309450"/>
            <a:ext cx="6096000" cy="368300"/>
          </a:xfrm>
          <a:prstGeom prst="rect">
            <a:avLst/>
          </a:prstGeom>
          <a:noFill/>
        </p:spPr>
        <p:txBody>
          <a:bodyPr wrap="square" rtlCol="0" anchor="t">
            <a:spAutoFit/>
          </a:bodyPr>
          <a:lstStyle/>
          <a:p>
            <a:r>
              <a:rPr lang="zh-CN" altLang="en-US" b="1" dirty="0">
                <a:solidFill>
                  <a:srgbClr val="294979"/>
                </a:solidFill>
                <a:latin typeface="Verdana" panose="020B0604030504040204" pitchFamily="34" charset="0"/>
                <a:cs typeface="Verdana" panose="020B0604030504040204" pitchFamily="34" charset="0"/>
              </a:rPr>
              <a:t>I</a:t>
            </a:r>
            <a:r>
              <a:rPr lang="zh-CN" altLang="en-US" sz="1600" b="1" dirty="0">
                <a:solidFill>
                  <a:srgbClr val="294979"/>
                </a:solidFill>
                <a:latin typeface="Verdana" panose="020B0604030504040204" pitchFamily="34" charset="0"/>
                <a:cs typeface="Verdana" panose="020B0604030504040204" pitchFamily="34" charset="0"/>
              </a:rPr>
              <a:t>nternational Capacity To China 2019 </a:t>
            </a:r>
            <a:r>
              <a:rPr lang="en-US" altLang="zh-CN" sz="1600" b="1" dirty="0">
                <a:solidFill>
                  <a:srgbClr val="294979"/>
                </a:solidFill>
                <a:latin typeface="Verdana" panose="020B0604030504040204" pitchFamily="34" charset="0"/>
                <a:ea typeface="Verdana" panose="020B0604030504040204" pitchFamily="34" charset="0"/>
                <a:cs typeface="Verdana" panose="020B0604030504040204" pitchFamily="34" charset="0"/>
              </a:rPr>
              <a:t>v</a:t>
            </a:r>
            <a:r>
              <a:rPr lang="zh-CN" altLang="en-US" sz="1600" b="1" dirty="0">
                <a:solidFill>
                  <a:srgbClr val="294979"/>
                </a:solidFill>
                <a:latin typeface="Verdana" panose="020B0604030504040204" pitchFamily="34" charset="0"/>
                <a:cs typeface="Verdana" panose="020B0604030504040204" pitchFamily="34" charset="0"/>
              </a:rPr>
              <a:t>s 2022</a:t>
            </a:r>
          </a:p>
        </p:txBody>
      </p:sp>
      <p:pic>
        <p:nvPicPr>
          <p:cNvPr id="13" name="图片 12"/>
          <p:cNvPicPr>
            <a:picLocks noChangeAspect="1"/>
          </p:cNvPicPr>
          <p:nvPr>
            <p:custDataLst>
              <p:tags r:id="rId2"/>
            </p:custDataLst>
          </p:nvPr>
        </p:nvPicPr>
        <p:blipFill rotWithShape="1">
          <a:blip r:embed="rId9"/>
          <a:srcRect l="2243" t="7371" b="-1"/>
          <a:stretch/>
        </p:blipFill>
        <p:spPr>
          <a:xfrm>
            <a:off x="360218" y="3713018"/>
            <a:ext cx="5874272" cy="969932"/>
          </a:xfrm>
          <a:prstGeom prst="rect">
            <a:avLst/>
          </a:prstGeom>
        </p:spPr>
      </p:pic>
      <p:pic>
        <p:nvPicPr>
          <p:cNvPr id="6" name="图片 5"/>
          <p:cNvPicPr>
            <a:picLocks noChangeAspect="1"/>
          </p:cNvPicPr>
          <p:nvPr>
            <p:custDataLst>
              <p:tags r:id="rId3"/>
            </p:custDataLst>
          </p:nvPr>
        </p:nvPicPr>
        <p:blipFill>
          <a:blip r:embed="rId10"/>
          <a:stretch>
            <a:fillRect/>
          </a:stretch>
        </p:blipFill>
        <p:spPr>
          <a:xfrm>
            <a:off x="6342380" y="3655060"/>
            <a:ext cx="3073400" cy="2921000"/>
          </a:xfrm>
          <a:prstGeom prst="rect">
            <a:avLst/>
          </a:prstGeom>
        </p:spPr>
      </p:pic>
      <p:sp>
        <p:nvSpPr>
          <p:cNvPr id="7" name="文本框 6"/>
          <p:cNvSpPr txBox="1"/>
          <p:nvPr/>
        </p:nvSpPr>
        <p:spPr>
          <a:xfrm>
            <a:off x="6165215" y="3168480"/>
            <a:ext cx="5681345" cy="523220"/>
          </a:xfrm>
          <a:prstGeom prst="rect">
            <a:avLst/>
          </a:prstGeom>
          <a:noFill/>
        </p:spPr>
        <p:txBody>
          <a:bodyPr wrap="square" rtlCol="0" anchor="t">
            <a:spAutoFit/>
          </a:bodyPr>
          <a:lstStyle/>
          <a:p>
            <a:r>
              <a:rPr lang="zh-CN" altLang="en-US" sz="1400" b="1" dirty="0">
                <a:solidFill>
                  <a:srgbClr val="294979"/>
                </a:solidFill>
                <a:latin typeface="Verdana" panose="020B0604030504040204" pitchFamily="34" charset="0"/>
                <a:cs typeface="Verdana" panose="020B0604030504040204" pitchFamily="34" charset="0"/>
              </a:rPr>
              <a:t>Booked international departures from China between Jan and Mar 2023, as of 7 Jan 2023; vs 2019 levels</a:t>
            </a:r>
          </a:p>
        </p:txBody>
      </p:sp>
      <p:cxnSp>
        <p:nvCxnSpPr>
          <p:cNvPr id="8" name="直接箭头连接符 7"/>
          <p:cNvCxnSpPr>
            <a:cxnSpLocks/>
          </p:cNvCxnSpPr>
          <p:nvPr/>
        </p:nvCxnSpPr>
        <p:spPr>
          <a:xfrm>
            <a:off x="9042400" y="4679950"/>
            <a:ext cx="641927"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9751695" y="4369319"/>
            <a:ext cx="2440305" cy="923330"/>
          </a:xfrm>
          <a:prstGeom prst="rect">
            <a:avLst/>
          </a:prstGeom>
          <a:solidFill>
            <a:srgbClr val="24B2E8">
              <a:alpha val="10000"/>
            </a:srgbClr>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en-US" altLang="zh-CN" b="1" dirty="0">
                <a:solidFill>
                  <a:srgbClr val="24B2E8"/>
                </a:solidFill>
                <a:latin typeface="Verdana" panose="020B0604030504040204" pitchFamily="34" charset="0"/>
                <a:ea typeface="Verdana" panose="020B0604030504040204" pitchFamily="34" charset="0"/>
                <a:cs typeface="Verdana" panose="020B0604030504040204" pitchFamily="34" charset="0"/>
              </a:rPr>
              <a:t>US flight booking  reached </a:t>
            </a:r>
            <a:r>
              <a:rPr lang="en-US" altLang="zh-CN" b="1" dirty="0">
                <a:solidFill>
                  <a:srgbClr val="0366A3"/>
                </a:solidFill>
                <a:latin typeface="Verdana" panose="020B0604030504040204" pitchFamily="34" charset="0"/>
                <a:ea typeface="Verdana" panose="020B0604030504040204" pitchFamily="34" charset="0"/>
                <a:cs typeface="Verdana" panose="020B0604030504040204" pitchFamily="34" charset="0"/>
              </a:rPr>
              <a:t>14%</a:t>
            </a:r>
            <a:r>
              <a:rPr lang="en-US" altLang="zh-CN" b="1" dirty="0">
                <a:solidFill>
                  <a:srgbClr val="24B2E8"/>
                </a:solidFill>
                <a:latin typeface="Verdana" panose="020B0604030504040204" pitchFamily="34" charset="0"/>
                <a:ea typeface="Verdana" panose="020B0604030504040204" pitchFamily="34" charset="0"/>
                <a:cs typeface="Verdana" panose="020B0604030504040204" pitchFamily="34" charset="0"/>
              </a:rPr>
              <a:t> of 2019’s level </a:t>
            </a:r>
          </a:p>
        </p:txBody>
      </p:sp>
      <p:sp>
        <p:nvSpPr>
          <p:cNvPr id="97" name="textbox 97"/>
          <p:cNvSpPr/>
          <p:nvPr>
            <p:custDataLst>
              <p:tags r:id="rId4"/>
            </p:custDataLst>
          </p:nvPr>
        </p:nvSpPr>
        <p:spPr>
          <a:xfrm>
            <a:off x="0" y="6650355"/>
            <a:ext cx="12192000" cy="207645"/>
          </a:xfrm>
          <a:prstGeom prst="rect">
            <a:avLst/>
          </a:prstGeom>
          <a:solidFill>
            <a:srgbClr val="3AB0E5"/>
          </a:solidFill>
        </p:spPr>
        <p:txBody>
          <a:bodyPr vert="horz" wrap="square" lIns="0" tIns="0" rIns="0" bIns="0"/>
          <a:lstStyle/>
          <a:p>
            <a:pPr algn="l" rtl="0" eaLnBrk="0">
              <a:lnSpc>
                <a:spcPct val="107000"/>
              </a:lnSpc>
            </a:pPr>
            <a:endParaRPr lang="en-US" altLang="en-US" sz="1000" dirty="0"/>
          </a:p>
          <a:p>
            <a:pPr marL="9345930" algn="l" rtl="0" eaLnBrk="0">
              <a:lnSpc>
                <a:spcPct val="86000"/>
              </a:lnSpc>
              <a:spcBef>
                <a:spcPts val="5"/>
              </a:spcBef>
            </a:pPr>
            <a:endParaRPr lang="en-US" altLang="en-US" sz="1100" dirty="0"/>
          </a:p>
        </p:txBody>
      </p:sp>
      <p:sp>
        <p:nvSpPr>
          <p:cNvPr id="11" name="文本框 10"/>
          <p:cNvSpPr txBox="1"/>
          <p:nvPr>
            <p:custDataLst>
              <p:tags r:id="rId5"/>
            </p:custDataLst>
          </p:nvPr>
        </p:nvSpPr>
        <p:spPr>
          <a:xfrm>
            <a:off x="-80645" y="6650355"/>
            <a:ext cx="6096000" cy="245110"/>
          </a:xfrm>
          <a:prstGeom prst="rect">
            <a:avLst/>
          </a:prstGeom>
          <a:noFill/>
        </p:spPr>
        <p:txBody>
          <a:bodyPr wrap="square" rtlCol="0" anchor="t">
            <a:spAutoFit/>
          </a:bodyPr>
          <a:lstStyle/>
          <a:p>
            <a:pPr indent="0"/>
            <a:r>
              <a:rPr lang="en-US" sz="1000">
                <a:latin typeface="Arial" panose="020B0604020202020204" pitchFamily="34" charset="0"/>
                <a:ea typeface="宋体" panose="02010600030101010101" pitchFamily="2" charset="-122"/>
                <a:cs typeface="Arial" panose="020B0604020202020204" pitchFamily="34" charset="0"/>
                <a:sym typeface="+mn-ea"/>
              </a:rPr>
              <a:t>Source: OAG Schedules Analyser</a:t>
            </a:r>
            <a:endParaRPr lang="en-US" altLang="en-US" sz="1000">
              <a:latin typeface="Arial" panose="020B0604020202020204" pitchFamily="34" charset="0"/>
              <a:ea typeface="宋体" panose="02010600030101010101" pitchFamily="2" charset="-122"/>
              <a:cs typeface="Arial" panose="020B0604020202020204" pitchFamily="34" charset="0"/>
              <a:sym typeface="+mn-ea"/>
            </a:endParaRPr>
          </a:p>
        </p:txBody>
      </p:sp>
      <p:cxnSp>
        <p:nvCxnSpPr>
          <p:cNvPr id="9" name="Straight Connector 8">
            <a:extLst>
              <a:ext uri="{FF2B5EF4-FFF2-40B4-BE49-F238E27FC236}">
                <a16:creationId xmlns:a16="http://schemas.microsoft.com/office/drawing/2014/main" id="{FDE404CE-D47B-094F-8AD2-623521A9BD8C}"/>
              </a:ext>
            </a:extLst>
          </p:cNvPr>
          <p:cNvCxnSpPr>
            <a:cxnSpLocks/>
          </p:cNvCxnSpPr>
          <p:nvPr/>
        </p:nvCxnSpPr>
        <p:spPr>
          <a:xfrm flipH="1">
            <a:off x="620712" y="1538763"/>
            <a:ext cx="10950576"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5B60F6C-E739-FE46-63F1-5F209C3D0F11}"/>
              </a:ext>
            </a:extLst>
          </p:cNvPr>
          <p:cNvSpPr txBox="1"/>
          <p:nvPr/>
        </p:nvSpPr>
        <p:spPr>
          <a:xfrm>
            <a:off x="526908" y="544283"/>
            <a:ext cx="10418184" cy="784830"/>
          </a:xfrm>
          <a:prstGeom prst="rect">
            <a:avLst/>
          </a:prstGeom>
          <a:noFill/>
        </p:spPr>
        <p:txBody>
          <a:bodyPr wrap="square" rtlCol="0">
            <a:spAutoFit/>
          </a:bodyPr>
          <a:lstStyle/>
          <a:p>
            <a:r>
              <a:rPr lang="en-US" sz="4500" dirty="0">
                <a:solidFill>
                  <a:srgbClr val="2F2E75"/>
                </a:solidFill>
                <a:latin typeface="Impact" panose="020B0806030902050204" pitchFamily="34" charset="0"/>
              </a:rPr>
              <a:t>Hurdles</a:t>
            </a:r>
          </a:p>
        </p:txBody>
      </p:sp>
      <p:pic>
        <p:nvPicPr>
          <p:cNvPr id="17" name="Picture 16">
            <a:extLst>
              <a:ext uri="{FF2B5EF4-FFF2-40B4-BE49-F238E27FC236}">
                <a16:creationId xmlns:a16="http://schemas.microsoft.com/office/drawing/2014/main" id="{5A0B3BF9-3458-495F-CB3C-A883373CEE63}"/>
              </a:ext>
            </a:extLst>
          </p:cNvPr>
          <p:cNvPicPr>
            <a:picLocks noChangeAspect="1"/>
          </p:cNvPicPr>
          <p:nvPr/>
        </p:nvPicPr>
        <p:blipFill rotWithShape="1">
          <a:blip r:embed="rId11"/>
          <a:srcRect l="39394" t="21354" r="52228" b="43781"/>
          <a:stretch/>
        </p:blipFill>
        <p:spPr>
          <a:xfrm>
            <a:off x="11166765" y="549172"/>
            <a:ext cx="498763" cy="65794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9"/>
          <a:stretch>
            <a:fillRect/>
          </a:stretch>
        </p:blipFill>
        <p:spPr>
          <a:xfrm>
            <a:off x="5112445" y="3861121"/>
            <a:ext cx="6400682" cy="1937523"/>
          </a:xfrm>
          <a:prstGeom prst="rect">
            <a:avLst/>
          </a:prstGeom>
        </p:spPr>
      </p:pic>
      <p:sp>
        <p:nvSpPr>
          <p:cNvPr id="6" name="文本框 5"/>
          <p:cNvSpPr txBox="1"/>
          <p:nvPr/>
        </p:nvSpPr>
        <p:spPr>
          <a:xfrm>
            <a:off x="5055870" y="1356360"/>
            <a:ext cx="6660515" cy="770255"/>
          </a:xfrm>
          <a:prstGeom prst="rect">
            <a:avLst/>
          </a:prstGeom>
          <a:noFill/>
        </p:spPr>
        <p:txBody>
          <a:bodyPr wrap="square" rtlCol="0" anchor="t">
            <a:noAutofit/>
          </a:bodyPr>
          <a:lstStyle/>
          <a:p>
            <a:r>
              <a:rPr lang="zh-CN" altLang="en-US" sz="1600" dirty="0">
                <a:solidFill>
                  <a:srgbClr val="294979"/>
                </a:solidFill>
                <a:latin typeface="Verdana" panose="020B0604030504040204" pitchFamily="34" charset="0"/>
                <a:cs typeface="Verdana" panose="020B0604030504040204" pitchFamily="34" charset="0"/>
              </a:rPr>
              <a:t>United Airlines, American Airlines, Delta Air Lines will resume nonstop flights between the US and China, no longer have a stopover in Seoul.</a:t>
            </a:r>
          </a:p>
          <a:p>
            <a:endParaRPr lang="zh-CN" altLang="en-US" dirty="0">
              <a:solidFill>
                <a:srgbClr val="294979"/>
              </a:solidFill>
              <a:latin typeface="Verdana" panose="020B0604030504040204" pitchFamily="34" charset="0"/>
              <a:cs typeface="Verdana" panose="020B0604030504040204" pitchFamily="34" charset="0"/>
            </a:endParaRPr>
          </a:p>
          <a:p>
            <a:endParaRPr lang="zh-CN" altLang="en-US" dirty="0">
              <a:solidFill>
                <a:srgbClr val="294979"/>
              </a:solidFill>
              <a:latin typeface="Verdana" panose="020B0604030504040204" pitchFamily="34" charset="0"/>
              <a:cs typeface="Verdana" panose="020B0604030504040204" pitchFamily="34" charset="0"/>
            </a:endParaRPr>
          </a:p>
          <a:p>
            <a:endParaRPr lang="zh-CN" altLang="en-US" dirty="0">
              <a:solidFill>
                <a:srgbClr val="294979"/>
              </a:solidFill>
              <a:latin typeface="Verdana" panose="020B0604030504040204" pitchFamily="34" charset="0"/>
              <a:cs typeface="Verdana" panose="020B0604030504040204" pitchFamily="34" charset="0"/>
            </a:endParaRPr>
          </a:p>
        </p:txBody>
      </p:sp>
      <p:pic>
        <p:nvPicPr>
          <p:cNvPr id="7" name="图片 6"/>
          <p:cNvPicPr>
            <a:picLocks noChangeAspect="1"/>
          </p:cNvPicPr>
          <p:nvPr>
            <p:custDataLst>
              <p:tags r:id="rId2"/>
            </p:custDataLst>
          </p:nvPr>
        </p:nvPicPr>
        <p:blipFill>
          <a:blip r:embed="rId10"/>
          <a:stretch>
            <a:fillRect/>
          </a:stretch>
        </p:blipFill>
        <p:spPr>
          <a:xfrm>
            <a:off x="1035050" y="1104265"/>
            <a:ext cx="3513455" cy="4902200"/>
          </a:xfrm>
          <a:prstGeom prst="rect">
            <a:avLst/>
          </a:prstGeom>
        </p:spPr>
      </p:pic>
      <p:pic>
        <p:nvPicPr>
          <p:cNvPr id="8" name="图片 7"/>
          <p:cNvPicPr>
            <a:picLocks noChangeAspect="1"/>
          </p:cNvPicPr>
          <p:nvPr>
            <p:custDataLst>
              <p:tags r:id="rId3"/>
            </p:custDataLst>
          </p:nvPr>
        </p:nvPicPr>
        <p:blipFill>
          <a:blip r:embed="rId11"/>
          <a:stretch>
            <a:fillRect/>
          </a:stretch>
        </p:blipFill>
        <p:spPr>
          <a:xfrm>
            <a:off x="4524375" y="1366520"/>
            <a:ext cx="531495" cy="622300"/>
          </a:xfrm>
          <a:prstGeom prst="rect">
            <a:avLst/>
          </a:prstGeom>
        </p:spPr>
      </p:pic>
      <p:sp>
        <p:nvSpPr>
          <p:cNvPr id="9" name="文本框 8"/>
          <p:cNvSpPr txBox="1"/>
          <p:nvPr/>
        </p:nvSpPr>
        <p:spPr>
          <a:xfrm>
            <a:off x="5055870" y="3082625"/>
            <a:ext cx="6645910" cy="583565"/>
          </a:xfrm>
          <a:prstGeom prst="rect">
            <a:avLst/>
          </a:prstGeom>
          <a:noFill/>
          <a:ln w="9525">
            <a:noFill/>
          </a:ln>
        </p:spPr>
        <p:txBody>
          <a:bodyPr wrap="square">
            <a:spAutoFit/>
          </a:bodyPr>
          <a:lstStyle/>
          <a:p>
            <a:pPr indent="0"/>
            <a:r>
              <a:rPr lang="en-US" sz="1600" dirty="0">
                <a:solidFill>
                  <a:srgbClr val="294979"/>
                </a:solidFill>
                <a:latin typeface="Verdana" panose="020B0604030504040204" pitchFamily="34" charset="0"/>
                <a:ea typeface="Verdana" panose="020B0604030504040204" pitchFamily="34" charset="0"/>
                <a:cs typeface="Verdana" panose="020B0604030504040204" pitchFamily="34" charset="0"/>
              </a:rPr>
              <a:t>United Airlines will resume nonstop flights between Hong Kong and San Francisco beginning on March 6.</a:t>
            </a:r>
            <a:endParaRPr lang="en-US" altLang="en-US" sz="1600" dirty="0">
              <a:solidFill>
                <a:srgbClr val="294979"/>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图片 9"/>
          <p:cNvPicPr>
            <a:picLocks noChangeAspect="1"/>
          </p:cNvPicPr>
          <p:nvPr>
            <p:custDataLst>
              <p:tags r:id="rId4"/>
            </p:custDataLst>
          </p:nvPr>
        </p:nvPicPr>
        <p:blipFill>
          <a:blip r:embed="rId11"/>
          <a:stretch>
            <a:fillRect/>
          </a:stretch>
        </p:blipFill>
        <p:spPr>
          <a:xfrm>
            <a:off x="4524375" y="3020395"/>
            <a:ext cx="542925" cy="635635"/>
          </a:xfrm>
          <a:prstGeom prst="rect">
            <a:avLst/>
          </a:prstGeom>
        </p:spPr>
      </p:pic>
      <p:pic>
        <p:nvPicPr>
          <p:cNvPr id="11" name="图片 10"/>
          <p:cNvPicPr>
            <a:picLocks noChangeAspect="1"/>
          </p:cNvPicPr>
          <p:nvPr>
            <p:custDataLst>
              <p:tags r:id="rId5"/>
            </p:custDataLst>
          </p:nvPr>
        </p:nvPicPr>
        <p:blipFill>
          <a:blip r:embed="rId11"/>
          <a:stretch>
            <a:fillRect/>
          </a:stretch>
        </p:blipFill>
        <p:spPr>
          <a:xfrm>
            <a:off x="4524375" y="2244260"/>
            <a:ext cx="542925" cy="635635"/>
          </a:xfrm>
          <a:prstGeom prst="rect">
            <a:avLst/>
          </a:prstGeom>
        </p:spPr>
      </p:pic>
      <p:sp>
        <p:nvSpPr>
          <p:cNvPr id="12" name="文本框 11"/>
          <p:cNvSpPr txBox="1"/>
          <p:nvPr/>
        </p:nvSpPr>
        <p:spPr>
          <a:xfrm>
            <a:off x="5055870" y="2307125"/>
            <a:ext cx="6677025" cy="583565"/>
          </a:xfrm>
          <a:prstGeom prst="rect">
            <a:avLst/>
          </a:prstGeom>
          <a:noFill/>
          <a:ln w="9525">
            <a:noFill/>
          </a:ln>
        </p:spPr>
        <p:txBody>
          <a:bodyPr wrap="square">
            <a:spAutoFit/>
          </a:bodyPr>
          <a:lstStyle/>
          <a:p>
            <a:pPr indent="0"/>
            <a:r>
              <a:rPr lang="en-US" sz="1600">
                <a:solidFill>
                  <a:srgbClr val="294979"/>
                </a:solidFill>
                <a:latin typeface="Verdana" panose="020B0604030504040204" pitchFamily="34" charset="0"/>
                <a:ea typeface="Verdana" panose="020B0604030504040204" pitchFamily="34" charset="0"/>
                <a:cs typeface="Verdana" panose="020B0604030504040204" pitchFamily="34" charset="0"/>
              </a:rPr>
              <a:t>Air China, Xiamen Airlines, Sichuan Airlines and Hainan Airlines plan to expand their schedules between the USA and China</a:t>
            </a:r>
            <a:endParaRPr lang="en-US" altLang="en-US" sz="1600">
              <a:solidFill>
                <a:srgbClr val="294979"/>
              </a:solidFill>
              <a:latin typeface="Verdana" panose="020B0604030504040204" pitchFamily="34" charset="0"/>
              <a:ea typeface="Verdana" panose="020B0604030504040204" pitchFamily="34" charset="0"/>
              <a:cs typeface="Verdana" panose="020B0604030504040204" pitchFamily="34" charset="0"/>
            </a:endParaRPr>
          </a:p>
        </p:txBody>
      </p:sp>
      <p:sp>
        <p:nvSpPr>
          <p:cNvPr id="97" name="textbox 97"/>
          <p:cNvSpPr/>
          <p:nvPr>
            <p:custDataLst>
              <p:tags r:id="rId6"/>
            </p:custDataLst>
          </p:nvPr>
        </p:nvSpPr>
        <p:spPr>
          <a:xfrm>
            <a:off x="0" y="6650355"/>
            <a:ext cx="12192000" cy="207645"/>
          </a:xfrm>
          <a:prstGeom prst="rect">
            <a:avLst/>
          </a:prstGeom>
          <a:solidFill>
            <a:srgbClr val="3AB0E5"/>
          </a:solidFill>
        </p:spPr>
        <p:txBody>
          <a:bodyPr vert="horz" wrap="square" lIns="0" tIns="0" rIns="0" bIns="0"/>
          <a:lstStyle/>
          <a:p>
            <a:pPr algn="l" rtl="0" eaLnBrk="0">
              <a:lnSpc>
                <a:spcPct val="107000"/>
              </a:lnSpc>
            </a:pPr>
            <a:endParaRPr lang="en-US" altLang="en-US" sz="1000" dirty="0"/>
          </a:p>
          <a:p>
            <a:pPr marL="9345930" algn="l" rtl="0" eaLnBrk="0">
              <a:lnSpc>
                <a:spcPct val="86000"/>
              </a:lnSpc>
              <a:spcBef>
                <a:spcPts val="5"/>
              </a:spcBef>
            </a:pPr>
            <a:endParaRPr lang="en-US" altLang="en-US" sz="1100" dirty="0"/>
          </a:p>
        </p:txBody>
      </p:sp>
      <p:cxnSp>
        <p:nvCxnSpPr>
          <p:cNvPr id="5" name="Straight Connector 4">
            <a:extLst>
              <a:ext uri="{FF2B5EF4-FFF2-40B4-BE49-F238E27FC236}">
                <a16:creationId xmlns:a16="http://schemas.microsoft.com/office/drawing/2014/main" id="{5F62002B-2E77-28A5-639F-04195C3A8C10}"/>
              </a:ext>
            </a:extLst>
          </p:cNvPr>
          <p:cNvCxnSpPr>
            <a:cxnSpLocks/>
          </p:cNvCxnSpPr>
          <p:nvPr/>
        </p:nvCxnSpPr>
        <p:spPr>
          <a:xfrm flipH="1">
            <a:off x="620712" y="1150836"/>
            <a:ext cx="10950576"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FB22A76-0A7A-85B1-DBB8-631E3E852560}"/>
              </a:ext>
            </a:extLst>
          </p:cNvPr>
          <p:cNvSpPr txBox="1"/>
          <p:nvPr/>
        </p:nvSpPr>
        <p:spPr>
          <a:xfrm>
            <a:off x="526908" y="156356"/>
            <a:ext cx="10418184" cy="784830"/>
          </a:xfrm>
          <a:prstGeom prst="rect">
            <a:avLst/>
          </a:prstGeom>
          <a:noFill/>
        </p:spPr>
        <p:txBody>
          <a:bodyPr wrap="square" rtlCol="0">
            <a:spAutoFit/>
          </a:bodyPr>
          <a:lstStyle/>
          <a:p>
            <a:r>
              <a:rPr lang="en-US" sz="4500" dirty="0">
                <a:solidFill>
                  <a:srgbClr val="2F2E75"/>
                </a:solidFill>
                <a:latin typeface="Impact" panose="020B0806030902050204" pitchFamily="34" charset="0"/>
              </a:rPr>
              <a:t>U.S.-China Air Connectivity</a:t>
            </a:r>
          </a:p>
        </p:txBody>
      </p:sp>
      <p:sp>
        <p:nvSpPr>
          <p:cNvPr id="16" name="文本框 99">
            <a:extLst>
              <a:ext uri="{FF2B5EF4-FFF2-40B4-BE49-F238E27FC236}">
                <a16:creationId xmlns:a16="http://schemas.microsoft.com/office/drawing/2014/main" id="{FE33462B-2D36-1312-B69D-4C0C82CA3929}"/>
              </a:ext>
            </a:extLst>
          </p:cNvPr>
          <p:cNvSpPr txBox="1"/>
          <p:nvPr/>
        </p:nvSpPr>
        <p:spPr>
          <a:xfrm>
            <a:off x="520645" y="6156960"/>
            <a:ext cx="10216630" cy="338554"/>
          </a:xfrm>
          <a:prstGeom prst="rect">
            <a:avLst/>
          </a:prstGeom>
          <a:noFill/>
          <a:ln w="9525">
            <a:noFill/>
          </a:ln>
        </p:spPr>
        <p:txBody>
          <a:bodyPr wrap="square">
            <a:spAutoFit/>
          </a:bodyPr>
          <a:lstStyle/>
          <a:p>
            <a:pPr indent="0"/>
            <a:r>
              <a:rPr lang="en-US" sz="1400" dirty="0">
                <a:solidFill>
                  <a:srgbClr val="294979"/>
                </a:solidFill>
                <a:latin typeface="Verdana" panose="020B0604030504040204" pitchFamily="34" charset="0"/>
                <a:ea typeface="Verdana" panose="020B0604030504040204" pitchFamily="34" charset="0"/>
                <a:cs typeface="Verdana" panose="020B0604030504040204" pitchFamily="34" charset="0"/>
              </a:rPr>
              <a:t>There are only </a:t>
            </a:r>
            <a:r>
              <a:rPr lang="en-US" sz="1400" b="1" dirty="0">
                <a:solidFill>
                  <a:srgbClr val="294979"/>
                </a:solidFill>
                <a:latin typeface="Verdana" panose="020B0604030504040204" pitchFamily="34" charset="0"/>
                <a:ea typeface="Verdana" panose="020B0604030504040204" pitchFamily="34" charset="0"/>
                <a:cs typeface="Verdana" panose="020B0604030504040204" pitchFamily="34" charset="0"/>
              </a:rPr>
              <a:t>18 </a:t>
            </a:r>
            <a:r>
              <a:rPr lang="en-US" sz="1400" dirty="0">
                <a:solidFill>
                  <a:srgbClr val="294979"/>
                </a:solidFill>
                <a:latin typeface="Verdana" panose="020B0604030504040204" pitchFamily="34" charset="0"/>
                <a:ea typeface="Verdana" panose="020B0604030504040204" pitchFamily="34" charset="0"/>
                <a:cs typeface="Verdana" panose="020B0604030504040204" pitchFamily="34" charset="0"/>
              </a:rPr>
              <a:t>flights to U.S. cities from China per week and will increase to </a:t>
            </a:r>
            <a:r>
              <a:rPr lang="en-US" sz="1600" b="1" dirty="0">
                <a:solidFill>
                  <a:srgbClr val="294979"/>
                </a:solidFill>
                <a:latin typeface="Verdana" panose="020B0604030504040204" pitchFamily="34" charset="0"/>
                <a:ea typeface="Verdana" panose="020B0604030504040204" pitchFamily="34" charset="0"/>
                <a:cs typeface="Verdana" panose="020B0604030504040204" pitchFamily="34" charset="0"/>
              </a:rPr>
              <a:t>24 </a:t>
            </a:r>
            <a:r>
              <a:rPr lang="en-US" sz="1400" dirty="0">
                <a:solidFill>
                  <a:srgbClr val="294979"/>
                </a:solidFill>
                <a:latin typeface="Verdana" panose="020B0604030504040204" pitchFamily="34" charset="0"/>
                <a:ea typeface="Verdana" panose="020B0604030504040204" pitchFamily="34" charset="0"/>
                <a:cs typeface="Verdana" panose="020B0604030504040204" pitchFamily="34" charset="0"/>
              </a:rPr>
              <a:t>flights by March.</a:t>
            </a:r>
            <a:endParaRPr lang="en-US" altLang="en-US" sz="1600" dirty="0">
              <a:solidFill>
                <a:srgbClr val="294979"/>
              </a:solidFill>
              <a:latin typeface="Verdana" panose="020B0604030504040204" pitchFamily="34" charset="0"/>
              <a:ea typeface="Verdana" panose="020B0604030504040204" pitchFamily="34" charset="0"/>
              <a:cs typeface="Verdana" panose="020B0604030504040204" pitchFamily="34" charset="0"/>
            </a:endParaRPr>
          </a:p>
        </p:txBody>
      </p:sp>
      <p:pic>
        <p:nvPicPr>
          <p:cNvPr id="17" name="Picture 16">
            <a:extLst>
              <a:ext uri="{FF2B5EF4-FFF2-40B4-BE49-F238E27FC236}">
                <a16:creationId xmlns:a16="http://schemas.microsoft.com/office/drawing/2014/main" id="{4E70497F-09A4-4799-FC98-F92FBB4D6B9C}"/>
              </a:ext>
            </a:extLst>
          </p:cNvPr>
          <p:cNvPicPr>
            <a:picLocks noChangeAspect="1"/>
          </p:cNvPicPr>
          <p:nvPr/>
        </p:nvPicPr>
        <p:blipFill rotWithShape="1">
          <a:blip r:embed="rId12"/>
          <a:srcRect l="39394" t="21354" r="52228" b="43781"/>
          <a:stretch/>
        </p:blipFill>
        <p:spPr>
          <a:xfrm>
            <a:off x="11166765" y="202808"/>
            <a:ext cx="498763" cy="65794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7"/>
          <p:cNvSpPr/>
          <p:nvPr>
            <p:custDataLst>
              <p:tags r:id="rId1"/>
            </p:custDataLst>
          </p:nvPr>
        </p:nvSpPr>
        <p:spPr>
          <a:xfrm>
            <a:off x="0" y="6650355"/>
            <a:ext cx="12192000" cy="207645"/>
          </a:xfrm>
          <a:prstGeom prst="rect">
            <a:avLst/>
          </a:prstGeom>
          <a:solidFill>
            <a:srgbClr val="3AB0E5"/>
          </a:solidFill>
        </p:spPr>
        <p:txBody>
          <a:bodyPr vert="horz" wrap="square" lIns="0" tIns="0" rIns="0" bIns="0"/>
          <a:lstStyle/>
          <a:p>
            <a:pPr algn="l" rtl="0" eaLnBrk="0">
              <a:lnSpc>
                <a:spcPct val="107000"/>
              </a:lnSpc>
            </a:pPr>
            <a:endParaRPr lang="en-US" altLang="en-US" sz="1000" dirty="0"/>
          </a:p>
          <a:p>
            <a:pPr marL="9345930" algn="l" rtl="0" eaLnBrk="0">
              <a:lnSpc>
                <a:spcPct val="86000"/>
              </a:lnSpc>
              <a:spcBef>
                <a:spcPts val="5"/>
              </a:spcBef>
            </a:pPr>
            <a:endParaRPr lang="en-US" altLang="en-US" sz="1100" dirty="0"/>
          </a:p>
        </p:txBody>
      </p:sp>
      <p:sp>
        <p:nvSpPr>
          <p:cNvPr id="3" name="文本框 2"/>
          <p:cNvSpPr txBox="1"/>
          <p:nvPr/>
        </p:nvSpPr>
        <p:spPr>
          <a:xfrm>
            <a:off x="125730" y="2672200"/>
            <a:ext cx="5955030" cy="738664"/>
          </a:xfrm>
          <a:prstGeom prst="rect">
            <a:avLst/>
          </a:prstGeom>
          <a:noFill/>
        </p:spPr>
        <p:txBody>
          <a:bodyPr wrap="square" rtlCol="0" anchor="t">
            <a:spAutoFit/>
          </a:bodyPr>
          <a:lstStyle/>
          <a:p>
            <a:r>
              <a:rPr lang="en-US" altLang="zh-CN" sz="1400" dirty="0">
                <a:latin typeface="Verdana" panose="020B0604030504040204" pitchFamily="34" charset="0"/>
                <a:ea typeface="Verdana" panose="020B0604030504040204" pitchFamily="34" charset="0"/>
                <a:cs typeface="Verdana" panose="020B0604030504040204" pitchFamily="34" charset="0"/>
                <a:sym typeface="+mn-ea"/>
              </a:rPr>
              <a:t>Beijing </a:t>
            </a:r>
            <a:r>
              <a:rPr lang="zh-CN" altLang="en-US" sz="1400" dirty="0">
                <a:latin typeface="Verdana" panose="020B0604030504040204" pitchFamily="34" charset="0"/>
                <a:cs typeface="Verdana" panose="020B0604030504040204" pitchFamily="34" charset="0"/>
                <a:sym typeface="+mn-ea"/>
              </a:rPr>
              <a:t>– LAX daily between Jan.18 – Mar</a:t>
            </a:r>
            <a:r>
              <a:rPr lang="en-US" altLang="zh-CN" sz="1400" dirty="0">
                <a:latin typeface="Verdana" panose="020B0604030504040204" pitchFamily="34" charset="0"/>
                <a:ea typeface="Verdana" panose="020B0604030504040204" pitchFamily="34" charset="0"/>
                <a:cs typeface="Verdana" panose="020B0604030504040204" pitchFamily="34" charset="0"/>
                <a:sym typeface="+mn-ea"/>
              </a:rPr>
              <a:t>. </a:t>
            </a:r>
            <a:r>
              <a:rPr lang="zh-CN" altLang="en-US" sz="1400" dirty="0">
                <a:latin typeface="Verdana" panose="020B0604030504040204" pitchFamily="34" charset="0"/>
                <a:cs typeface="Verdana" panose="020B0604030504040204" pitchFamily="34" charset="0"/>
                <a:sym typeface="+mn-ea"/>
              </a:rPr>
              <a:t>25</a:t>
            </a:r>
            <a:endParaRPr lang="zh-CN" altLang="en-US" sz="1400" dirty="0">
              <a:latin typeface="Verdana" panose="020B0604030504040204" pitchFamily="34" charset="0"/>
              <a:cs typeface="Verdana" panose="020B0604030504040204" pitchFamily="34" charset="0"/>
            </a:endParaRPr>
          </a:p>
          <a:p>
            <a:r>
              <a:rPr lang="en-US" altLang="zh-CN" sz="1400" dirty="0">
                <a:latin typeface="Verdana" panose="020B0604030504040204" pitchFamily="34" charset="0"/>
                <a:ea typeface="Verdana" panose="020B0604030504040204" pitchFamily="34" charset="0"/>
                <a:cs typeface="Verdana" panose="020B0604030504040204" pitchFamily="34" charset="0"/>
                <a:sym typeface="+mn-ea"/>
              </a:rPr>
              <a:t>Beijing </a:t>
            </a:r>
            <a:r>
              <a:rPr lang="zh-CN" altLang="en-US" sz="1400" dirty="0">
                <a:latin typeface="Verdana" panose="020B0604030504040204" pitchFamily="34" charset="0"/>
                <a:cs typeface="Verdana" panose="020B0604030504040204" pitchFamily="34" charset="0"/>
                <a:sym typeface="+mn-ea"/>
              </a:rPr>
              <a:t>– SFO 4 flights</a:t>
            </a:r>
            <a:r>
              <a:rPr lang="en-US" altLang="zh-CN" sz="1400" dirty="0">
                <a:latin typeface="Verdana" panose="020B0604030504040204" pitchFamily="34" charset="0"/>
                <a:ea typeface="Verdana" panose="020B0604030504040204" pitchFamily="34" charset="0"/>
                <a:cs typeface="Verdana" panose="020B0604030504040204" pitchFamily="34" charset="0"/>
                <a:sym typeface="+mn-ea"/>
              </a:rPr>
              <a:t> </a:t>
            </a:r>
            <a:r>
              <a:rPr lang="zh-CN" altLang="en-US" sz="1400" dirty="0">
                <a:latin typeface="Verdana" panose="020B0604030504040204" pitchFamily="34" charset="0"/>
                <a:cs typeface="Verdana" panose="020B0604030504040204" pitchFamily="34" charset="0"/>
                <a:sym typeface="+mn-ea"/>
              </a:rPr>
              <a:t>per week between Mar</a:t>
            </a:r>
            <a:r>
              <a:rPr lang="en-US" altLang="zh-CN" sz="1400" dirty="0">
                <a:latin typeface="Verdana" panose="020B0604030504040204" pitchFamily="34" charset="0"/>
                <a:ea typeface="Verdana" panose="020B0604030504040204" pitchFamily="34" charset="0"/>
                <a:cs typeface="Verdana" panose="020B0604030504040204" pitchFamily="34" charset="0"/>
                <a:sym typeface="+mn-ea"/>
              </a:rPr>
              <a:t>. </a:t>
            </a:r>
            <a:r>
              <a:rPr lang="zh-CN" altLang="en-US" sz="1400" dirty="0">
                <a:latin typeface="Verdana" panose="020B0604030504040204" pitchFamily="34" charset="0"/>
                <a:cs typeface="Verdana" panose="020B0604030504040204" pitchFamily="34" charset="0"/>
                <a:sym typeface="+mn-ea"/>
              </a:rPr>
              <a:t>1 -</a:t>
            </a:r>
            <a:r>
              <a:rPr lang="en-US" altLang="zh-CN" sz="1400" dirty="0">
                <a:latin typeface="Verdana" panose="020B0604030504040204" pitchFamily="34" charset="0"/>
                <a:ea typeface="Verdana" panose="020B0604030504040204" pitchFamily="34" charset="0"/>
                <a:cs typeface="Verdana" panose="020B0604030504040204" pitchFamily="34" charset="0"/>
                <a:sym typeface="+mn-ea"/>
              </a:rPr>
              <a:t> Mar. </a:t>
            </a:r>
            <a:r>
              <a:rPr lang="zh-CN" altLang="en-US" sz="1400" dirty="0">
                <a:latin typeface="Verdana" panose="020B0604030504040204" pitchFamily="34" charset="0"/>
                <a:cs typeface="Verdana" panose="020B0604030504040204" pitchFamily="34" charset="0"/>
                <a:sym typeface="+mn-ea"/>
              </a:rPr>
              <a:t>25</a:t>
            </a:r>
            <a:endParaRPr lang="zh-CN" altLang="en-US" sz="1400" dirty="0">
              <a:latin typeface="Verdana" panose="020B0604030504040204" pitchFamily="34" charset="0"/>
              <a:cs typeface="Verdana" panose="020B0604030504040204" pitchFamily="34" charset="0"/>
            </a:endParaRPr>
          </a:p>
          <a:p>
            <a:r>
              <a:rPr lang="en-US" altLang="zh-CN" sz="1400" dirty="0">
                <a:latin typeface="Verdana" panose="020B0604030504040204" pitchFamily="34" charset="0"/>
                <a:ea typeface="Verdana" panose="020B0604030504040204" pitchFamily="34" charset="0"/>
                <a:cs typeface="Verdana" panose="020B0604030504040204" pitchFamily="34" charset="0"/>
                <a:sym typeface="+mn-ea"/>
              </a:rPr>
              <a:t>Beijing</a:t>
            </a:r>
            <a:r>
              <a:rPr lang="zh-CN" altLang="en-US" sz="1400" dirty="0">
                <a:latin typeface="Verdana" panose="020B0604030504040204" pitchFamily="34" charset="0"/>
                <a:cs typeface="Verdana" panose="020B0604030504040204" pitchFamily="34" charset="0"/>
                <a:sym typeface="+mn-ea"/>
              </a:rPr>
              <a:t> – </a:t>
            </a:r>
            <a:r>
              <a:rPr lang="en-US" altLang="zh-CN" sz="1400" dirty="0">
                <a:latin typeface="Verdana" panose="020B0604030504040204" pitchFamily="34" charset="0"/>
                <a:ea typeface="Verdana" panose="020B0604030504040204" pitchFamily="34" charset="0"/>
                <a:cs typeface="Verdana" panose="020B0604030504040204" pitchFamily="34" charset="0"/>
                <a:sym typeface="+mn-ea"/>
              </a:rPr>
              <a:t> NYC </a:t>
            </a:r>
            <a:r>
              <a:rPr lang="zh-CN" altLang="en-US" sz="1400" dirty="0">
                <a:latin typeface="Verdana" panose="020B0604030504040204" pitchFamily="34" charset="0"/>
                <a:cs typeface="Verdana" panose="020B0604030504040204" pitchFamily="34" charset="0"/>
                <a:sym typeface="+mn-ea"/>
              </a:rPr>
              <a:t>daily between Jan.18 – Mar</a:t>
            </a:r>
            <a:r>
              <a:rPr lang="en-US" altLang="zh-CN" sz="1400" dirty="0">
                <a:latin typeface="Verdana" panose="020B0604030504040204" pitchFamily="34" charset="0"/>
                <a:ea typeface="Verdana" panose="020B0604030504040204" pitchFamily="34" charset="0"/>
                <a:cs typeface="Verdana" panose="020B0604030504040204" pitchFamily="34" charset="0"/>
                <a:sym typeface="+mn-ea"/>
              </a:rPr>
              <a:t>. </a:t>
            </a:r>
            <a:r>
              <a:rPr lang="zh-CN" altLang="en-US" sz="1400" dirty="0">
                <a:latin typeface="Verdana" panose="020B0604030504040204" pitchFamily="34" charset="0"/>
                <a:cs typeface="Verdana" panose="020B0604030504040204" pitchFamily="34" charset="0"/>
                <a:sym typeface="+mn-ea"/>
              </a:rPr>
              <a:t>25</a:t>
            </a:r>
          </a:p>
        </p:txBody>
      </p:sp>
      <p:sp>
        <p:nvSpPr>
          <p:cNvPr id="13" name="文本框 12"/>
          <p:cNvSpPr txBox="1"/>
          <p:nvPr/>
        </p:nvSpPr>
        <p:spPr>
          <a:xfrm>
            <a:off x="88265" y="4802568"/>
            <a:ext cx="6349365" cy="523220"/>
          </a:xfrm>
          <a:prstGeom prst="rect">
            <a:avLst/>
          </a:prstGeom>
          <a:noFill/>
        </p:spPr>
        <p:txBody>
          <a:bodyPr wrap="square" rtlCol="0" anchor="t">
            <a:spAutoFit/>
          </a:bodyPr>
          <a:lstStyle/>
          <a:p>
            <a:pPr algn="l">
              <a:buClrTx/>
              <a:buSzTx/>
              <a:buNone/>
            </a:pPr>
            <a:r>
              <a:rPr lang="en-US" altLang="zh-CN" sz="1400" dirty="0">
                <a:latin typeface="Verdana" panose="020B0604030504040204" pitchFamily="34" charset="0"/>
                <a:ea typeface="Verdana" panose="020B0604030504040204" pitchFamily="34" charset="0"/>
                <a:cs typeface="Verdana" panose="020B0604030504040204" pitchFamily="34" charset="0"/>
                <a:sym typeface="+mn-ea"/>
              </a:rPr>
              <a:t>Beijing </a:t>
            </a:r>
            <a:r>
              <a:rPr lang="zh-CN" altLang="en-US" sz="1400" dirty="0">
                <a:latin typeface="Verdana" panose="020B0604030504040204" pitchFamily="34" charset="0"/>
                <a:cs typeface="Verdana" panose="020B0604030504040204" pitchFamily="34" charset="0"/>
                <a:sym typeface="+mn-ea"/>
              </a:rPr>
              <a:t>-</a:t>
            </a:r>
            <a:r>
              <a:rPr lang="en-US" altLang="zh-CN" sz="1400" dirty="0">
                <a:latin typeface="Verdana" panose="020B0604030504040204" pitchFamily="34" charset="0"/>
                <a:ea typeface="Verdana" panose="020B0604030504040204" pitchFamily="34" charset="0"/>
                <a:cs typeface="Verdana" panose="020B0604030504040204" pitchFamily="34" charset="0"/>
                <a:sym typeface="+mn-ea"/>
              </a:rPr>
              <a:t> </a:t>
            </a:r>
            <a:r>
              <a:rPr lang="zh-CN" altLang="en-US" sz="1400" dirty="0">
                <a:latin typeface="Verdana" panose="020B0604030504040204" pitchFamily="34" charset="0"/>
                <a:cs typeface="Verdana" panose="020B0604030504040204" pitchFamily="34" charset="0"/>
                <a:sym typeface="+mn-ea"/>
              </a:rPr>
              <a:t>Boston </a:t>
            </a:r>
            <a:r>
              <a:rPr lang="en-US" altLang="zh-CN" sz="1400" dirty="0">
                <a:latin typeface="Verdana" panose="020B0604030504040204" pitchFamily="34" charset="0"/>
                <a:ea typeface="Verdana" panose="020B0604030504040204" pitchFamily="34" charset="0"/>
                <a:cs typeface="Verdana" panose="020B0604030504040204" pitchFamily="34" charset="0"/>
                <a:sym typeface="+mn-ea"/>
              </a:rPr>
              <a:t>2 flights per week between</a:t>
            </a:r>
            <a:r>
              <a:rPr lang="zh-CN" altLang="en-US" sz="1400" dirty="0">
                <a:latin typeface="Verdana" panose="020B0604030504040204" pitchFamily="34" charset="0"/>
                <a:cs typeface="Verdana" panose="020B0604030504040204" pitchFamily="34" charset="0"/>
                <a:sym typeface="+mn-ea"/>
              </a:rPr>
              <a:t> Feb</a:t>
            </a:r>
            <a:r>
              <a:rPr lang="en-US" altLang="zh-CN" sz="1400" dirty="0">
                <a:latin typeface="Verdana" panose="020B0604030504040204" pitchFamily="34" charset="0"/>
                <a:ea typeface="Verdana" panose="020B0604030504040204" pitchFamily="34" charset="0"/>
                <a:cs typeface="Verdana" panose="020B0604030504040204" pitchFamily="34" charset="0"/>
                <a:sym typeface="+mn-ea"/>
              </a:rPr>
              <a:t>.</a:t>
            </a:r>
            <a:r>
              <a:rPr lang="zh-CN" altLang="en-US" sz="1400" dirty="0">
                <a:latin typeface="Verdana" panose="020B0604030504040204" pitchFamily="34" charset="0"/>
                <a:cs typeface="Verdana" panose="020B0604030504040204" pitchFamily="34" charset="0"/>
                <a:sym typeface="+mn-ea"/>
              </a:rPr>
              <a:t> 17</a:t>
            </a:r>
            <a:r>
              <a:rPr lang="en-US" altLang="zh-CN" sz="1400" dirty="0">
                <a:latin typeface="Verdana" panose="020B0604030504040204" pitchFamily="34" charset="0"/>
                <a:ea typeface="Verdana" panose="020B0604030504040204" pitchFamily="34" charset="0"/>
                <a:cs typeface="Verdana" panose="020B0604030504040204" pitchFamily="34" charset="0"/>
                <a:sym typeface="+mn-ea"/>
              </a:rPr>
              <a:t> to Mar.25</a:t>
            </a:r>
            <a:endParaRPr lang="zh-CN" altLang="en-US" sz="1400" dirty="0">
              <a:latin typeface="Verdana" panose="020B0604030504040204" pitchFamily="34" charset="0"/>
              <a:cs typeface="Verdana" panose="020B0604030504040204" pitchFamily="34" charset="0"/>
            </a:endParaRPr>
          </a:p>
          <a:p>
            <a:pPr algn="l">
              <a:buClrTx/>
              <a:buSzTx/>
              <a:buNone/>
            </a:pPr>
            <a:r>
              <a:rPr lang="en-US" altLang="zh-CN" sz="1400" dirty="0">
                <a:latin typeface="Verdana" panose="020B0604030504040204" pitchFamily="34" charset="0"/>
                <a:ea typeface="Verdana" panose="020B0604030504040204" pitchFamily="34" charset="0"/>
                <a:cs typeface="Verdana" panose="020B0604030504040204" pitchFamily="34" charset="0"/>
                <a:sym typeface="+mn-ea"/>
              </a:rPr>
              <a:t>Beijing </a:t>
            </a:r>
            <a:r>
              <a:rPr lang="zh-CN" altLang="en-US" sz="1400" dirty="0">
                <a:latin typeface="Verdana" panose="020B0604030504040204" pitchFamily="34" charset="0"/>
                <a:cs typeface="Verdana" panose="020B0604030504040204" pitchFamily="34" charset="0"/>
                <a:sym typeface="+mn-ea"/>
              </a:rPr>
              <a:t>- Seattle </a:t>
            </a:r>
            <a:r>
              <a:rPr lang="en-US" altLang="zh-CN" sz="1400" dirty="0">
                <a:latin typeface="Verdana" panose="020B0604030504040204" pitchFamily="34" charset="0"/>
                <a:ea typeface="Verdana" panose="020B0604030504040204" pitchFamily="34" charset="0"/>
                <a:cs typeface="Verdana" panose="020B0604030504040204" pitchFamily="34" charset="0"/>
                <a:sym typeface="+mn-ea"/>
              </a:rPr>
              <a:t>2 flights per week between</a:t>
            </a:r>
            <a:r>
              <a:rPr lang="zh-CN" altLang="en-US" sz="1400" dirty="0">
                <a:latin typeface="Verdana" panose="020B0604030504040204" pitchFamily="34" charset="0"/>
                <a:cs typeface="Verdana" panose="020B0604030504040204" pitchFamily="34" charset="0"/>
                <a:sym typeface="+mn-ea"/>
              </a:rPr>
              <a:t> Feb</a:t>
            </a:r>
            <a:r>
              <a:rPr lang="en-US" altLang="zh-CN" sz="1400" dirty="0">
                <a:latin typeface="Verdana" panose="020B0604030504040204" pitchFamily="34" charset="0"/>
                <a:ea typeface="Verdana" panose="020B0604030504040204" pitchFamily="34" charset="0"/>
                <a:cs typeface="Verdana" panose="020B0604030504040204" pitchFamily="34" charset="0"/>
                <a:sym typeface="+mn-ea"/>
              </a:rPr>
              <a:t>.</a:t>
            </a:r>
            <a:r>
              <a:rPr lang="zh-CN" altLang="en-US" sz="1400" dirty="0">
                <a:latin typeface="Verdana" panose="020B0604030504040204" pitchFamily="34" charset="0"/>
                <a:cs typeface="Verdana" panose="020B0604030504040204" pitchFamily="34" charset="0"/>
                <a:sym typeface="+mn-ea"/>
              </a:rPr>
              <a:t> </a:t>
            </a:r>
            <a:r>
              <a:rPr lang="en-US" altLang="zh-CN" sz="1400" dirty="0">
                <a:latin typeface="Verdana" panose="020B0604030504040204" pitchFamily="34" charset="0"/>
                <a:ea typeface="Verdana" panose="020B0604030504040204" pitchFamily="34" charset="0"/>
                <a:cs typeface="Verdana" panose="020B0604030504040204" pitchFamily="34" charset="0"/>
                <a:sym typeface="+mn-ea"/>
              </a:rPr>
              <a:t>17 to Mar. 25</a:t>
            </a:r>
          </a:p>
        </p:txBody>
      </p:sp>
      <p:pic>
        <p:nvPicPr>
          <p:cNvPr id="15" name="图片 14"/>
          <p:cNvPicPr>
            <a:picLocks noChangeAspect="1"/>
          </p:cNvPicPr>
          <p:nvPr>
            <p:custDataLst>
              <p:tags r:id="rId2"/>
            </p:custDataLst>
          </p:nvPr>
        </p:nvPicPr>
        <p:blipFill rotWithShape="1">
          <a:blip r:embed="rId9"/>
          <a:srcRect t="32163" b="11400"/>
          <a:stretch/>
        </p:blipFill>
        <p:spPr>
          <a:xfrm>
            <a:off x="702310" y="1858645"/>
            <a:ext cx="2851150" cy="609600"/>
          </a:xfrm>
          <a:prstGeom prst="rect">
            <a:avLst/>
          </a:prstGeom>
        </p:spPr>
      </p:pic>
      <p:pic>
        <p:nvPicPr>
          <p:cNvPr id="16" name="图片 15"/>
          <p:cNvPicPr>
            <a:picLocks noChangeAspect="1"/>
          </p:cNvPicPr>
          <p:nvPr>
            <p:custDataLst>
              <p:tags r:id="rId3"/>
            </p:custDataLst>
          </p:nvPr>
        </p:nvPicPr>
        <p:blipFill rotWithShape="1">
          <a:blip r:embed="rId10"/>
          <a:srcRect b="13976"/>
          <a:stretch/>
        </p:blipFill>
        <p:spPr>
          <a:xfrm>
            <a:off x="7101205" y="1772862"/>
            <a:ext cx="3303905" cy="695383"/>
          </a:xfrm>
          <a:prstGeom prst="rect">
            <a:avLst/>
          </a:prstGeom>
        </p:spPr>
      </p:pic>
      <p:pic>
        <p:nvPicPr>
          <p:cNvPr id="17" name="图片 16"/>
          <p:cNvPicPr>
            <a:picLocks noChangeAspect="1"/>
          </p:cNvPicPr>
          <p:nvPr>
            <p:custDataLst>
              <p:tags r:id="rId4"/>
            </p:custDataLst>
          </p:nvPr>
        </p:nvPicPr>
        <p:blipFill>
          <a:blip r:embed="rId11"/>
          <a:stretch>
            <a:fillRect/>
          </a:stretch>
        </p:blipFill>
        <p:spPr>
          <a:xfrm>
            <a:off x="347980" y="3778313"/>
            <a:ext cx="4025900" cy="920750"/>
          </a:xfrm>
          <a:prstGeom prst="rect">
            <a:avLst/>
          </a:prstGeom>
        </p:spPr>
      </p:pic>
      <p:pic>
        <p:nvPicPr>
          <p:cNvPr id="18" name="图片 17"/>
          <p:cNvPicPr>
            <a:picLocks noChangeAspect="1"/>
          </p:cNvPicPr>
          <p:nvPr>
            <p:custDataLst>
              <p:tags r:id="rId5"/>
            </p:custDataLst>
          </p:nvPr>
        </p:nvPicPr>
        <p:blipFill>
          <a:blip r:embed="rId12"/>
          <a:stretch>
            <a:fillRect/>
          </a:stretch>
        </p:blipFill>
        <p:spPr>
          <a:xfrm>
            <a:off x="6194425" y="4014533"/>
            <a:ext cx="4885690" cy="571500"/>
          </a:xfrm>
          <a:prstGeom prst="rect">
            <a:avLst/>
          </a:prstGeom>
        </p:spPr>
      </p:pic>
      <p:sp>
        <p:nvSpPr>
          <p:cNvPr id="19" name="文本框 18"/>
          <p:cNvSpPr txBox="1"/>
          <p:nvPr>
            <p:custDataLst>
              <p:tags r:id="rId6"/>
            </p:custDataLst>
          </p:nvPr>
        </p:nvSpPr>
        <p:spPr>
          <a:xfrm>
            <a:off x="6096000" y="4802568"/>
            <a:ext cx="6096000" cy="523220"/>
          </a:xfrm>
          <a:prstGeom prst="rect">
            <a:avLst/>
          </a:prstGeom>
          <a:noFill/>
        </p:spPr>
        <p:txBody>
          <a:bodyPr wrap="square" rtlCol="0" anchor="t">
            <a:spAutoFit/>
          </a:bodyPr>
          <a:lstStyle/>
          <a:p>
            <a:r>
              <a:rPr lang="en-US" altLang="zh-CN" sz="1400" dirty="0">
                <a:latin typeface="Verdana" panose="020B0604030504040204" pitchFamily="34" charset="0"/>
                <a:ea typeface="Verdana" panose="020B0604030504040204" pitchFamily="34" charset="0"/>
                <a:cs typeface="Verdana" panose="020B0604030504040204" pitchFamily="34" charset="0"/>
                <a:sym typeface="+mn-ea"/>
              </a:rPr>
              <a:t>Xiamen</a:t>
            </a:r>
            <a:r>
              <a:rPr lang="zh-CN" altLang="en-US" sz="1400" dirty="0">
                <a:latin typeface="Verdana" panose="020B0604030504040204" pitchFamily="34" charset="0"/>
                <a:cs typeface="Verdana" panose="020B0604030504040204" pitchFamily="34" charset="0"/>
                <a:sym typeface="+mn-ea"/>
              </a:rPr>
              <a:t> – LAX </a:t>
            </a:r>
            <a:r>
              <a:rPr lang="en-US" altLang="zh-CN" sz="1400" dirty="0">
                <a:latin typeface="Verdana" panose="020B0604030504040204" pitchFamily="34" charset="0"/>
                <a:ea typeface="Verdana" panose="020B0604030504040204" pitchFamily="34" charset="0"/>
                <a:cs typeface="Verdana" panose="020B0604030504040204" pitchFamily="34" charset="0"/>
                <a:sym typeface="+mn-ea"/>
              </a:rPr>
              <a:t>2 flights per week </a:t>
            </a:r>
            <a:r>
              <a:rPr lang="zh-CN" altLang="en-US" sz="1400" dirty="0">
                <a:latin typeface="Verdana" panose="020B0604030504040204" pitchFamily="34" charset="0"/>
                <a:cs typeface="Verdana" panose="020B0604030504040204" pitchFamily="34" charset="0"/>
                <a:sym typeface="+mn-ea"/>
              </a:rPr>
              <a:t>between Jan.18 – Mar</a:t>
            </a:r>
            <a:r>
              <a:rPr lang="en-US" altLang="zh-CN" sz="1400" dirty="0">
                <a:latin typeface="Verdana" panose="020B0604030504040204" pitchFamily="34" charset="0"/>
                <a:ea typeface="Verdana" panose="020B0604030504040204" pitchFamily="34" charset="0"/>
                <a:cs typeface="Verdana" panose="020B0604030504040204" pitchFamily="34" charset="0"/>
                <a:sym typeface="+mn-ea"/>
              </a:rPr>
              <a:t>. </a:t>
            </a:r>
            <a:r>
              <a:rPr lang="zh-CN" altLang="en-US" sz="1400" dirty="0">
                <a:latin typeface="Verdana" panose="020B0604030504040204" pitchFamily="34" charset="0"/>
                <a:cs typeface="Verdana" panose="020B0604030504040204" pitchFamily="34" charset="0"/>
                <a:sym typeface="+mn-ea"/>
              </a:rPr>
              <a:t>25</a:t>
            </a:r>
            <a:endParaRPr lang="zh-CN" altLang="en-US" sz="1400" dirty="0">
              <a:latin typeface="Verdana" panose="020B0604030504040204" pitchFamily="34" charset="0"/>
              <a:cs typeface="Verdana" panose="020B0604030504040204" pitchFamily="34" charset="0"/>
            </a:endParaRPr>
          </a:p>
          <a:p>
            <a:endParaRPr lang="zh-CN" altLang="en-US" sz="1400" dirty="0">
              <a:latin typeface="Verdana" panose="020B0604030504040204" pitchFamily="34" charset="0"/>
              <a:cs typeface="Verdana" panose="020B0604030504040204" pitchFamily="34" charset="0"/>
              <a:sym typeface="+mn-ea"/>
            </a:endParaRPr>
          </a:p>
        </p:txBody>
      </p:sp>
      <p:sp>
        <p:nvSpPr>
          <p:cNvPr id="20" name="文本框 19"/>
          <p:cNvSpPr txBox="1"/>
          <p:nvPr>
            <p:custDataLst>
              <p:tags r:id="rId7"/>
            </p:custDataLst>
          </p:nvPr>
        </p:nvSpPr>
        <p:spPr>
          <a:xfrm>
            <a:off x="6096000" y="2672200"/>
            <a:ext cx="6096000" cy="523220"/>
          </a:xfrm>
          <a:prstGeom prst="rect">
            <a:avLst/>
          </a:prstGeom>
          <a:noFill/>
        </p:spPr>
        <p:txBody>
          <a:bodyPr wrap="square" rtlCol="0" anchor="t">
            <a:spAutoFit/>
          </a:bodyPr>
          <a:lstStyle/>
          <a:p>
            <a:r>
              <a:rPr lang="en-US" altLang="zh-CN" sz="1400" dirty="0">
                <a:latin typeface="Verdana" panose="020B0604030504040204" pitchFamily="34" charset="0"/>
                <a:ea typeface="Verdana" panose="020B0604030504040204" pitchFamily="34" charset="0"/>
                <a:cs typeface="Verdana" panose="020B0604030504040204" pitchFamily="34" charset="0"/>
                <a:sym typeface="+mn-ea"/>
              </a:rPr>
              <a:t>Chengdu – LAX 1 flight a week between Feb. 19 – Mar. 25</a:t>
            </a:r>
            <a:endParaRPr lang="en-US" altLang="zh-CN" sz="1400" dirty="0">
              <a:latin typeface="Verdana" panose="020B0604030504040204" pitchFamily="34" charset="0"/>
              <a:ea typeface="Verdana" panose="020B0604030504040204" pitchFamily="34" charset="0"/>
              <a:cs typeface="Verdana" panose="020B0604030504040204" pitchFamily="34" charset="0"/>
            </a:endParaRPr>
          </a:p>
          <a:p>
            <a:endParaRPr lang="zh-CN" altLang="en-US" sz="1400" dirty="0">
              <a:latin typeface="Verdana" panose="020B0604030504040204" pitchFamily="34" charset="0"/>
              <a:cs typeface="Verdana" panose="020B0604030504040204" pitchFamily="34" charset="0"/>
              <a:sym typeface="+mn-ea"/>
            </a:endParaRPr>
          </a:p>
        </p:txBody>
      </p:sp>
      <p:cxnSp>
        <p:nvCxnSpPr>
          <p:cNvPr id="4" name="Straight Connector 3">
            <a:extLst>
              <a:ext uri="{FF2B5EF4-FFF2-40B4-BE49-F238E27FC236}">
                <a16:creationId xmlns:a16="http://schemas.microsoft.com/office/drawing/2014/main" id="{023E1EEC-55B7-4941-7069-C383A68A4D3E}"/>
              </a:ext>
            </a:extLst>
          </p:cNvPr>
          <p:cNvCxnSpPr>
            <a:cxnSpLocks/>
          </p:cNvCxnSpPr>
          <p:nvPr/>
        </p:nvCxnSpPr>
        <p:spPr>
          <a:xfrm flipH="1">
            <a:off x="620712" y="1538763"/>
            <a:ext cx="10950576"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150A5F5-48E7-F8D2-CED6-0DFB36558099}"/>
              </a:ext>
            </a:extLst>
          </p:cNvPr>
          <p:cNvSpPr txBox="1"/>
          <p:nvPr/>
        </p:nvSpPr>
        <p:spPr>
          <a:xfrm>
            <a:off x="526908" y="544283"/>
            <a:ext cx="10418184" cy="784830"/>
          </a:xfrm>
          <a:prstGeom prst="rect">
            <a:avLst/>
          </a:prstGeom>
          <a:noFill/>
        </p:spPr>
        <p:txBody>
          <a:bodyPr wrap="square" rtlCol="0">
            <a:spAutoFit/>
          </a:bodyPr>
          <a:lstStyle/>
          <a:p>
            <a:r>
              <a:rPr lang="en-US" sz="4500" dirty="0">
                <a:solidFill>
                  <a:srgbClr val="2F2E75"/>
                </a:solidFill>
                <a:latin typeface="Impact" panose="020B0806030902050204" pitchFamily="34" charset="0"/>
              </a:rPr>
              <a:t>New Flight Application</a:t>
            </a:r>
          </a:p>
        </p:txBody>
      </p:sp>
      <p:pic>
        <p:nvPicPr>
          <p:cNvPr id="7" name="Picture 6">
            <a:extLst>
              <a:ext uri="{FF2B5EF4-FFF2-40B4-BE49-F238E27FC236}">
                <a16:creationId xmlns:a16="http://schemas.microsoft.com/office/drawing/2014/main" id="{40CDDF67-53F0-1C07-CF7C-2AC68BA84D69}"/>
              </a:ext>
            </a:extLst>
          </p:cNvPr>
          <p:cNvPicPr>
            <a:picLocks noChangeAspect="1"/>
          </p:cNvPicPr>
          <p:nvPr/>
        </p:nvPicPr>
        <p:blipFill rotWithShape="1">
          <a:blip r:embed="rId13"/>
          <a:srcRect l="39394" t="21354" r="52228" b="43781"/>
          <a:stretch/>
        </p:blipFill>
        <p:spPr>
          <a:xfrm>
            <a:off x="11166765" y="549172"/>
            <a:ext cx="498763" cy="65794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8"/>
          <a:stretch>
            <a:fillRect/>
          </a:stretch>
        </p:blipFill>
        <p:spPr>
          <a:xfrm>
            <a:off x="5863590" y="2018409"/>
            <a:ext cx="703465" cy="790716"/>
          </a:xfrm>
          <a:prstGeom prst="rect">
            <a:avLst/>
          </a:prstGeom>
        </p:spPr>
      </p:pic>
      <p:pic>
        <p:nvPicPr>
          <p:cNvPr id="8" name="图片 7"/>
          <p:cNvPicPr>
            <a:picLocks noChangeAspect="1"/>
          </p:cNvPicPr>
          <p:nvPr>
            <p:custDataLst>
              <p:tags r:id="rId2"/>
            </p:custDataLst>
          </p:nvPr>
        </p:nvPicPr>
        <p:blipFill>
          <a:blip r:embed="rId9"/>
          <a:stretch>
            <a:fillRect/>
          </a:stretch>
        </p:blipFill>
        <p:spPr>
          <a:xfrm>
            <a:off x="5804535" y="3062503"/>
            <a:ext cx="752544" cy="899781"/>
          </a:xfrm>
          <a:prstGeom prst="rect">
            <a:avLst/>
          </a:prstGeom>
        </p:spPr>
      </p:pic>
      <p:pic>
        <p:nvPicPr>
          <p:cNvPr id="10" name="图片 9"/>
          <p:cNvPicPr>
            <a:picLocks noChangeAspect="1"/>
          </p:cNvPicPr>
          <p:nvPr>
            <p:custDataLst>
              <p:tags r:id="rId3"/>
            </p:custDataLst>
          </p:nvPr>
        </p:nvPicPr>
        <p:blipFill>
          <a:blip r:embed="rId10"/>
          <a:stretch>
            <a:fillRect/>
          </a:stretch>
        </p:blipFill>
        <p:spPr>
          <a:xfrm>
            <a:off x="5863591" y="4175040"/>
            <a:ext cx="998484" cy="652750"/>
          </a:xfrm>
          <a:prstGeom prst="rect">
            <a:avLst/>
          </a:prstGeom>
        </p:spPr>
      </p:pic>
      <p:pic>
        <p:nvPicPr>
          <p:cNvPr id="11" name="图片 10"/>
          <p:cNvPicPr>
            <a:picLocks noChangeAspect="1"/>
          </p:cNvPicPr>
          <p:nvPr>
            <p:custDataLst>
              <p:tags r:id="rId4"/>
            </p:custDataLst>
          </p:nvPr>
        </p:nvPicPr>
        <p:blipFill>
          <a:blip r:embed="rId11"/>
          <a:stretch>
            <a:fillRect/>
          </a:stretch>
        </p:blipFill>
        <p:spPr>
          <a:xfrm>
            <a:off x="5863590" y="5215345"/>
            <a:ext cx="772721" cy="704010"/>
          </a:xfrm>
          <a:prstGeom prst="rect">
            <a:avLst/>
          </a:prstGeom>
        </p:spPr>
      </p:pic>
      <p:pic>
        <p:nvPicPr>
          <p:cNvPr id="12" name="图片 11"/>
          <p:cNvPicPr>
            <a:picLocks noChangeAspect="1"/>
          </p:cNvPicPr>
          <p:nvPr>
            <p:custDataLst>
              <p:tags r:id="rId5"/>
            </p:custDataLst>
          </p:nvPr>
        </p:nvPicPr>
        <p:blipFill>
          <a:blip r:embed="rId12"/>
          <a:stretch>
            <a:fillRect/>
          </a:stretch>
        </p:blipFill>
        <p:spPr>
          <a:xfrm>
            <a:off x="428625" y="2023630"/>
            <a:ext cx="5513070" cy="3678555"/>
          </a:xfrm>
          <a:prstGeom prst="rect">
            <a:avLst/>
          </a:prstGeom>
        </p:spPr>
      </p:pic>
      <p:sp>
        <p:nvSpPr>
          <p:cNvPr id="97" name="textbox 97"/>
          <p:cNvSpPr/>
          <p:nvPr>
            <p:custDataLst>
              <p:tags r:id="rId6"/>
            </p:custDataLst>
          </p:nvPr>
        </p:nvSpPr>
        <p:spPr>
          <a:xfrm>
            <a:off x="0" y="6650355"/>
            <a:ext cx="12192000" cy="207645"/>
          </a:xfrm>
          <a:prstGeom prst="rect">
            <a:avLst/>
          </a:prstGeom>
          <a:solidFill>
            <a:srgbClr val="3AB0E5"/>
          </a:solidFill>
        </p:spPr>
        <p:txBody>
          <a:bodyPr vert="horz" wrap="square" lIns="0" tIns="0" rIns="0" bIns="0"/>
          <a:lstStyle/>
          <a:p>
            <a:pPr algn="l" rtl="0" eaLnBrk="0">
              <a:lnSpc>
                <a:spcPct val="107000"/>
              </a:lnSpc>
            </a:pPr>
            <a:endParaRPr lang="en-US" altLang="en-US" sz="1000" dirty="0"/>
          </a:p>
          <a:p>
            <a:pPr marL="9345930" algn="l" rtl="0" eaLnBrk="0">
              <a:lnSpc>
                <a:spcPct val="86000"/>
              </a:lnSpc>
              <a:spcBef>
                <a:spcPts val="5"/>
              </a:spcBef>
            </a:pPr>
            <a:endParaRPr lang="en-US" altLang="en-US" sz="1100" dirty="0"/>
          </a:p>
        </p:txBody>
      </p:sp>
      <p:sp>
        <p:nvSpPr>
          <p:cNvPr id="100" name="文本框 99"/>
          <p:cNvSpPr txBox="1"/>
          <p:nvPr/>
        </p:nvSpPr>
        <p:spPr>
          <a:xfrm>
            <a:off x="422448" y="6266931"/>
            <a:ext cx="7520940" cy="275590"/>
          </a:xfrm>
          <a:prstGeom prst="rect">
            <a:avLst/>
          </a:prstGeom>
          <a:noFill/>
          <a:ln w="9525">
            <a:noFill/>
          </a:ln>
        </p:spPr>
        <p:txBody>
          <a:bodyPr wrap="square">
            <a:spAutoFit/>
          </a:bodyPr>
          <a:lstStyle/>
          <a:p>
            <a:pPr indent="0"/>
            <a:r>
              <a:rPr lang="en-US" sz="1200" dirty="0">
                <a:solidFill>
                  <a:srgbClr val="294979"/>
                </a:solidFill>
                <a:latin typeface="Verdana" panose="020B0604030504040204" pitchFamily="34" charset="0"/>
                <a:ea typeface="Verdana" panose="020B0604030504040204" pitchFamily="34" charset="0"/>
                <a:cs typeface="Verdana" panose="020B0604030504040204" pitchFamily="34" charset="0"/>
              </a:rPr>
              <a:t>Source: Chinese traveler survey December 2022 January 2023 (Dragon Trail)</a:t>
            </a:r>
            <a:endParaRPr lang="en-US" altLang="en-US" sz="1200" dirty="0">
              <a:solidFill>
                <a:srgbClr val="294979"/>
              </a:solidFill>
              <a:latin typeface="Verdana" panose="020B0604030504040204" pitchFamily="34" charset="0"/>
              <a:ea typeface="Verdana" panose="020B0604030504040204" pitchFamily="34" charset="0"/>
              <a:cs typeface="Verdana" panose="020B0604030504040204" pitchFamily="34" charset="0"/>
            </a:endParaRPr>
          </a:p>
        </p:txBody>
      </p:sp>
      <p:cxnSp>
        <p:nvCxnSpPr>
          <p:cNvPr id="3" name="Straight Connector 2">
            <a:extLst>
              <a:ext uri="{FF2B5EF4-FFF2-40B4-BE49-F238E27FC236}">
                <a16:creationId xmlns:a16="http://schemas.microsoft.com/office/drawing/2014/main" id="{7575EECC-B0D2-E90D-88B2-39144C327DA6}"/>
              </a:ext>
            </a:extLst>
          </p:cNvPr>
          <p:cNvCxnSpPr>
            <a:cxnSpLocks/>
          </p:cNvCxnSpPr>
          <p:nvPr/>
        </p:nvCxnSpPr>
        <p:spPr>
          <a:xfrm flipH="1">
            <a:off x="620712" y="1538763"/>
            <a:ext cx="10950576"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5FD800C-E053-0369-2C1D-B9959DE94B28}"/>
              </a:ext>
            </a:extLst>
          </p:cNvPr>
          <p:cNvSpPr txBox="1"/>
          <p:nvPr/>
        </p:nvSpPr>
        <p:spPr>
          <a:xfrm>
            <a:off x="526908" y="544283"/>
            <a:ext cx="10418184" cy="784830"/>
          </a:xfrm>
          <a:prstGeom prst="rect">
            <a:avLst/>
          </a:prstGeom>
          <a:noFill/>
        </p:spPr>
        <p:txBody>
          <a:bodyPr wrap="square" rtlCol="0">
            <a:spAutoFit/>
          </a:bodyPr>
          <a:lstStyle/>
          <a:p>
            <a:r>
              <a:rPr lang="en-US" sz="4500" dirty="0">
                <a:solidFill>
                  <a:srgbClr val="2F2E75"/>
                </a:solidFill>
                <a:latin typeface="Impact" panose="020B0806030902050204" pitchFamily="34" charset="0"/>
              </a:rPr>
              <a:t>Chinese Traveler Sentiment</a:t>
            </a:r>
          </a:p>
        </p:txBody>
      </p:sp>
      <p:sp>
        <p:nvSpPr>
          <p:cNvPr id="4" name="文本框 3"/>
          <p:cNvSpPr txBox="1"/>
          <p:nvPr/>
        </p:nvSpPr>
        <p:spPr>
          <a:xfrm>
            <a:off x="6654508" y="2158885"/>
            <a:ext cx="4096096" cy="650240"/>
          </a:xfrm>
          <a:prstGeom prst="rect">
            <a:avLst/>
          </a:prstGeom>
          <a:noFill/>
          <a:ln w="9525">
            <a:noFill/>
          </a:ln>
        </p:spPr>
        <p:txBody>
          <a:bodyPr wrap="square">
            <a:noAutofit/>
          </a:bodyPr>
          <a:lstStyle/>
          <a:p>
            <a:pPr indent="0"/>
            <a:r>
              <a:rPr lang="en-US" dirty="0">
                <a:latin typeface="Verdana" panose="020B0604030504040204" pitchFamily="34" charset="0"/>
                <a:ea typeface="Verdana" panose="020B0604030504040204" pitchFamily="34" charset="0"/>
                <a:cs typeface="Verdana" panose="020B0604030504040204" pitchFamily="34" charset="0"/>
              </a:rPr>
              <a:t>Chinese travelers are ready to go</a:t>
            </a: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
        <p:nvSpPr>
          <p:cNvPr id="6" name="文本框 5"/>
          <p:cNvSpPr txBox="1"/>
          <p:nvPr/>
        </p:nvSpPr>
        <p:spPr>
          <a:xfrm>
            <a:off x="6654508" y="2809125"/>
            <a:ext cx="4864735" cy="922020"/>
          </a:xfrm>
          <a:prstGeom prst="rect">
            <a:avLst/>
          </a:prstGeom>
          <a:noFill/>
        </p:spPr>
        <p:txBody>
          <a:bodyPr wrap="square" rtlCol="0" anchor="t">
            <a:spAutoFit/>
          </a:bodyPr>
          <a:lstStyle/>
          <a:p>
            <a:pPr indent="0"/>
            <a:endParaRPr lang="en-US" dirty="0">
              <a:latin typeface="Verdana" panose="020B0604030504040204" pitchFamily="34" charset="0"/>
              <a:ea typeface="Verdana" panose="020B0604030504040204" pitchFamily="34" charset="0"/>
              <a:cs typeface="Verdana" panose="020B0604030504040204" pitchFamily="34" charset="0"/>
            </a:endParaRPr>
          </a:p>
          <a:p>
            <a:pPr indent="0"/>
            <a:r>
              <a:rPr lang="en-US" dirty="0">
                <a:latin typeface="Verdana" panose="020B0604030504040204" pitchFamily="34" charset="0"/>
                <a:ea typeface="Verdana" panose="020B0604030504040204" pitchFamily="34" charset="0"/>
                <a:cs typeface="Verdana" panose="020B0604030504040204" pitchFamily="34" charset="0"/>
                <a:sym typeface="+mn-ea"/>
              </a:rPr>
              <a:t>Top demands for travel products are </a:t>
            </a:r>
            <a:r>
              <a:rPr lang="en-US" b="1" dirty="0">
                <a:latin typeface="Verdana" panose="020B0604030504040204" pitchFamily="34" charset="0"/>
                <a:ea typeface="Verdana" panose="020B0604030504040204" pitchFamily="34" charset="0"/>
                <a:cs typeface="Verdana" panose="020B0604030504040204" pitchFamily="34" charset="0"/>
                <a:sym typeface="+mn-ea"/>
              </a:rPr>
              <a:t>pricing</a:t>
            </a:r>
            <a:r>
              <a:rPr lang="en-US" dirty="0">
                <a:latin typeface="Verdana" panose="020B0604030504040204" pitchFamily="34" charset="0"/>
                <a:ea typeface="Verdana" panose="020B0604030504040204" pitchFamily="34" charset="0"/>
                <a:cs typeface="Verdana" panose="020B0604030504040204" pitchFamily="34" charset="0"/>
                <a:sym typeface="+mn-ea"/>
              </a:rPr>
              <a:t>,</a:t>
            </a:r>
            <a:r>
              <a:rPr lang="en-US" b="1" dirty="0">
                <a:latin typeface="Verdana" panose="020B0604030504040204" pitchFamily="34" charset="0"/>
                <a:ea typeface="Verdana" panose="020B0604030504040204" pitchFamily="34" charset="0"/>
                <a:cs typeface="Verdana" panose="020B0604030504040204" pitchFamily="34" charset="0"/>
                <a:sym typeface="+mn-ea"/>
              </a:rPr>
              <a:t> safety</a:t>
            </a:r>
            <a:r>
              <a:rPr lang="en-US" dirty="0">
                <a:latin typeface="Verdana" panose="020B0604030504040204" pitchFamily="34" charset="0"/>
                <a:ea typeface="Verdana" panose="020B0604030504040204" pitchFamily="34" charset="0"/>
                <a:cs typeface="Verdana" panose="020B0604030504040204" pitchFamily="34" charset="0"/>
                <a:sym typeface="+mn-ea"/>
              </a:rPr>
              <a:t>, and </a:t>
            </a:r>
            <a:r>
              <a:rPr lang="en-US" b="1" dirty="0">
                <a:latin typeface="Verdana" panose="020B0604030504040204" pitchFamily="34" charset="0"/>
                <a:ea typeface="Verdana" panose="020B0604030504040204" pitchFamily="34" charset="0"/>
                <a:cs typeface="Verdana" panose="020B0604030504040204" pitchFamily="34" charset="0"/>
                <a:sym typeface="+mn-ea"/>
              </a:rPr>
              <a:t>convenience</a:t>
            </a:r>
            <a:endParaRPr lang="en-US" altLang="en-US" b="1" dirty="0">
              <a:latin typeface="Verdana" panose="020B0604030504040204" pitchFamily="34" charset="0"/>
              <a:ea typeface="Verdana" panose="020B0604030504040204" pitchFamily="34" charset="0"/>
              <a:cs typeface="Verdana" panose="020B0604030504040204" pitchFamily="34" charset="0"/>
              <a:sym typeface="+mn-ea"/>
            </a:endParaRPr>
          </a:p>
        </p:txBody>
      </p:sp>
      <p:sp>
        <p:nvSpPr>
          <p:cNvPr id="7" name="文本框 6"/>
          <p:cNvSpPr txBox="1"/>
          <p:nvPr/>
        </p:nvSpPr>
        <p:spPr>
          <a:xfrm>
            <a:off x="6654508" y="5099570"/>
            <a:ext cx="5450840" cy="685165"/>
          </a:xfrm>
          <a:prstGeom prst="rect">
            <a:avLst/>
          </a:prstGeom>
          <a:noFill/>
        </p:spPr>
        <p:txBody>
          <a:bodyPr wrap="square" rtlCol="0" anchor="t">
            <a:noAutofit/>
          </a:bodyPr>
          <a:lstStyle/>
          <a:p>
            <a:pPr indent="0"/>
            <a:r>
              <a:rPr lang="en-US" dirty="0">
                <a:latin typeface="Verdana" panose="020B0604030504040204" pitchFamily="34" charset="0"/>
                <a:ea typeface="Verdana" panose="020B0604030504040204" pitchFamily="34" charset="0"/>
                <a:cs typeface="Verdana" panose="020B0604030504040204" pitchFamily="34" charset="0"/>
                <a:sym typeface="+mn-ea"/>
              </a:rPr>
              <a:t>OTAs stand out for travel planning, but don’t underestimate social media </a:t>
            </a:r>
            <a:endParaRPr lang="en-US" altLang="en-US" dirty="0">
              <a:latin typeface="Verdana" panose="020B0604030504040204" pitchFamily="34" charset="0"/>
              <a:ea typeface="Verdana" panose="020B0604030504040204" pitchFamily="34" charset="0"/>
              <a:cs typeface="Verdana" panose="020B0604030504040204" pitchFamily="34" charset="0"/>
              <a:sym typeface="+mn-ea"/>
            </a:endParaRPr>
          </a:p>
        </p:txBody>
      </p:sp>
      <p:sp>
        <p:nvSpPr>
          <p:cNvPr id="9" name="文本框 8"/>
          <p:cNvSpPr txBox="1"/>
          <p:nvPr/>
        </p:nvSpPr>
        <p:spPr>
          <a:xfrm>
            <a:off x="6654508" y="4230890"/>
            <a:ext cx="5080000" cy="368300"/>
          </a:xfrm>
          <a:prstGeom prst="rect">
            <a:avLst/>
          </a:prstGeom>
          <a:noFill/>
          <a:ln w="9525">
            <a:noFill/>
          </a:ln>
        </p:spPr>
        <p:txBody>
          <a:bodyPr>
            <a:spAutoFit/>
          </a:bodyPr>
          <a:lstStyle/>
          <a:p>
            <a:pPr indent="0"/>
            <a:r>
              <a:rPr lang="en-US" dirty="0">
                <a:latin typeface="Verdana" panose="020B0604030504040204" pitchFamily="34" charset="0"/>
                <a:ea typeface="Verdana" panose="020B0604030504040204" pitchFamily="34" charset="0"/>
                <a:cs typeface="Verdana" panose="020B0604030504040204" pitchFamily="34" charset="0"/>
              </a:rPr>
              <a:t>Family travel will dominate </a:t>
            </a: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E36FD4E0-3F32-9047-7971-ADB0A597C67E}"/>
              </a:ext>
            </a:extLst>
          </p:cNvPr>
          <p:cNvPicPr>
            <a:picLocks noChangeAspect="1"/>
          </p:cNvPicPr>
          <p:nvPr/>
        </p:nvPicPr>
        <p:blipFill rotWithShape="1">
          <a:blip r:embed="rId13"/>
          <a:srcRect l="39394" t="21354" r="52228" b="43781"/>
          <a:stretch/>
        </p:blipFill>
        <p:spPr>
          <a:xfrm>
            <a:off x="11166765" y="549172"/>
            <a:ext cx="498763" cy="65794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023330" y="1704575"/>
            <a:ext cx="8162233" cy="400110"/>
          </a:xfrm>
          <a:prstGeom prst="rect">
            <a:avLst/>
          </a:prstGeom>
          <a:noFill/>
          <a:ln w="9525">
            <a:noFill/>
          </a:ln>
        </p:spPr>
        <p:txBody>
          <a:bodyPr wrap="square">
            <a:spAutoFit/>
          </a:bodyPr>
          <a:lstStyle/>
          <a:p>
            <a:pPr indent="0"/>
            <a:r>
              <a:rPr lang="en-US" sz="2000" dirty="0">
                <a:solidFill>
                  <a:srgbClr val="294979"/>
                </a:solidFill>
                <a:latin typeface="Verdana" panose="020B0604030504040204" pitchFamily="34" charset="0"/>
                <a:ea typeface="Verdana" panose="020B0604030504040204" pitchFamily="34" charset="0"/>
                <a:cs typeface="Verdana" panose="020B0604030504040204" pitchFamily="34" charset="0"/>
              </a:rPr>
              <a:t>Travel Agents Need Destination’s Support More Than Ever</a:t>
            </a:r>
            <a:endParaRPr lang="en-US" altLang="en-US" sz="2000" dirty="0">
              <a:solidFill>
                <a:srgbClr val="294979"/>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图片 4"/>
          <p:cNvPicPr>
            <a:picLocks noChangeAspect="1"/>
          </p:cNvPicPr>
          <p:nvPr>
            <p:custDataLst>
              <p:tags r:id="rId1"/>
            </p:custDataLst>
          </p:nvPr>
        </p:nvPicPr>
        <p:blipFill>
          <a:blip r:embed="rId9"/>
          <a:stretch>
            <a:fillRect/>
          </a:stretch>
        </p:blipFill>
        <p:spPr>
          <a:xfrm>
            <a:off x="7536873" y="4225635"/>
            <a:ext cx="2232252" cy="2381539"/>
          </a:xfrm>
          <a:prstGeom prst="rect">
            <a:avLst/>
          </a:prstGeom>
        </p:spPr>
      </p:pic>
      <p:sp>
        <p:nvSpPr>
          <p:cNvPr id="6" name="文本框 5"/>
          <p:cNvSpPr txBox="1"/>
          <p:nvPr/>
        </p:nvSpPr>
        <p:spPr>
          <a:xfrm>
            <a:off x="1023331" y="4510174"/>
            <a:ext cx="7308215" cy="398780"/>
          </a:xfrm>
          <a:prstGeom prst="rect">
            <a:avLst/>
          </a:prstGeom>
          <a:noFill/>
          <a:ln w="9525">
            <a:noFill/>
          </a:ln>
        </p:spPr>
        <p:txBody>
          <a:bodyPr wrap="square">
            <a:spAutoFit/>
          </a:bodyPr>
          <a:lstStyle/>
          <a:p>
            <a:pPr indent="0"/>
            <a:r>
              <a:rPr lang="en-US" sz="2000" dirty="0">
                <a:solidFill>
                  <a:srgbClr val="294979"/>
                </a:solidFill>
                <a:latin typeface="Verdana" panose="020B0604030504040204" pitchFamily="34" charset="0"/>
                <a:ea typeface="Verdana" panose="020B0604030504040204" pitchFamily="34" charset="0"/>
                <a:cs typeface="Verdana" panose="020B0604030504040204" pitchFamily="34" charset="0"/>
              </a:rPr>
              <a:t>"Reconnect China"- Offline Trade Shows are Back </a:t>
            </a:r>
            <a:endParaRPr lang="en-US" altLang="en-US" sz="2000" dirty="0">
              <a:solidFill>
                <a:srgbClr val="294979"/>
              </a:solidFill>
              <a:latin typeface="Verdana" panose="020B0604030504040204" pitchFamily="34" charset="0"/>
              <a:ea typeface="Verdana" panose="020B0604030504040204" pitchFamily="34" charset="0"/>
              <a:cs typeface="Verdana" panose="020B0604030504040204" pitchFamily="34" charset="0"/>
            </a:endParaRPr>
          </a:p>
        </p:txBody>
      </p:sp>
      <p:sp>
        <p:nvSpPr>
          <p:cNvPr id="7" name="文本框 6"/>
          <p:cNvSpPr txBox="1"/>
          <p:nvPr/>
        </p:nvSpPr>
        <p:spPr>
          <a:xfrm>
            <a:off x="1023331" y="5254394"/>
            <a:ext cx="5080000" cy="398780"/>
          </a:xfrm>
          <a:prstGeom prst="rect">
            <a:avLst/>
          </a:prstGeom>
          <a:noFill/>
          <a:ln w="9525">
            <a:noFill/>
          </a:ln>
        </p:spPr>
        <p:txBody>
          <a:bodyPr>
            <a:spAutoFit/>
          </a:bodyPr>
          <a:lstStyle/>
          <a:p>
            <a:pPr indent="0"/>
            <a:r>
              <a:rPr lang="en-US" sz="2000">
                <a:solidFill>
                  <a:srgbClr val="294979"/>
                </a:solidFill>
                <a:latin typeface="Verdana" panose="020B0604030504040204" pitchFamily="34" charset="0"/>
                <a:ea typeface="Verdana" panose="020B0604030504040204" pitchFamily="34" charset="0"/>
                <a:cs typeface="Verdana" panose="020B0604030504040204" pitchFamily="34" charset="0"/>
              </a:rPr>
              <a:t>Product Development </a:t>
            </a:r>
            <a:endParaRPr lang="en-US" altLang="en-US" sz="2000">
              <a:solidFill>
                <a:srgbClr val="294979"/>
              </a:solidFill>
              <a:latin typeface="Verdana" panose="020B0604030504040204" pitchFamily="34" charset="0"/>
              <a:ea typeface="Verdana" panose="020B0604030504040204" pitchFamily="34" charset="0"/>
              <a:cs typeface="Verdana" panose="020B0604030504040204" pitchFamily="34" charset="0"/>
            </a:endParaRPr>
          </a:p>
        </p:txBody>
      </p:sp>
      <p:sp>
        <p:nvSpPr>
          <p:cNvPr id="8" name="文本框 7"/>
          <p:cNvSpPr txBox="1"/>
          <p:nvPr/>
        </p:nvSpPr>
        <p:spPr>
          <a:xfrm>
            <a:off x="1023331" y="5968134"/>
            <a:ext cx="5080000" cy="398780"/>
          </a:xfrm>
          <a:prstGeom prst="rect">
            <a:avLst/>
          </a:prstGeom>
          <a:noFill/>
          <a:ln w="9525">
            <a:noFill/>
          </a:ln>
        </p:spPr>
        <p:txBody>
          <a:bodyPr>
            <a:spAutoFit/>
          </a:bodyPr>
          <a:lstStyle/>
          <a:p>
            <a:pPr indent="0"/>
            <a:r>
              <a:rPr lang="en-US" sz="2000" dirty="0">
                <a:solidFill>
                  <a:srgbClr val="294979"/>
                </a:solidFill>
                <a:latin typeface="Verdana" panose="020B0604030504040204" pitchFamily="34" charset="0"/>
                <a:ea typeface="Verdana" panose="020B0604030504040204" pitchFamily="34" charset="0"/>
                <a:cs typeface="Verdana" panose="020B0604030504040204" pitchFamily="34" charset="0"/>
              </a:rPr>
              <a:t>Be Ready for Business </a:t>
            </a:r>
            <a:r>
              <a:rPr lang="en-US" sz="2000" dirty="0" err="1">
                <a:solidFill>
                  <a:srgbClr val="294979"/>
                </a:solidFill>
                <a:latin typeface="Verdana" panose="020B0604030504040204" pitchFamily="34" charset="0"/>
                <a:ea typeface="Verdana" panose="020B0604030504040204" pitchFamily="34" charset="0"/>
                <a:cs typeface="Verdana" panose="020B0604030504040204" pitchFamily="34" charset="0"/>
              </a:rPr>
              <a:t>Travellers</a:t>
            </a:r>
            <a:endParaRPr lang="en-US" altLang="en-US" sz="2000" dirty="0">
              <a:solidFill>
                <a:srgbClr val="294979"/>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图片 11"/>
          <p:cNvPicPr>
            <a:picLocks noChangeAspect="1"/>
          </p:cNvPicPr>
          <p:nvPr>
            <p:custDataLst>
              <p:tags r:id="rId2"/>
            </p:custDataLst>
          </p:nvPr>
        </p:nvPicPr>
        <p:blipFill>
          <a:blip r:embed="rId10"/>
          <a:stretch>
            <a:fillRect/>
          </a:stretch>
        </p:blipFill>
        <p:spPr>
          <a:xfrm>
            <a:off x="581660" y="4620029"/>
            <a:ext cx="288925" cy="288925"/>
          </a:xfrm>
          <a:prstGeom prst="rect">
            <a:avLst/>
          </a:prstGeom>
        </p:spPr>
      </p:pic>
      <p:pic>
        <p:nvPicPr>
          <p:cNvPr id="13" name="图片 12"/>
          <p:cNvPicPr>
            <a:picLocks noChangeAspect="1"/>
          </p:cNvPicPr>
          <p:nvPr>
            <p:custDataLst>
              <p:tags r:id="rId3"/>
            </p:custDataLst>
          </p:nvPr>
        </p:nvPicPr>
        <p:blipFill>
          <a:blip r:embed="rId10"/>
          <a:stretch>
            <a:fillRect/>
          </a:stretch>
        </p:blipFill>
        <p:spPr>
          <a:xfrm>
            <a:off x="591185" y="5340119"/>
            <a:ext cx="299085" cy="299085"/>
          </a:xfrm>
          <a:prstGeom prst="rect">
            <a:avLst/>
          </a:prstGeom>
        </p:spPr>
      </p:pic>
      <p:pic>
        <p:nvPicPr>
          <p:cNvPr id="2" name="图片 1"/>
          <p:cNvPicPr>
            <a:picLocks noChangeAspect="1"/>
          </p:cNvPicPr>
          <p:nvPr>
            <p:custDataLst>
              <p:tags r:id="rId4"/>
            </p:custDataLst>
          </p:nvPr>
        </p:nvPicPr>
        <p:blipFill>
          <a:blip r:embed="rId11"/>
          <a:stretch>
            <a:fillRect/>
          </a:stretch>
        </p:blipFill>
        <p:spPr>
          <a:xfrm>
            <a:off x="295910" y="2183306"/>
            <a:ext cx="9662160" cy="2039620"/>
          </a:xfrm>
          <a:prstGeom prst="rect">
            <a:avLst/>
          </a:prstGeom>
        </p:spPr>
      </p:pic>
      <p:pic>
        <p:nvPicPr>
          <p:cNvPr id="3" name="图片 2"/>
          <p:cNvPicPr>
            <a:picLocks noChangeAspect="1"/>
          </p:cNvPicPr>
          <p:nvPr>
            <p:custDataLst>
              <p:tags r:id="rId5"/>
            </p:custDataLst>
          </p:nvPr>
        </p:nvPicPr>
        <p:blipFill>
          <a:blip r:embed="rId10"/>
          <a:stretch>
            <a:fillRect/>
          </a:stretch>
        </p:blipFill>
        <p:spPr>
          <a:xfrm>
            <a:off x="591185" y="1782045"/>
            <a:ext cx="321310" cy="321310"/>
          </a:xfrm>
          <a:prstGeom prst="rect">
            <a:avLst/>
          </a:prstGeom>
        </p:spPr>
      </p:pic>
      <p:pic>
        <p:nvPicPr>
          <p:cNvPr id="10" name="图片 9"/>
          <p:cNvPicPr>
            <a:picLocks noChangeAspect="1"/>
          </p:cNvPicPr>
          <p:nvPr>
            <p:custDataLst>
              <p:tags r:id="rId6"/>
            </p:custDataLst>
          </p:nvPr>
        </p:nvPicPr>
        <p:blipFill>
          <a:blip r:embed="rId10"/>
          <a:stretch>
            <a:fillRect/>
          </a:stretch>
        </p:blipFill>
        <p:spPr>
          <a:xfrm>
            <a:off x="613410" y="6070369"/>
            <a:ext cx="299085" cy="299085"/>
          </a:xfrm>
          <a:prstGeom prst="rect">
            <a:avLst/>
          </a:prstGeom>
        </p:spPr>
      </p:pic>
      <p:sp>
        <p:nvSpPr>
          <p:cNvPr id="97" name="textbox 97"/>
          <p:cNvSpPr/>
          <p:nvPr>
            <p:custDataLst>
              <p:tags r:id="rId7"/>
            </p:custDataLst>
          </p:nvPr>
        </p:nvSpPr>
        <p:spPr>
          <a:xfrm>
            <a:off x="0" y="6650355"/>
            <a:ext cx="12192000" cy="207645"/>
          </a:xfrm>
          <a:prstGeom prst="rect">
            <a:avLst/>
          </a:prstGeom>
          <a:solidFill>
            <a:srgbClr val="3AB0E5"/>
          </a:solidFill>
        </p:spPr>
        <p:txBody>
          <a:bodyPr vert="horz" wrap="square" lIns="0" tIns="0" rIns="0" bIns="0"/>
          <a:lstStyle/>
          <a:p>
            <a:pPr algn="l" rtl="0" eaLnBrk="0">
              <a:lnSpc>
                <a:spcPct val="107000"/>
              </a:lnSpc>
            </a:pPr>
            <a:endParaRPr lang="en-US" altLang="en-US" sz="1000" dirty="0"/>
          </a:p>
          <a:p>
            <a:pPr marL="9345930" algn="l" rtl="0" eaLnBrk="0">
              <a:lnSpc>
                <a:spcPct val="86000"/>
              </a:lnSpc>
              <a:spcBef>
                <a:spcPts val="5"/>
              </a:spcBef>
            </a:pPr>
            <a:endParaRPr lang="en-US" altLang="en-US" sz="1100" dirty="0"/>
          </a:p>
        </p:txBody>
      </p:sp>
      <p:cxnSp>
        <p:nvCxnSpPr>
          <p:cNvPr id="15" name="Straight Connector 14">
            <a:extLst>
              <a:ext uri="{FF2B5EF4-FFF2-40B4-BE49-F238E27FC236}">
                <a16:creationId xmlns:a16="http://schemas.microsoft.com/office/drawing/2014/main" id="{E2DC49DB-36B7-44EC-0A0B-A2CBEACC8BDA}"/>
              </a:ext>
            </a:extLst>
          </p:cNvPr>
          <p:cNvCxnSpPr>
            <a:cxnSpLocks/>
          </p:cNvCxnSpPr>
          <p:nvPr/>
        </p:nvCxnSpPr>
        <p:spPr>
          <a:xfrm flipH="1">
            <a:off x="620712" y="1538763"/>
            <a:ext cx="10950576"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6BBDA09-591A-E392-D621-81CF898DC326}"/>
              </a:ext>
            </a:extLst>
          </p:cNvPr>
          <p:cNvSpPr txBox="1"/>
          <p:nvPr/>
        </p:nvSpPr>
        <p:spPr>
          <a:xfrm>
            <a:off x="526908" y="544283"/>
            <a:ext cx="10418184" cy="784830"/>
          </a:xfrm>
          <a:prstGeom prst="rect">
            <a:avLst/>
          </a:prstGeom>
          <a:noFill/>
        </p:spPr>
        <p:txBody>
          <a:bodyPr wrap="square" rtlCol="0">
            <a:spAutoFit/>
          </a:bodyPr>
          <a:lstStyle/>
          <a:p>
            <a:r>
              <a:rPr lang="en-US" sz="4500" dirty="0">
                <a:solidFill>
                  <a:srgbClr val="2F2E75"/>
                </a:solidFill>
                <a:latin typeface="Impact" panose="020B0806030902050204" pitchFamily="34" charset="0"/>
              </a:rPr>
              <a:t>Opportunities to Rebuild</a:t>
            </a:r>
          </a:p>
        </p:txBody>
      </p:sp>
      <p:pic>
        <p:nvPicPr>
          <p:cNvPr id="17" name="Picture 16">
            <a:extLst>
              <a:ext uri="{FF2B5EF4-FFF2-40B4-BE49-F238E27FC236}">
                <a16:creationId xmlns:a16="http://schemas.microsoft.com/office/drawing/2014/main" id="{C18ABD78-3109-E9CC-8145-09824BE55E82}"/>
              </a:ext>
            </a:extLst>
          </p:cNvPr>
          <p:cNvPicPr>
            <a:picLocks noChangeAspect="1"/>
          </p:cNvPicPr>
          <p:nvPr/>
        </p:nvPicPr>
        <p:blipFill rotWithShape="1">
          <a:blip r:embed="rId12"/>
          <a:srcRect l="39394" t="21354" r="52228" b="43781"/>
          <a:stretch/>
        </p:blipFill>
        <p:spPr>
          <a:xfrm>
            <a:off x="11166765" y="549172"/>
            <a:ext cx="498763" cy="65794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custDataLst>
              <p:tags r:id="rId1"/>
            </p:custDataLst>
          </p:nvPr>
        </p:nvSpPr>
        <p:spPr>
          <a:xfrm>
            <a:off x="686955" y="556260"/>
            <a:ext cx="10313555" cy="951865"/>
          </a:xfrm>
          <a:prstGeom prst="rect">
            <a:avLst/>
          </a:prstGeom>
        </p:spPr>
        <p:txBody>
          <a:bodyPr vert="horz" wrap="square" lIns="91440" tIns="45720" rIns="91440" bIns="45720" rtlCol="0" anchor="t">
            <a:noAutofit/>
          </a:bodyPr>
          <a:lstStyle>
            <a:lvl1pPr algn="l" defTabSz="914400" rtl="0" eaLnBrk="1" latinLnBrk="0" hangingPunct="1">
              <a:lnSpc>
                <a:spcPct val="90000"/>
              </a:lnSpc>
              <a:spcBef>
                <a:spcPct val="0"/>
              </a:spcBef>
              <a:buNone/>
              <a:defRPr sz="3600" b="1" kern="1200">
                <a:solidFill>
                  <a:srgbClr val="333333"/>
                </a:solidFill>
                <a:latin typeface="Century Gothic" panose="020B0502020202020204" pitchFamily="34" charset="0"/>
                <a:ea typeface="+mj-ea"/>
                <a:cs typeface="+mj-cs"/>
              </a:defRPr>
            </a:lvl1pPr>
          </a:lstStyle>
          <a:p>
            <a:r>
              <a:rPr lang="en-US" sz="2800" dirty="0">
                <a:solidFill>
                  <a:srgbClr val="294979"/>
                </a:solidFill>
                <a:latin typeface="Verdana" panose="020B0604030504040204" pitchFamily="34" charset="0"/>
                <a:ea typeface="Verdana" panose="020B0604030504040204" pitchFamily="34" charset="0"/>
                <a:cs typeface="Verdana" panose="020B0604030504040204" pitchFamily="34" charset="0"/>
              </a:rPr>
              <a:t>China market will likely recover from 2023 and remain one of the market with the highest growth in the world from 2024 onwards</a:t>
            </a:r>
          </a:p>
        </p:txBody>
      </p:sp>
      <p:pic>
        <p:nvPicPr>
          <p:cNvPr id="15" name="图片 14"/>
          <p:cNvPicPr>
            <a:picLocks noChangeAspect="1"/>
          </p:cNvPicPr>
          <p:nvPr>
            <p:custDataLst>
              <p:tags r:id="rId2"/>
            </p:custDataLst>
          </p:nvPr>
        </p:nvPicPr>
        <p:blipFill>
          <a:blip r:embed="rId7"/>
          <a:stretch>
            <a:fillRect/>
          </a:stretch>
        </p:blipFill>
        <p:spPr>
          <a:xfrm>
            <a:off x="671773" y="2145434"/>
            <a:ext cx="8007985" cy="4203065"/>
          </a:xfrm>
          <a:prstGeom prst="rect">
            <a:avLst/>
          </a:prstGeom>
        </p:spPr>
      </p:pic>
      <p:sp>
        <p:nvSpPr>
          <p:cNvPr id="16" name="文本框 15"/>
          <p:cNvSpPr txBox="1"/>
          <p:nvPr/>
        </p:nvSpPr>
        <p:spPr>
          <a:xfrm>
            <a:off x="8679758" y="3146829"/>
            <a:ext cx="3632200" cy="541020"/>
          </a:xfrm>
          <a:prstGeom prst="rect">
            <a:avLst/>
          </a:prstGeom>
          <a:noFill/>
          <a:ln w="9525">
            <a:noFill/>
          </a:ln>
        </p:spPr>
        <p:txBody>
          <a:bodyPr>
            <a:noAutofit/>
          </a:bodyPr>
          <a:lstStyle/>
          <a:p>
            <a:pPr indent="0"/>
            <a:r>
              <a:rPr lang="en-US" sz="1400" dirty="0">
                <a:latin typeface="Verdana" panose="020B0604030504040204" pitchFamily="34" charset="0"/>
                <a:ea typeface="Verdana" panose="020B0604030504040204" pitchFamily="34" charset="0"/>
                <a:cs typeface="Verdana" panose="020B0604030504040204" pitchFamily="34" charset="0"/>
              </a:rPr>
              <a:t>2023 Recovery Prediction: </a:t>
            </a:r>
            <a:r>
              <a:rPr lang="en-US" sz="1400" b="1" dirty="0">
                <a:latin typeface="Verdana" panose="020B0604030504040204" pitchFamily="34" charset="0"/>
                <a:ea typeface="Verdana" panose="020B0604030504040204" pitchFamily="34" charset="0"/>
                <a:cs typeface="Verdana" panose="020B0604030504040204" pitchFamily="34" charset="0"/>
              </a:rPr>
              <a:t>45%</a:t>
            </a:r>
            <a:r>
              <a:rPr lang="en-US" sz="1600" b="1" dirty="0">
                <a:latin typeface="Verdana" panose="020B0604030504040204" pitchFamily="34" charset="0"/>
                <a:ea typeface="Verdana" panose="020B0604030504040204" pitchFamily="34" charset="0"/>
                <a:cs typeface="Verdana" panose="020B0604030504040204" pitchFamily="34" charset="0"/>
              </a:rPr>
              <a:t> </a:t>
            </a:r>
            <a:endParaRPr lang="en-US" altLang="en-US" sz="1600" b="1" dirty="0">
              <a:latin typeface="Verdana" panose="020B0604030504040204" pitchFamily="34" charset="0"/>
              <a:ea typeface="Verdana" panose="020B0604030504040204" pitchFamily="34" charset="0"/>
              <a:cs typeface="Verdana" panose="020B0604030504040204" pitchFamily="34" charset="0"/>
            </a:endParaRPr>
          </a:p>
        </p:txBody>
      </p:sp>
      <p:sp>
        <p:nvSpPr>
          <p:cNvPr id="17" name="文本框 16"/>
          <p:cNvSpPr txBox="1"/>
          <p:nvPr>
            <p:custDataLst>
              <p:tags r:id="rId3"/>
            </p:custDataLst>
          </p:nvPr>
        </p:nvSpPr>
        <p:spPr>
          <a:xfrm>
            <a:off x="8679758" y="3922164"/>
            <a:ext cx="3632200" cy="652145"/>
          </a:xfrm>
          <a:prstGeom prst="rect">
            <a:avLst/>
          </a:prstGeom>
          <a:noFill/>
          <a:ln w="9525">
            <a:noFill/>
          </a:ln>
        </p:spPr>
        <p:txBody>
          <a:bodyPr>
            <a:noAutofit/>
          </a:bodyPr>
          <a:lstStyle/>
          <a:p>
            <a:pPr indent="0"/>
            <a:r>
              <a:rPr lang="en-US" sz="1400" dirty="0">
                <a:latin typeface="Verdana" panose="020B0604030504040204" pitchFamily="34" charset="0"/>
                <a:ea typeface="Verdana" panose="020B0604030504040204" pitchFamily="34" charset="0"/>
                <a:cs typeface="Verdana" panose="020B0604030504040204" pitchFamily="34" charset="0"/>
              </a:rPr>
              <a:t>2024 Recovery Prediction: </a:t>
            </a:r>
            <a:r>
              <a:rPr lang="en-US" sz="1400" b="1" dirty="0">
                <a:latin typeface="Verdana" panose="020B0604030504040204" pitchFamily="34" charset="0"/>
                <a:ea typeface="Verdana" panose="020B0604030504040204" pitchFamily="34" charset="0"/>
                <a:cs typeface="Verdana" panose="020B0604030504040204" pitchFamily="34" charset="0"/>
              </a:rPr>
              <a:t>90%</a:t>
            </a:r>
          </a:p>
          <a:p>
            <a:pPr indent="0"/>
            <a:endParaRPr lang="en-US" sz="1400" dirty="0">
              <a:latin typeface="Verdana" panose="020B0604030504040204" pitchFamily="34" charset="0"/>
              <a:ea typeface="Verdana" panose="020B0604030504040204" pitchFamily="34" charset="0"/>
              <a:cs typeface="Verdana" panose="020B0604030504040204" pitchFamily="34" charset="0"/>
            </a:endParaRPr>
          </a:p>
          <a:p>
            <a:pPr indent="0"/>
            <a:r>
              <a:rPr lang="en-US" sz="1400" dirty="0">
                <a:latin typeface="Verdana" panose="020B0604030504040204" pitchFamily="34" charset="0"/>
                <a:ea typeface="Verdana" panose="020B0604030504040204" pitchFamily="34" charset="0"/>
                <a:cs typeface="Verdana" panose="020B0604030504040204" pitchFamily="34" charset="0"/>
              </a:rPr>
              <a:t> </a:t>
            </a:r>
            <a:endParaRPr lang="en-US" alt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97" name="textbox 97"/>
          <p:cNvSpPr/>
          <p:nvPr>
            <p:custDataLst>
              <p:tags r:id="rId4"/>
            </p:custDataLst>
          </p:nvPr>
        </p:nvSpPr>
        <p:spPr>
          <a:xfrm>
            <a:off x="0" y="6650355"/>
            <a:ext cx="12192000" cy="207645"/>
          </a:xfrm>
          <a:prstGeom prst="rect">
            <a:avLst/>
          </a:prstGeom>
          <a:solidFill>
            <a:srgbClr val="3AB0E5"/>
          </a:solidFill>
        </p:spPr>
        <p:txBody>
          <a:bodyPr vert="horz" wrap="square" lIns="0" tIns="0" rIns="0" bIns="0"/>
          <a:lstStyle/>
          <a:p>
            <a:pPr algn="l" rtl="0" eaLnBrk="0">
              <a:lnSpc>
                <a:spcPct val="107000"/>
              </a:lnSpc>
            </a:pPr>
            <a:endParaRPr lang="en-US" altLang="en-US" sz="1000" dirty="0"/>
          </a:p>
          <a:p>
            <a:pPr marL="9345930" algn="l" rtl="0" eaLnBrk="0">
              <a:lnSpc>
                <a:spcPct val="86000"/>
              </a:lnSpc>
              <a:spcBef>
                <a:spcPts val="5"/>
              </a:spcBef>
            </a:pPr>
            <a:endParaRPr lang="en-US" altLang="en-US" sz="1100" dirty="0"/>
          </a:p>
        </p:txBody>
      </p:sp>
      <p:sp>
        <p:nvSpPr>
          <p:cNvPr id="10" name="文本框 9"/>
          <p:cNvSpPr txBox="1"/>
          <p:nvPr>
            <p:custDataLst>
              <p:tags r:id="rId5"/>
            </p:custDataLst>
          </p:nvPr>
        </p:nvSpPr>
        <p:spPr>
          <a:xfrm>
            <a:off x="-71120" y="6650355"/>
            <a:ext cx="7520940" cy="245110"/>
          </a:xfrm>
          <a:prstGeom prst="rect">
            <a:avLst/>
          </a:prstGeom>
          <a:noFill/>
          <a:ln w="9525">
            <a:noFill/>
          </a:ln>
        </p:spPr>
        <p:txBody>
          <a:bodyPr wrap="square">
            <a:spAutoFit/>
          </a:bodyPr>
          <a:lstStyle/>
          <a:p>
            <a:pPr indent="0"/>
            <a:r>
              <a:rPr lang="en-US" sz="1000" b="0">
                <a:latin typeface="Arial" panose="020B0604020202020204" pitchFamily="34" charset="0"/>
                <a:ea typeface="宋体" panose="02010600030101010101" pitchFamily="2" charset="-122"/>
                <a:cs typeface="Arial" panose="020B0604020202020204" pitchFamily="34" charset="0"/>
              </a:rPr>
              <a:t>Source: Travel Link Analysis</a:t>
            </a:r>
            <a:endParaRPr lang="en-US" altLang="en-US" sz="1000" b="0">
              <a:latin typeface="Arial" panose="020B0604020202020204" pitchFamily="34" charset="0"/>
              <a:ea typeface="宋体"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83FA732A-41DB-0BCC-FB16-FFAEDF09123E}"/>
              </a:ext>
            </a:extLst>
          </p:cNvPr>
          <p:cNvPicPr>
            <a:picLocks noChangeAspect="1"/>
          </p:cNvPicPr>
          <p:nvPr/>
        </p:nvPicPr>
        <p:blipFill rotWithShape="1">
          <a:blip r:embed="rId8"/>
          <a:srcRect l="39394" t="21354" r="52228" b="43781"/>
          <a:stretch/>
        </p:blipFill>
        <p:spPr>
          <a:xfrm>
            <a:off x="11166765" y="549172"/>
            <a:ext cx="498763" cy="65794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554696" y="1865718"/>
            <a:ext cx="2093867" cy="4093820"/>
            <a:chOff x="11152615" y="882789"/>
            <a:chExt cx="2763371" cy="5402799"/>
          </a:xfrm>
        </p:grpSpPr>
        <p:pic>
          <p:nvPicPr>
            <p:cNvPr id="12" name="图片 11"/>
            <p:cNvPicPr>
              <a:picLocks noChangeAspect="1"/>
            </p:cNvPicPr>
            <p:nvPr>
              <p:custDataLst>
                <p:tags r:id="rId4"/>
              </p:custDataLst>
            </p:nvPr>
          </p:nvPicPr>
          <p:blipFill>
            <a:blip r:embed="rId8"/>
            <a:srcRect/>
            <a:stretch>
              <a:fillRect/>
            </a:stretch>
          </p:blipFill>
          <p:spPr>
            <a:xfrm>
              <a:off x="11400240" y="1021767"/>
              <a:ext cx="2268123" cy="4911243"/>
            </a:xfrm>
            <a:prstGeom prst="rect">
              <a:avLst/>
            </a:prstGeom>
          </p:spPr>
        </p:pic>
        <p:pic>
          <p:nvPicPr>
            <p:cNvPr id="13" name="图片 12" descr="图片包含 游戏机, 镜子&#10;&#10;描述已自动生成"/>
            <p:cNvPicPr>
              <a:picLocks noChangeAspect="1"/>
            </p:cNvPicPr>
            <p:nvPr>
              <p:custDataLst>
                <p:tags r:id="rId5"/>
              </p:custDataLst>
            </p:nvPr>
          </p:nvPicPr>
          <p:blipFill rotWithShape="1">
            <a:blip r:embed="rId9" cstate="print"/>
            <a:srcRect l="12050" r="10564"/>
            <a:stretch>
              <a:fillRect/>
            </a:stretch>
          </p:blipFill>
          <p:spPr>
            <a:xfrm>
              <a:off x="11152615" y="882789"/>
              <a:ext cx="2763371" cy="5402799"/>
            </a:xfrm>
            <a:prstGeom prst="rect">
              <a:avLst/>
            </a:prstGeom>
          </p:spPr>
        </p:pic>
      </p:grpSp>
      <p:sp>
        <p:nvSpPr>
          <p:cNvPr id="100" name="文本框 99"/>
          <p:cNvSpPr txBox="1"/>
          <p:nvPr/>
        </p:nvSpPr>
        <p:spPr>
          <a:xfrm>
            <a:off x="4322619" y="1976640"/>
            <a:ext cx="7647708" cy="3693319"/>
          </a:xfrm>
          <a:prstGeom prst="rect">
            <a:avLst/>
          </a:prstGeom>
          <a:noFill/>
          <a:ln w="9525">
            <a:noFill/>
          </a:ln>
        </p:spPr>
        <p:txBody>
          <a:bodyPr wrap="square">
            <a:spAutoFit/>
          </a:bodyPr>
          <a:lstStyle/>
          <a:p>
            <a:pPr indent="0"/>
            <a:r>
              <a:rPr lang="en-US" b="1" dirty="0">
                <a:solidFill>
                  <a:srgbClr val="294979"/>
                </a:solidFill>
                <a:latin typeface="Verdana" panose="020B0604030504040204" pitchFamily="34" charset="0"/>
                <a:ea typeface="Verdana" panose="020B0604030504040204" pitchFamily="34" charset="0"/>
                <a:cs typeface="Verdana" panose="020B0604030504040204" pitchFamily="34" charset="0"/>
              </a:rPr>
              <a:t> Brand USA WeChat Official Account </a:t>
            </a:r>
          </a:p>
          <a:p>
            <a:pPr indent="0"/>
            <a:endParaRPr lang="en-US" dirty="0">
              <a:solidFill>
                <a:srgbClr val="294979"/>
              </a:solidFill>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24B2E8"/>
              </a:buClr>
              <a:buFont typeface="Arial" panose="020B0604020202020204" pitchFamily="34" charset="0"/>
              <a:buChar char="•"/>
            </a:pPr>
            <a:r>
              <a:rPr lang="en-US" dirty="0">
                <a:solidFill>
                  <a:srgbClr val="294979"/>
                </a:solidFill>
                <a:latin typeface="Verdana" panose="020B0604030504040204" pitchFamily="34" charset="0"/>
                <a:ea typeface="Verdana" panose="020B0604030504040204" pitchFamily="34" charset="0"/>
                <a:cs typeface="Verdana" panose="020B0604030504040204" pitchFamily="34" charset="0"/>
              </a:rPr>
              <a:t>5,148 followers (+130 comparing to FY21) </a:t>
            </a:r>
          </a:p>
          <a:p>
            <a:pPr marL="285750" indent="-285750">
              <a:buClr>
                <a:srgbClr val="24B2E8"/>
              </a:buClr>
              <a:buFont typeface="Arial" panose="020B0604020202020204" pitchFamily="34" charset="0"/>
              <a:buChar char="•"/>
            </a:pPr>
            <a:r>
              <a:rPr lang="en-US" dirty="0">
                <a:solidFill>
                  <a:srgbClr val="294979"/>
                </a:solidFill>
                <a:latin typeface="Verdana" panose="020B0604030504040204" pitchFamily="34" charset="0"/>
                <a:ea typeface="Verdana" panose="020B0604030504040204" pitchFamily="34" charset="0"/>
                <a:cs typeface="Verdana" panose="020B0604030504040204" pitchFamily="34" charset="0"/>
              </a:rPr>
              <a:t>16,577 views (+6,594 comparing to FY21) </a:t>
            </a:r>
          </a:p>
          <a:p>
            <a:pPr marL="285750" indent="-285750">
              <a:buClr>
                <a:srgbClr val="24B2E8"/>
              </a:buClr>
              <a:buFont typeface="Arial" panose="020B0604020202020204" pitchFamily="34" charset="0"/>
              <a:buChar char="•"/>
            </a:pPr>
            <a:r>
              <a:rPr lang="en-US" dirty="0">
                <a:solidFill>
                  <a:srgbClr val="294979"/>
                </a:solidFill>
                <a:latin typeface="Verdana" panose="020B0604030504040204" pitchFamily="34" charset="0"/>
                <a:ea typeface="Verdana" panose="020B0604030504040204" pitchFamily="34" charset="0"/>
                <a:cs typeface="Verdana" panose="020B0604030504040204" pitchFamily="34" charset="0"/>
              </a:rPr>
              <a:t>18,664 engagements (+7,764 comparing to FY21) </a:t>
            </a:r>
          </a:p>
          <a:p>
            <a:pPr indent="0"/>
            <a:r>
              <a:rPr lang="en-US" dirty="0">
                <a:solidFill>
                  <a:srgbClr val="294979"/>
                </a:solidFill>
                <a:latin typeface="Verdana" panose="020B0604030504040204" pitchFamily="34" charset="0"/>
                <a:ea typeface="Verdana" panose="020B0604030504040204" pitchFamily="34" charset="0"/>
                <a:cs typeface="Verdana" panose="020B0604030504040204" pitchFamily="34" charset="0"/>
              </a:rPr>
              <a:t>(Very low attrition rate even the boarder is not yet re-open) </a:t>
            </a:r>
          </a:p>
          <a:p>
            <a:pPr indent="0"/>
            <a:endParaRPr lang="en-US" u="sng" dirty="0">
              <a:solidFill>
                <a:srgbClr val="294979"/>
              </a:solidFill>
              <a:latin typeface="Verdana" panose="020B0604030504040204" pitchFamily="34" charset="0"/>
              <a:ea typeface="Verdana" panose="020B0604030504040204" pitchFamily="34" charset="0"/>
              <a:cs typeface="Verdana" panose="020B0604030504040204" pitchFamily="34" charset="0"/>
            </a:endParaRPr>
          </a:p>
          <a:p>
            <a:pPr indent="0"/>
            <a:r>
              <a:rPr lang="en-US" b="1" dirty="0">
                <a:solidFill>
                  <a:srgbClr val="294979"/>
                </a:solidFill>
                <a:latin typeface="Verdana" panose="020B0604030504040204" pitchFamily="34" charset="0"/>
                <a:ea typeface="Verdana" panose="020B0604030504040204" pitchFamily="34" charset="0"/>
                <a:cs typeface="Verdana" panose="020B0604030504040204" pitchFamily="34" charset="0"/>
              </a:rPr>
              <a:t>USA Discovery Mini Program </a:t>
            </a:r>
            <a:endParaRPr lang="en-US" b="1" u="sng" dirty="0">
              <a:solidFill>
                <a:srgbClr val="294979"/>
              </a:solidFill>
              <a:latin typeface="Verdana" panose="020B0604030504040204" pitchFamily="34" charset="0"/>
              <a:ea typeface="Verdana" panose="020B0604030504040204" pitchFamily="34" charset="0"/>
              <a:cs typeface="Verdana" panose="020B0604030504040204" pitchFamily="34" charset="0"/>
            </a:endParaRPr>
          </a:p>
          <a:p>
            <a:pPr indent="0"/>
            <a:endParaRPr lang="en-US" dirty="0">
              <a:solidFill>
                <a:srgbClr val="294979"/>
              </a:solidFill>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24B2E8"/>
              </a:buClr>
              <a:buFont typeface="Arial" panose="020B0604020202020204" pitchFamily="34" charset="0"/>
              <a:buChar char="•"/>
            </a:pPr>
            <a:r>
              <a:rPr lang="en-US" dirty="0">
                <a:solidFill>
                  <a:srgbClr val="294979"/>
                </a:solidFill>
                <a:latin typeface="Verdana" panose="020B0604030504040204" pitchFamily="34" charset="0"/>
                <a:ea typeface="Verdana" panose="020B0604030504040204" pitchFamily="34" charset="0"/>
                <a:cs typeface="Verdana" panose="020B0604030504040204" pitchFamily="34" charset="0"/>
              </a:rPr>
              <a:t>4,868 Registered Users in FY22 vs 4,470 in FY21 </a:t>
            </a:r>
          </a:p>
          <a:p>
            <a:pPr marL="285750" indent="-285750">
              <a:buClr>
                <a:srgbClr val="24B2E8"/>
              </a:buClr>
              <a:buFont typeface="Arial" panose="020B0604020202020204" pitchFamily="34" charset="0"/>
              <a:buChar char="•"/>
            </a:pPr>
            <a:r>
              <a:rPr lang="en-US" dirty="0">
                <a:solidFill>
                  <a:srgbClr val="294979"/>
                </a:solidFill>
                <a:latin typeface="Verdana" panose="020B0604030504040204" pitchFamily="34" charset="0"/>
                <a:ea typeface="Verdana" panose="020B0604030504040204" pitchFamily="34" charset="0"/>
                <a:cs typeface="Verdana" panose="020B0604030504040204" pitchFamily="34" charset="0"/>
              </a:rPr>
              <a:t>1,443 Participating companies </a:t>
            </a:r>
          </a:p>
          <a:p>
            <a:pPr marL="285750" indent="-285750">
              <a:buClr>
                <a:srgbClr val="24B2E8"/>
              </a:buClr>
              <a:buFont typeface="Arial" panose="020B0604020202020204" pitchFamily="34" charset="0"/>
              <a:buChar char="•"/>
            </a:pPr>
            <a:r>
              <a:rPr lang="en-US" dirty="0">
                <a:solidFill>
                  <a:srgbClr val="294979"/>
                </a:solidFill>
                <a:latin typeface="Verdana" panose="020B0604030504040204" pitchFamily="34" charset="0"/>
                <a:ea typeface="Verdana" panose="020B0604030504040204" pitchFamily="34" charset="0"/>
                <a:cs typeface="Verdana" panose="020B0604030504040204" pitchFamily="34" charset="0"/>
              </a:rPr>
              <a:t>54,620 Badges earned by users (+1,212 comparing to FY21) </a:t>
            </a:r>
          </a:p>
          <a:p>
            <a:pPr marL="285750" indent="-285750">
              <a:buClr>
                <a:srgbClr val="24B2E8"/>
              </a:buClr>
              <a:buFont typeface="Arial" panose="020B0604020202020204" pitchFamily="34" charset="0"/>
              <a:buChar char="•"/>
            </a:pPr>
            <a:r>
              <a:rPr lang="en-US" dirty="0">
                <a:solidFill>
                  <a:srgbClr val="294979"/>
                </a:solidFill>
                <a:latin typeface="Verdana" panose="020B0604030504040204" pitchFamily="34" charset="0"/>
                <a:ea typeface="Verdana" panose="020B0604030504040204" pitchFamily="34" charset="0"/>
                <a:cs typeface="Verdana" panose="020B0604030504040204" pitchFamily="34" charset="0"/>
              </a:rPr>
              <a:t>39 USA Discovery Experts</a:t>
            </a:r>
            <a:endParaRPr lang="en-US" altLang="en-US" dirty="0">
              <a:solidFill>
                <a:srgbClr val="294979"/>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图片 3"/>
          <p:cNvPicPr>
            <a:picLocks noChangeAspect="1"/>
          </p:cNvPicPr>
          <p:nvPr>
            <p:custDataLst>
              <p:tags r:id="rId1"/>
            </p:custDataLst>
          </p:nvPr>
        </p:nvPicPr>
        <p:blipFill rotWithShape="1">
          <a:blip r:embed="rId10"/>
          <a:srcRect l="22164" r="18323"/>
          <a:stretch/>
        </p:blipFill>
        <p:spPr>
          <a:xfrm>
            <a:off x="3075710" y="2133370"/>
            <a:ext cx="900546" cy="1229360"/>
          </a:xfrm>
          <a:prstGeom prst="rect">
            <a:avLst/>
          </a:prstGeom>
        </p:spPr>
      </p:pic>
      <p:pic>
        <p:nvPicPr>
          <p:cNvPr id="5" name="图片 4"/>
          <p:cNvPicPr>
            <a:picLocks noChangeAspect="1"/>
          </p:cNvPicPr>
          <p:nvPr>
            <p:custDataLst>
              <p:tags r:id="rId2"/>
            </p:custDataLst>
          </p:nvPr>
        </p:nvPicPr>
        <p:blipFill>
          <a:blip r:embed="rId11"/>
          <a:stretch>
            <a:fillRect/>
          </a:stretch>
        </p:blipFill>
        <p:spPr>
          <a:xfrm>
            <a:off x="3034607" y="4106141"/>
            <a:ext cx="998855" cy="1153160"/>
          </a:xfrm>
          <a:prstGeom prst="rect">
            <a:avLst/>
          </a:prstGeom>
        </p:spPr>
      </p:pic>
      <p:sp>
        <p:nvSpPr>
          <p:cNvPr id="97" name="textbox 97"/>
          <p:cNvSpPr/>
          <p:nvPr>
            <p:custDataLst>
              <p:tags r:id="rId3"/>
            </p:custDataLst>
          </p:nvPr>
        </p:nvSpPr>
        <p:spPr>
          <a:xfrm>
            <a:off x="0" y="6650355"/>
            <a:ext cx="12192000" cy="207645"/>
          </a:xfrm>
          <a:prstGeom prst="rect">
            <a:avLst/>
          </a:prstGeom>
          <a:solidFill>
            <a:srgbClr val="3AB0E5"/>
          </a:solidFill>
        </p:spPr>
        <p:txBody>
          <a:bodyPr vert="horz" wrap="square" lIns="0" tIns="0" rIns="0" bIns="0"/>
          <a:lstStyle/>
          <a:p>
            <a:pPr algn="l" rtl="0" eaLnBrk="0">
              <a:lnSpc>
                <a:spcPct val="107000"/>
              </a:lnSpc>
            </a:pPr>
            <a:endParaRPr lang="en-US" altLang="en-US" sz="1000" dirty="0"/>
          </a:p>
          <a:p>
            <a:pPr marL="9345930" algn="l" rtl="0" eaLnBrk="0">
              <a:lnSpc>
                <a:spcPct val="86000"/>
              </a:lnSpc>
              <a:spcBef>
                <a:spcPts val="5"/>
              </a:spcBef>
            </a:pPr>
            <a:endParaRPr lang="en-US" altLang="en-US" sz="1100" dirty="0"/>
          </a:p>
        </p:txBody>
      </p:sp>
      <p:cxnSp>
        <p:nvCxnSpPr>
          <p:cNvPr id="6" name="Straight Connector 5">
            <a:extLst>
              <a:ext uri="{FF2B5EF4-FFF2-40B4-BE49-F238E27FC236}">
                <a16:creationId xmlns:a16="http://schemas.microsoft.com/office/drawing/2014/main" id="{1B8903A3-575E-B495-93CA-073380CD7A6B}"/>
              </a:ext>
            </a:extLst>
          </p:cNvPr>
          <p:cNvCxnSpPr>
            <a:cxnSpLocks/>
          </p:cNvCxnSpPr>
          <p:nvPr/>
        </p:nvCxnSpPr>
        <p:spPr>
          <a:xfrm flipH="1">
            <a:off x="620712" y="1538763"/>
            <a:ext cx="10950576"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D0A1165-94B2-194F-A3FD-11FCD9CB6FE9}"/>
              </a:ext>
            </a:extLst>
          </p:cNvPr>
          <p:cNvSpPr txBox="1"/>
          <p:nvPr/>
        </p:nvSpPr>
        <p:spPr>
          <a:xfrm>
            <a:off x="526907" y="544283"/>
            <a:ext cx="10722983" cy="738664"/>
          </a:xfrm>
          <a:prstGeom prst="rect">
            <a:avLst/>
          </a:prstGeom>
          <a:noFill/>
        </p:spPr>
        <p:txBody>
          <a:bodyPr wrap="square" rtlCol="0">
            <a:spAutoFit/>
          </a:bodyPr>
          <a:lstStyle/>
          <a:p>
            <a:r>
              <a:rPr lang="en-US" sz="4200" dirty="0">
                <a:solidFill>
                  <a:srgbClr val="2F2E75"/>
                </a:solidFill>
                <a:latin typeface="Impact" panose="020B0806030902050204" pitchFamily="34" charset="0"/>
              </a:rPr>
              <a:t>Travel Trade Activities-Brand USA B2B Program</a:t>
            </a:r>
          </a:p>
        </p:txBody>
      </p:sp>
      <p:pic>
        <p:nvPicPr>
          <p:cNvPr id="14" name="Picture 13">
            <a:extLst>
              <a:ext uri="{FF2B5EF4-FFF2-40B4-BE49-F238E27FC236}">
                <a16:creationId xmlns:a16="http://schemas.microsoft.com/office/drawing/2014/main" id="{CF3DCF81-1DAA-637E-94C4-1183CFB440E8}"/>
              </a:ext>
            </a:extLst>
          </p:cNvPr>
          <p:cNvPicPr>
            <a:picLocks noChangeAspect="1"/>
          </p:cNvPicPr>
          <p:nvPr/>
        </p:nvPicPr>
        <p:blipFill rotWithShape="1">
          <a:blip r:embed="rId12"/>
          <a:srcRect l="39394" t="21354" r="52228" b="43781"/>
          <a:stretch/>
        </p:blipFill>
        <p:spPr>
          <a:xfrm>
            <a:off x="11166765" y="549172"/>
            <a:ext cx="498763" cy="65794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F010EB-46F5-84B1-F437-D520F9B05EDF}"/>
              </a:ext>
            </a:extLst>
          </p:cNvPr>
          <p:cNvSpPr/>
          <p:nvPr/>
        </p:nvSpPr>
        <p:spPr>
          <a:xfrm>
            <a:off x="0" y="0"/>
            <a:ext cx="12192000" cy="6858000"/>
          </a:xfrm>
          <a:prstGeom prst="rect">
            <a:avLst/>
          </a:prstGeom>
          <a:solidFill>
            <a:srgbClr val="2F2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55F06AB-F107-D6E1-6282-6A7E84D30B81}"/>
              </a:ext>
            </a:extLst>
          </p:cNvPr>
          <p:cNvCxnSpPr>
            <a:cxnSpLocks/>
          </p:cNvCxnSpPr>
          <p:nvPr/>
        </p:nvCxnSpPr>
        <p:spPr>
          <a:xfrm flipH="1">
            <a:off x="620712" y="1538763"/>
            <a:ext cx="10950576"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C6FB3C9-2AE2-CD3A-4ED9-77EE8EA77177}"/>
              </a:ext>
            </a:extLst>
          </p:cNvPr>
          <p:cNvPicPr>
            <a:picLocks noChangeAspect="1"/>
          </p:cNvPicPr>
          <p:nvPr/>
        </p:nvPicPr>
        <p:blipFill rotWithShape="1">
          <a:blip r:embed="rId6"/>
          <a:srcRect l="39394" t="21354" r="52228" b="43781"/>
          <a:stretch/>
        </p:blipFill>
        <p:spPr>
          <a:xfrm>
            <a:off x="11166765" y="549172"/>
            <a:ext cx="498763" cy="657942"/>
          </a:xfrm>
          <a:prstGeom prst="rect">
            <a:avLst/>
          </a:prstGeom>
        </p:spPr>
      </p:pic>
      <p:pic>
        <p:nvPicPr>
          <p:cNvPr id="3" name="图片 2"/>
          <p:cNvPicPr>
            <a:picLocks noChangeAspect="1"/>
          </p:cNvPicPr>
          <p:nvPr>
            <p:custDataLst>
              <p:tags r:id="rId1"/>
            </p:custDataLst>
          </p:nvPr>
        </p:nvPicPr>
        <p:blipFill rotWithShape="1">
          <a:blip r:embed="rId7"/>
          <a:srcRect l="4205" r="2831" b="1818"/>
          <a:stretch/>
        </p:blipFill>
        <p:spPr>
          <a:xfrm>
            <a:off x="620712" y="2023744"/>
            <a:ext cx="5749636" cy="3739747"/>
          </a:xfrm>
          <a:prstGeom prst="rect">
            <a:avLst/>
          </a:prstGeom>
        </p:spPr>
      </p:pic>
      <p:sp>
        <p:nvSpPr>
          <p:cNvPr id="6" name="文本框 5"/>
          <p:cNvSpPr txBox="1"/>
          <p:nvPr/>
        </p:nvSpPr>
        <p:spPr>
          <a:xfrm>
            <a:off x="6607174" y="2917940"/>
            <a:ext cx="5199380" cy="1229995"/>
          </a:xfrm>
          <a:prstGeom prst="rect">
            <a:avLst/>
          </a:prstGeom>
          <a:noFill/>
          <a:ln w="9525">
            <a:noFill/>
          </a:ln>
        </p:spPr>
        <p:txBody>
          <a:bodyPr wrap="square">
            <a:spAutoFit/>
          </a:bodyPr>
          <a:lstStyle/>
          <a:p>
            <a:pPr indent="0"/>
            <a:r>
              <a:rPr lang="en-US"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Brand USA China has successfully hosted webinars partnered with DMOs and airlines and U.S. Commercial Service. Total webinar participants is at </a:t>
            </a:r>
            <a:r>
              <a:rPr lang="en-US" sz="2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540</a:t>
            </a:r>
            <a:r>
              <a:rPr lang="en-US"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7" name="文本框 6"/>
          <p:cNvSpPr txBox="1"/>
          <p:nvPr/>
        </p:nvSpPr>
        <p:spPr>
          <a:xfrm>
            <a:off x="620712" y="5917796"/>
            <a:ext cx="5080000" cy="306705"/>
          </a:xfrm>
          <a:prstGeom prst="rect">
            <a:avLst/>
          </a:prstGeom>
          <a:noFill/>
          <a:ln w="9525">
            <a:noFill/>
          </a:ln>
        </p:spPr>
        <p:txBody>
          <a:bodyPr>
            <a:spAutoFit/>
          </a:bodyPr>
          <a:lstStyle/>
          <a:p>
            <a:pPr indent="0"/>
            <a:r>
              <a:rPr lang="en-US" altLang="en-US" sz="1400" b="1"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US Destination Webinar for China Travel Group </a:t>
            </a:r>
          </a:p>
        </p:txBody>
      </p:sp>
      <p:sp>
        <p:nvSpPr>
          <p:cNvPr id="10" name="Oval 15"/>
          <p:cNvSpPr/>
          <p:nvPr>
            <p:custDataLst>
              <p:tags r:id="rId2"/>
            </p:custDataLst>
          </p:nvPr>
        </p:nvSpPr>
        <p:spPr>
          <a:xfrm>
            <a:off x="5778558" y="1864995"/>
            <a:ext cx="1148715" cy="1095375"/>
          </a:xfrm>
          <a:prstGeom prst="ellipse">
            <a:avLst/>
          </a:prstGeom>
          <a:blipFill dpi="0" rotWithShape="1">
            <a:blip r:embed="rId8"/>
            <a:srcRect/>
            <a:stretch>
              <a:fillRect l="-10869" r="-19566"/>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7"/>
          <p:cNvSpPr/>
          <p:nvPr>
            <p:custDataLst>
              <p:tags r:id="rId3"/>
            </p:custDataLst>
          </p:nvPr>
        </p:nvSpPr>
        <p:spPr>
          <a:xfrm>
            <a:off x="0" y="6650355"/>
            <a:ext cx="12192000" cy="207645"/>
          </a:xfrm>
          <a:prstGeom prst="rect">
            <a:avLst/>
          </a:prstGeom>
          <a:solidFill>
            <a:srgbClr val="3AB0E5"/>
          </a:solidFill>
        </p:spPr>
        <p:txBody>
          <a:bodyPr vert="horz" wrap="square" lIns="0" tIns="0" rIns="0" bIns="0"/>
          <a:lstStyle/>
          <a:p>
            <a:pPr algn="l" rtl="0" eaLnBrk="0">
              <a:lnSpc>
                <a:spcPct val="107000"/>
              </a:lnSpc>
            </a:pPr>
            <a:endParaRPr lang="en-US" altLang="en-US" sz="1000" dirty="0"/>
          </a:p>
          <a:p>
            <a:pPr marL="9345930" algn="l" rtl="0" eaLnBrk="0">
              <a:lnSpc>
                <a:spcPct val="86000"/>
              </a:lnSpc>
              <a:spcBef>
                <a:spcPts val="5"/>
              </a:spcBef>
            </a:pPr>
            <a:endParaRPr lang="en-US" altLang="en-US" sz="1100" dirty="0"/>
          </a:p>
        </p:txBody>
      </p:sp>
      <p:sp>
        <p:nvSpPr>
          <p:cNvPr id="5" name="TextBox 4">
            <a:extLst>
              <a:ext uri="{FF2B5EF4-FFF2-40B4-BE49-F238E27FC236}">
                <a16:creationId xmlns:a16="http://schemas.microsoft.com/office/drawing/2014/main" id="{E3C63952-EF3A-04B0-5340-2D9F8490A717}"/>
              </a:ext>
            </a:extLst>
          </p:cNvPr>
          <p:cNvSpPr txBox="1"/>
          <p:nvPr/>
        </p:nvSpPr>
        <p:spPr>
          <a:xfrm>
            <a:off x="526907" y="544283"/>
            <a:ext cx="10722983" cy="784830"/>
          </a:xfrm>
          <a:prstGeom prst="rect">
            <a:avLst/>
          </a:prstGeom>
          <a:noFill/>
        </p:spPr>
        <p:txBody>
          <a:bodyPr wrap="square" rtlCol="0">
            <a:spAutoFit/>
          </a:bodyPr>
          <a:lstStyle/>
          <a:p>
            <a:r>
              <a:rPr lang="en-US" sz="4500" dirty="0">
                <a:solidFill>
                  <a:srgbClr val="24B2E8"/>
                </a:solidFill>
                <a:latin typeface="Impact" panose="020B0806030902050204" pitchFamily="34" charset="0"/>
              </a:rPr>
              <a:t>Travel Trade Activities-Agent Webinars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AD3FB07-D5D5-0168-632F-FC191C0C60B4}"/>
              </a:ext>
            </a:extLst>
          </p:cNvPr>
          <p:cNvSpPr/>
          <p:nvPr/>
        </p:nvSpPr>
        <p:spPr>
          <a:xfrm>
            <a:off x="5860473" y="2036618"/>
            <a:ext cx="6331527" cy="3602182"/>
          </a:xfrm>
          <a:prstGeom prst="rect">
            <a:avLst/>
          </a:prstGeom>
          <a:solidFill>
            <a:srgbClr val="24B2E8">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5"/>
          <p:cNvSpPr txBox="1"/>
          <p:nvPr/>
        </p:nvSpPr>
        <p:spPr>
          <a:xfrm>
            <a:off x="6572596" y="2267215"/>
            <a:ext cx="4907280" cy="3140988"/>
          </a:xfrm>
          <a:prstGeom prst="rect">
            <a:avLst/>
          </a:prstGeom>
          <a:noFill/>
          <a:ln w="9525">
            <a:noFill/>
          </a:ln>
        </p:spPr>
        <p:txBody>
          <a:bodyPr wrap="square">
            <a:spAutoFit/>
          </a:bodyPr>
          <a:lstStyle/>
          <a:p>
            <a:pPr indent="0">
              <a:lnSpc>
                <a:spcPts val="2400"/>
              </a:lnSpc>
            </a:pPr>
            <a:r>
              <a:rPr lang="en-US" dirty="0">
                <a:solidFill>
                  <a:srgbClr val="294979"/>
                </a:solidFill>
                <a:latin typeface="Verdana" panose="020B0604030504040204" pitchFamily="34" charset="0"/>
                <a:ea typeface="Verdana" panose="020B0604030504040204" pitchFamily="34" charset="0"/>
                <a:cs typeface="Verdana" panose="020B0604030504040204" pitchFamily="34" charset="0"/>
              </a:rPr>
              <a:t>Brand USA partnered with VC launched a direct-to-consumer campaign in November 2022 and runs through March this year. The campaign shares a “See You Soon” message deployed over the newly updated Visit California hub on Ctrip, featuring gateway cities of San Francisco and Los Angeles, along with California content and branding with </a:t>
            </a:r>
            <a:r>
              <a:rPr lang="en-US" dirty="0" err="1">
                <a:solidFill>
                  <a:srgbClr val="294979"/>
                </a:solidFill>
                <a:latin typeface="Verdana" panose="020B0604030504040204" pitchFamily="34" charset="0"/>
                <a:ea typeface="Verdana" panose="020B0604030504040204" pitchFamily="34" charset="0"/>
                <a:cs typeface="Verdana" panose="020B0604030504040204" pitchFamily="34" charset="0"/>
              </a:rPr>
              <a:t>Mafengwo</a:t>
            </a:r>
            <a:r>
              <a:rPr lang="en-US" dirty="0">
                <a:solidFill>
                  <a:srgbClr val="294979"/>
                </a:solidFill>
                <a:latin typeface="Verdana" panose="020B0604030504040204" pitchFamily="34" charset="0"/>
                <a:ea typeface="Verdana" panose="020B0604030504040204" pitchFamily="34" charset="0"/>
                <a:cs typeface="Verdana" panose="020B0604030504040204" pitchFamily="34" charset="0"/>
              </a:rPr>
              <a:t>, China’s top FIT travel guide.</a:t>
            </a:r>
          </a:p>
        </p:txBody>
      </p:sp>
      <p:pic>
        <p:nvPicPr>
          <p:cNvPr id="4" name="图片 3"/>
          <p:cNvPicPr>
            <a:picLocks noChangeAspect="1"/>
          </p:cNvPicPr>
          <p:nvPr/>
        </p:nvPicPr>
        <p:blipFill>
          <a:blip r:embed="rId5"/>
          <a:stretch>
            <a:fillRect/>
          </a:stretch>
        </p:blipFill>
        <p:spPr>
          <a:xfrm>
            <a:off x="624725" y="1822912"/>
            <a:ext cx="2576195" cy="4583430"/>
          </a:xfrm>
          <a:prstGeom prst="rect">
            <a:avLst/>
          </a:prstGeom>
        </p:spPr>
      </p:pic>
      <p:pic>
        <p:nvPicPr>
          <p:cNvPr id="5" name="图片 4"/>
          <p:cNvPicPr>
            <a:picLocks noChangeAspect="1"/>
          </p:cNvPicPr>
          <p:nvPr>
            <p:custDataLst>
              <p:tags r:id="rId1"/>
            </p:custDataLst>
          </p:nvPr>
        </p:nvPicPr>
        <p:blipFill rotWithShape="1">
          <a:blip r:embed="rId6"/>
          <a:srcRect l="6815" t="2129" r="8205" b="992"/>
          <a:stretch/>
        </p:blipFill>
        <p:spPr>
          <a:xfrm>
            <a:off x="3699163" y="1806633"/>
            <a:ext cx="2299855" cy="4599709"/>
          </a:xfrm>
          <a:prstGeom prst="rect">
            <a:avLst/>
          </a:prstGeom>
        </p:spPr>
      </p:pic>
      <p:sp>
        <p:nvSpPr>
          <p:cNvPr id="97" name="textbox 97"/>
          <p:cNvSpPr/>
          <p:nvPr>
            <p:custDataLst>
              <p:tags r:id="rId2"/>
            </p:custDataLst>
          </p:nvPr>
        </p:nvSpPr>
        <p:spPr>
          <a:xfrm>
            <a:off x="0" y="6650355"/>
            <a:ext cx="12192000" cy="207645"/>
          </a:xfrm>
          <a:prstGeom prst="rect">
            <a:avLst/>
          </a:prstGeom>
          <a:solidFill>
            <a:srgbClr val="3AB0E5"/>
          </a:solidFill>
        </p:spPr>
        <p:txBody>
          <a:bodyPr vert="horz" wrap="square" lIns="0" tIns="0" rIns="0" bIns="0"/>
          <a:lstStyle/>
          <a:p>
            <a:pPr algn="l" rtl="0" eaLnBrk="0">
              <a:lnSpc>
                <a:spcPct val="107000"/>
              </a:lnSpc>
            </a:pPr>
            <a:endParaRPr lang="en-US" altLang="en-US" sz="1000" dirty="0"/>
          </a:p>
          <a:p>
            <a:pPr marL="9345930" algn="l" rtl="0" eaLnBrk="0">
              <a:lnSpc>
                <a:spcPct val="86000"/>
              </a:lnSpc>
              <a:spcBef>
                <a:spcPts val="5"/>
              </a:spcBef>
            </a:pPr>
            <a:endParaRPr lang="en-US" altLang="en-US" sz="1100" dirty="0"/>
          </a:p>
        </p:txBody>
      </p:sp>
      <p:cxnSp>
        <p:nvCxnSpPr>
          <p:cNvPr id="7" name="Straight Connector 6">
            <a:extLst>
              <a:ext uri="{FF2B5EF4-FFF2-40B4-BE49-F238E27FC236}">
                <a16:creationId xmlns:a16="http://schemas.microsoft.com/office/drawing/2014/main" id="{3C1B8A5C-DE3D-FD00-9CD3-9B4F83B2745A}"/>
              </a:ext>
            </a:extLst>
          </p:cNvPr>
          <p:cNvCxnSpPr>
            <a:cxnSpLocks/>
          </p:cNvCxnSpPr>
          <p:nvPr/>
        </p:nvCxnSpPr>
        <p:spPr>
          <a:xfrm flipH="1">
            <a:off x="620712" y="1538763"/>
            <a:ext cx="10950576"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B4304A4-47C8-EEB6-1783-AAD77DE1C9A1}"/>
              </a:ext>
            </a:extLst>
          </p:cNvPr>
          <p:cNvSpPr txBox="1"/>
          <p:nvPr/>
        </p:nvSpPr>
        <p:spPr>
          <a:xfrm>
            <a:off x="526907" y="544283"/>
            <a:ext cx="10722983" cy="784830"/>
          </a:xfrm>
          <a:prstGeom prst="rect">
            <a:avLst/>
          </a:prstGeom>
          <a:noFill/>
        </p:spPr>
        <p:txBody>
          <a:bodyPr wrap="square" rtlCol="0">
            <a:spAutoFit/>
          </a:bodyPr>
          <a:lstStyle/>
          <a:p>
            <a:r>
              <a:rPr lang="en-US" sz="4500" dirty="0">
                <a:solidFill>
                  <a:srgbClr val="2F2E75"/>
                </a:solidFill>
                <a:latin typeface="Impact" panose="020B0806030902050204" pitchFamily="34" charset="0"/>
              </a:rPr>
              <a:t>Travel Trade Activities-Marketing Campaign</a:t>
            </a:r>
          </a:p>
        </p:txBody>
      </p:sp>
      <p:pic>
        <p:nvPicPr>
          <p:cNvPr id="12" name="Picture 11">
            <a:extLst>
              <a:ext uri="{FF2B5EF4-FFF2-40B4-BE49-F238E27FC236}">
                <a16:creationId xmlns:a16="http://schemas.microsoft.com/office/drawing/2014/main" id="{330F3994-1E4F-C486-C890-1AE0367EDC20}"/>
              </a:ext>
            </a:extLst>
          </p:cNvPr>
          <p:cNvPicPr>
            <a:picLocks noChangeAspect="1"/>
          </p:cNvPicPr>
          <p:nvPr/>
        </p:nvPicPr>
        <p:blipFill rotWithShape="1">
          <a:blip r:embed="rId7"/>
          <a:srcRect l="39394" t="21354" r="52228" b="43781"/>
          <a:stretch/>
        </p:blipFill>
        <p:spPr>
          <a:xfrm>
            <a:off x="11166765" y="549172"/>
            <a:ext cx="498763" cy="65794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50000"/>
            <a:alpha val="9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692A17-A69B-5262-46D9-94748A8FC1FF}"/>
              </a:ext>
            </a:extLst>
          </p:cNvPr>
          <p:cNvPicPr>
            <a:picLocks noChangeAspect="1"/>
          </p:cNvPicPr>
          <p:nvPr/>
        </p:nvPicPr>
        <p:blipFill>
          <a:blip r:embed="rId4"/>
          <a:stretch>
            <a:fillRect/>
          </a:stretch>
        </p:blipFill>
        <p:spPr>
          <a:xfrm>
            <a:off x="0" y="0"/>
            <a:ext cx="12192000" cy="6858000"/>
          </a:xfrm>
          <a:prstGeom prst="rect">
            <a:avLst/>
          </a:prstGeom>
          <a:solidFill>
            <a:srgbClr val="0166A3"/>
          </a:solidFill>
        </p:spPr>
      </p:pic>
      <p:sp>
        <p:nvSpPr>
          <p:cNvPr id="97" name="textbox 97"/>
          <p:cNvSpPr/>
          <p:nvPr>
            <p:custDataLst>
              <p:tags r:id="rId1"/>
            </p:custDataLst>
          </p:nvPr>
        </p:nvSpPr>
        <p:spPr>
          <a:xfrm>
            <a:off x="0" y="6650355"/>
            <a:ext cx="12192000" cy="207645"/>
          </a:xfrm>
          <a:prstGeom prst="rect">
            <a:avLst/>
          </a:prstGeom>
          <a:solidFill>
            <a:srgbClr val="3AB0E5"/>
          </a:solidFill>
        </p:spPr>
        <p:txBody>
          <a:bodyPr vert="horz" wrap="square" lIns="0" tIns="0" rIns="0" bIns="0"/>
          <a:lstStyle/>
          <a:p>
            <a:pPr algn="l" rtl="0" eaLnBrk="0">
              <a:lnSpc>
                <a:spcPct val="107000"/>
              </a:lnSpc>
            </a:pPr>
            <a:endParaRPr lang="en-US" altLang="en-US" sz="1000" dirty="0"/>
          </a:p>
          <a:p>
            <a:pPr marL="9345930" algn="l" rtl="0" eaLnBrk="0">
              <a:lnSpc>
                <a:spcPct val="86000"/>
              </a:lnSpc>
              <a:spcBef>
                <a:spcPts val="5"/>
              </a:spcBef>
            </a:pPr>
            <a:endParaRPr lang="en-US" altLang="en-US" sz="1100" dirty="0"/>
          </a:p>
        </p:txBody>
      </p:sp>
      <p:cxnSp>
        <p:nvCxnSpPr>
          <p:cNvPr id="2" name="Straight Connector 1">
            <a:extLst>
              <a:ext uri="{FF2B5EF4-FFF2-40B4-BE49-F238E27FC236}">
                <a16:creationId xmlns:a16="http://schemas.microsoft.com/office/drawing/2014/main" id="{90F29ABF-A4DF-A985-BBA2-584DFE6C4955}"/>
              </a:ext>
            </a:extLst>
          </p:cNvPr>
          <p:cNvCxnSpPr>
            <a:cxnSpLocks/>
          </p:cNvCxnSpPr>
          <p:nvPr/>
        </p:nvCxnSpPr>
        <p:spPr>
          <a:xfrm>
            <a:off x="5678242" y="3552422"/>
            <a:ext cx="5893046"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3">
            <a:extLst>
              <a:ext uri="{FF2B5EF4-FFF2-40B4-BE49-F238E27FC236}">
                <a16:creationId xmlns:a16="http://schemas.microsoft.com/office/drawing/2014/main" id="{3910F587-DC77-44B1-9599-BFC4A67BD9EC}"/>
              </a:ext>
            </a:extLst>
          </p:cNvPr>
          <p:cNvSpPr txBox="1">
            <a:spLocks/>
          </p:cNvSpPr>
          <p:nvPr/>
        </p:nvSpPr>
        <p:spPr>
          <a:xfrm>
            <a:off x="5683827" y="3864172"/>
            <a:ext cx="5887460" cy="786864"/>
          </a:xfrm>
          <a:prstGeom prst="rect">
            <a:avLst/>
          </a:prstGeom>
        </p:spPr>
        <p:txBody>
          <a:bodyPr lIns="72000" tIns="72000" rIns="72000" bIns="72000" anchor="t">
            <a:noAutofit/>
          </a:bodyPr>
          <a:lstStyle>
            <a:lvl1pPr marL="0" indent="0" algn="l" defTabSz="914354" rtl="0" eaLnBrk="1" latinLnBrk="0" hangingPunct="1">
              <a:lnSpc>
                <a:spcPct val="90000"/>
              </a:lnSpc>
              <a:spcBef>
                <a:spcPts val="1000"/>
              </a:spcBef>
              <a:buFont typeface="Arial" panose="020B0604020202020204" pitchFamily="34" charset="0"/>
              <a:buNone/>
              <a:defRPr sz="2800" b="1" i="0" kern="1200">
                <a:solidFill>
                  <a:srgbClr val="25B2E7"/>
                </a:solidFill>
                <a:latin typeface="Verdana" panose="020B0604030504040204" pitchFamily="34" charset="0"/>
                <a:ea typeface="Verdana" panose="020B0604030504040204" pitchFamily="34" charset="0"/>
                <a:cs typeface="Verdana" panose="020B0604030504040204" pitchFamily="34" charset="0"/>
              </a:defRPr>
            </a:lvl1pPr>
            <a:lvl2pPr marL="800077" indent="-342900" algn="l" defTabSz="914354" rtl="0" eaLnBrk="1" latinLnBrk="0" hangingPunct="1">
              <a:lnSpc>
                <a:spcPct val="90000"/>
              </a:lnSpc>
              <a:spcBef>
                <a:spcPts val="500"/>
              </a:spcBef>
              <a:buClr>
                <a:srgbClr val="2A6DA5"/>
              </a:buClr>
              <a:buSzPct val="80000"/>
              <a:buFont typeface="Arial" panose="020B0604020202020204" pitchFamily="34" charset="0"/>
              <a:buChar char="•"/>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2942" indent="-228589" algn="l" defTabSz="914354" rtl="0" eaLnBrk="1" latinLnBrk="0" hangingPunct="1">
              <a:lnSpc>
                <a:spcPct val="90000"/>
              </a:lnSpc>
              <a:spcBef>
                <a:spcPts val="5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298" indent="-228589" algn="l" defTabSz="914354" rtl="0" eaLnBrk="1" latinLnBrk="0" hangingPunct="1">
              <a:lnSpc>
                <a:spcPct val="90000"/>
              </a:lnSpc>
              <a:spcBef>
                <a:spcPts val="5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b="0" dirty="0">
                <a:solidFill>
                  <a:srgbClr val="24B2E8"/>
                </a:solidFill>
                <a:latin typeface="Verdana"/>
                <a:ea typeface="Verdana"/>
              </a:rPr>
              <a:t>President &amp; CEO</a:t>
            </a:r>
            <a:br>
              <a:rPr lang="en-US" dirty="0"/>
            </a:br>
            <a:r>
              <a:rPr lang="en-US" dirty="0">
                <a:solidFill>
                  <a:srgbClr val="24B2E8"/>
                </a:solidFill>
                <a:latin typeface="Verdana"/>
                <a:ea typeface="Verdana"/>
              </a:rPr>
              <a:t>Brand USA</a:t>
            </a:r>
          </a:p>
        </p:txBody>
      </p:sp>
      <p:sp>
        <p:nvSpPr>
          <p:cNvPr id="4" name="TextBox 3">
            <a:extLst>
              <a:ext uri="{FF2B5EF4-FFF2-40B4-BE49-F238E27FC236}">
                <a16:creationId xmlns:a16="http://schemas.microsoft.com/office/drawing/2014/main" id="{85546F14-46A6-D117-5DD3-1541DC3FD6AE}"/>
              </a:ext>
            </a:extLst>
          </p:cNvPr>
          <p:cNvSpPr txBox="1"/>
          <p:nvPr/>
        </p:nvSpPr>
        <p:spPr>
          <a:xfrm>
            <a:off x="5611091" y="2454591"/>
            <a:ext cx="5060373" cy="892552"/>
          </a:xfrm>
          <a:prstGeom prst="rect">
            <a:avLst/>
          </a:prstGeom>
          <a:noFill/>
        </p:spPr>
        <p:txBody>
          <a:bodyPr wrap="square" rtlCol="0" anchor="b">
            <a:spAutoFit/>
          </a:bodyPr>
          <a:lstStyle/>
          <a:p>
            <a:r>
              <a:rPr lang="en-US" sz="5200" dirty="0">
                <a:solidFill>
                  <a:schemeClr val="bg1"/>
                </a:solidFill>
                <a:latin typeface="Impact" panose="020B0806030902050204" pitchFamily="34" charset="0"/>
              </a:rPr>
              <a:t>Chris Thompson</a:t>
            </a:r>
          </a:p>
        </p:txBody>
      </p:sp>
      <p:pic>
        <p:nvPicPr>
          <p:cNvPr id="10" name="Picture 9">
            <a:extLst>
              <a:ext uri="{FF2B5EF4-FFF2-40B4-BE49-F238E27FC236}">
                <a16:creationId xmlns:a16="http://schemas.microsoft.com/office/drawing/2014/main" id="{F28AFE00-F192-766E-A335-6ED041CC5F37}"/>
              </a:ext>
            </a:extLst>
          </p:cNvPr>
          <p:cNvPicPr>
            <a:picLocks noChangeAspect="1"/>
          </p:cNvPicPr>
          <p:nvPr/>
        </p:nvPicPr>
        <p:blipFill rotWithShape="1">
          <a:blip r:embed="rId5"/>
          <a:srcRect l="39394" t="21354" r="52228" b="43781"/>
          <a:stretch/>
        </p:blipFill>
        <p:spPr>
          <a:xfrm>
            <a:off x="11166765" y="549172"/>
            <a:ext cx="498763" cy="657942"/>
          </a:xfrm>
          <a:prstGeom prst="rect">
            <a:avLst/>
          </a:prstGeom>
        </p:spPr>
      </p:pic>
      <p:pic>
        <p:nvPicPr>
          <p:cNvPr id="6" name="图片占位符 10">
            <a:extLst>
              <a:ext uri="{FF2B5EF4-FFF2-40B4-BE49-F238E27FC236}">
                <a16:creationId xmlns:a16="http://schemas.microsoft.com/office/drawing/2014/main" id="{DD86A59E-6BB1-7707-38EE-CC2EF99D5327}"/>
              </a:ext>
            </a:extLst>
          </p:cNvPr>
          <p:cNvPicPr>
            <a:picLocks noGrp="1" noChangeAspect="1"/>
          </p:cNvPicPr>
          <p:nvPr>
            <p:ph type="pic" idx="1"/>
            <p:custDataLst>
              <p:tags r:id="rId2"/>
            </p:custDataLst>
          </p:nvPr>
        </p:nvPicPr>
        <p:blipFill>
          <a:blip r:embed="rId6"/>
          <a:stretch>
            <a:fillRect/>
          </a:stretch>
        </p:blipFill>
        <p:spPr>
          <a:xfrm>
            <a:off x="1285240" y="1648400"/>
            <a:ext cx="2995930" cy="3561199"/>
          </a:xfrm>
          <a:prstGeom prst="rect">
            <a:avLst/>
          </a:prstGeom>
          <a:solidFill>
            <a:schemeClr val="bg1"/>
          </a:solidFill>
        </p:spPr>
      </p:pic>
    </p:spTree>
    <p:extLst>
      <p:ext uri="{BB962C8B-B14F-4D97-AF65-F5344CB8AC3E}">
        <p14:creationId xmlns:p14="http://schemas.microsoft.com/office/powerpoint/2010/main" val="3770329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36D296E-DBCC-339B-E0CB-41E216571792}"/>
              </a:ext>
            </a:extLst>
          </p:cNvPr>
          <p:cNvSpPr/>
          <p:nvPr/>
        </p:nvSpPr>
        <p:spPr>
          <a:xfrm>
            <a:off x="0" y="0"/>
            <a:ext cx="12192000" cy="6858000"/>
          </a:xfrm>
          <a:prstGeom prst="rect">
            <a:avLst/>
          </a:prstGeom>
          <a:solidFill>
            <a:srgbClr val="2F2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ADCAFCF-2AFB-0207-EA32-0A0D096D4133}"/>
              </a:ext>
            </a:extLst>
          </p:cNvPr>
          <p:cNvSpPr txBox="1"/>
          <p:nvPr/>
        </p:nvSpPr>
        <p:spPr>
          <a:xfrm>
            <a:off x="526907" y="544283"/>
            <a:ext cx="10778401" cy="769441"/>
          </a:xfrm>
          <a:prstGeom prst="rect">
            <a:avLst/>
          </a:prstGeom>
          <a:noFill/>
        </p:spPr>
        <p:txBody>
          <a:bodyPr wrap="square" rtlCol="0">
            <a:spAutoFit/>
          </a:bodyPr>
          <a:lstStyle/>
          <a:p>
            <a:r>
              <a:rPr lang="en-US" sz="4400" dirty="0">
                <a:solidFill>
                  <a:srgbClr val="24B2E8"/>
                </a:solidFill>
                <a:latin typeface="Impact" panose="020B0806030902050204" pitchFamily="34" charset="0"/>
              </a:rPr>
              <a:t>Brand USA Award</a:t>
            </a:r>
          </a:p>
        </p:txBody>
      </p:sp>
      <p:sp>
        <p:nvSpPr>
          <p:cNvPr id="6" name="文本框 5"/>
          <p:cNvSpPr txBox="1"/>
          <p:nvPr/>
        </p:nvSpPr>
        <p:spPr>
          <a:xfrm>
            <a:off x="1577052" y="1903730"/>
            <a:ext cx="5003858" cy="895350"/>
          </a:xfrm>
          <a:prstGeom prst="rect">
            <a:avLst/>
          </a:prstGeom>
          <a:noFill/>
          <a:ln w="9525">
            <a:noFill/>
          </a:ln>
        </p:spPr>
        <p:txBody>
          <a:bodyPr wrap="square">
            <a:noAutofit/>
          </a:bodyPr>
          <a:lstStyle/>
          <a:p>
            <a:pPr indent="0"/>
            <a:r>
              <a:rPr lang="en-US" b="1" dirty="0" err="1">
                <a:solidFill>
                  <a:schemeClr val="bg1"/>
                </a:solidFill>
                <a:latin typeface="Verdana" panose="020B0604030504040204" pitchFamily="34" charset="0"/>
                <a:ea typeface="Verdana" panose="020B0604030504040204" pitchFamily="34" charset="0"/>
                <a:cs typeface="Verdana" panose="020B0604030504040204" pitchFamily="34" charset="0"/>
              </a:rPr>
              <a:t>Tuniu</a:t>
            </a: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 com presented Brand USA “2021 Destination Training Outstanding Contribution” Award </a:t>
            </a:r>
          </a:p>
          <a:p>
            <a:pPr indent="0"/>
            <a:endParaRPr lang="en-US"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indent="0"/>
            <a:endParaRPr lang="en-US"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图片 4"/>
          <p:cNvPicPr>
            <a:picLocks noChangeAspect="1"/>
          </p:cNvPicPr>
          <p:nvPr>
            <p:custDataLst>
              <p:tags r:id="rId1"/>
            </p:custDataLst>
          </p:nvPr>
        </p:nvPicPr>
        <p:blipFill>
          <a:blip r:embed="rId8"/>
          <a:stretch>
            <a:fillRect/>
          </a:stretch>
        </p:blipFill>
        <p:spPr>
          <a:xfrm>
            <a:off x="631248" y="4414107"/>
            <a:ext cx="847725" cy="951865"/>
          </a:xfrm>
          <a:prstGeom prst="rect">
            <a:avLst/>
          </a:prstGeom>
        </p:spPr>
      </p:pic>
      <p:sp>
        <p:nvSpPr>
          <p:cNvPr id="7" name="文本框 6"/>
          <p:cNvSpPr txBox="1"/>
          <p:nvPr/>
        </p:nvSpPr>
        <p:spPr>
          <a:xfrm>
            <a:off x="1577052" y="4567777"/>
            <a:ext cx="5890549" cy="645160"/>
          </a:xfrm>
          <a:prstGeom prst="rect">
            <a:avLst/>
          </a:prstGeom>
          <a:noFill/>
        </p:spPr>
        <p:txBody>
          <a:bodyPr wrap="square" rtlCol="0" anchor="t">
            <a:spAutoFit/>
          </a:bodyPr>
          <a:lstStyle/>
          <a:p>
            <a:pPr indent="0"/>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sym typeface="+mn-ea"/>
              </a:rPr>
              <a:t>Won “Best Strategic Foresight of the Year” by </a:t>
            </a:r>
            <a:r>
              <a:rPr lang="en-US" b="1" dirty="0" err="1">
                <a:solidFill>
                  <a:schemeClr val="bg1"/>
                </a:solidFill>
                <a:latin typeface="Verdana" panose="020B0604030504040204" pitchFamily="34" charset="0"/>
                <a:ea typeface="Verdana" panose="020B0604030504040204" pitchFamily="34" charset="0"/>
                <a:cs typeface="Verdana" panose="020B0604030504040204" pitchFamily="34" charset="0"/>
                <a:sym typeface="+mn-ea"/>
              </a:rPr>
              <a:t>Ctrip.com</a:t>
            </a: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sym typeface="+mn-ea"/>
              </a:rPr>
              <a:t> </a:t>
            </a:r>
            <a:endParaRPr lang="en-US" altLang="en-US" b="1" dirty="0">
              <a:solidFill>
                <a:schemeClr val="bg1"/>
              </a:solidFill>
              <a:latin typeface="Verdana" panose="020B0604030504040204" pitchFamily="34" charset="0"/>
              <a:ea typeface="Verdana" panose="020B0604030504040204" pitchFamily="34" charset="0"/>
              <a:cs typeface="Verdana" panose="020B0604030504040204" pitchFamily="34" charset="0"/>
              <a:sym typeface="+mn-ea"/>
            </a:endParaRPr>
          </a:p>
        </p:txBody>
      </p:sp>
      <p:sp>
        <p:nvSpPr>
          <p:cNvPr id="97" name="textbox 97"/>
          <p:cNvSpPr/>
          <p:nvPr>
            <p:custDataLst>
              <p:tags r:id="rId2"/>
            </p:custDataLst>
          </p:nvPr>
        </p:nvSpPr>
        <p:spPr>
          <a:xfrm>
            <a:off x="0" y="6650355"/>
            <a:ext cx="12192000" cy="207645"/>
          </a:xfrm>
          <a:prstGeom prst="rect">
            <a:avLst/>
          </a:prstGeom>
          <a:solidFill>
            <a:srgbClr val="3AB0E5"/>
          </a:solidFill>
        </p:spPr>
        <p:txBody>
          <a:bodyPr vert="horz" wrap="square" lIns="0" tIns="0" rIns="0" bIns="0"/>
          <a:lstStyle/>
          <a:p>
            <a:pPr algn="l" rtl="0" eaLnBrk="0">
              <a:lnSpc>
                <a:spcPct val="107000"/>
              </a:lnSpc>
            </a:pPr>
            <a:endParaRPr lang="en-US" altLang="en-US" sz="1000" dirty="0"/>
          </a:p>
          <a:p>
            <a:pPr marL="9345930" algn="l" rtl="0" eaLnBrk="0">
              <a:lnSpc>
                <a:spcPct val="86000"/>
              </a:lnSpc>
              <a:spcBef>
                <a:spcPts val="5"/>
              </a:spcBef>
            </a:pPr>
            <a:endParaRPr lang="en-US" altLang="en-US" sz="1100" dirty="0"/>
          </a:p>
        </p:txBody>
      </p:sp>
      <p:pic>
        <p:nvPicPr>
          <p:cNvPr id="15" name="图片 4">
            <a:extLst>
              <a:ext uri="{FF2B5EF4-FFF2-40B4-BE49-F238E27FC236}">
                <a16:creationId xmlns:a16="http://schemas.microsoft.com/office/drawing/2014/main" id="{C5A72061-A77E-29EC-83E6-131AA550DF22}"/>
              </a:ext>
            </a:extLst>
          </p:cNvPr>
          <p:cNvPicPr>
            <a:picLocks noChangeAspect="1"/>
          </p:cNvPicPr>
          <p:nvPr>
            <p:custDataLst>
              <p:tags r:id="rId3"/>
            </p:custDataLst>
          </p:nvPr>
        </p:nvPicPr>
        <p:blipFill>
          <a:blip r:embed="rId8"/>
          <a:stretch>
            <a:fillRect/>
          </a:stretch>
        </p:blipFill>
        <p:spPr>
          <a:xfrm>
            <a:off x="631248" y="1828800"/>
            <a:ext cx="847725" cy="951865"/>
          </a:xfrm>
          <a:prstGeom prst="rect">
            <a:avLst/>
          </a:prstGeom>
        </p:spPr>
      </p:pic>
      <p:cxnSp>
        <p:nvCxnSpPr>
          <p:cNvPr id="16" name="Straight Connector 15">
            <a:extLst>
              <a:ext uri="{FF2B5EF4-FFF2-40B4-BE49-F238E27FC236}">
                <a16:creationId xmlns:a16="http://schemas.microsoft.com/office/drawing/2014/main" id="{F4F310B5-CD51-FE00-32DB-7ED81FD35EDF}"/>
              </a:ext>
            </a:extLst>
          </p:cNvPr>
          <p:cNvCxnSpPr>
            <a:cxnSpLocks/>
          </p:cNvCxnSpPr>
          <p:nvPr/>
        </p:nvCxnSpPr>
        <p:spPr>
          <a:xfrm flipH="1">
            <a:off x="620712" y="1538763"/>
            <a:ext cx="5516852"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custDataLst>
              <p:tags r:id="rId4"/>
            </p:custDataLst>
          </p:nvPr>
        </p:nvPicPr>
        <p:blipFill rotWithShape="1">
          <a:blip r:embed="rId9"/>
          <a:srcRect l="14736" r="10392"/>
          <a:stretch/>
        </p:blipFill>
        <p:spPr>
          <a:xfrm>
            <a:off x="6152068" y="959750"/>
            <a:ext cx="1925132" cy="2695310"/>
          </a:xfrm>
          <a:prstGeom prst="rect">
            <a:avLst/>
          </a:prstGeom>
          <a:effectLst>
            <a:outerShdw blurRad="50800" dist="38100" dir="2700000" algn="tl" rotWithShape="0">
              <a:prstClr val="black">
                <a:alpha val="40000"/>
              </a:prstClr>
            </a:outerShdw>
          </a:effectLst>
        </p:spPr>
      </p:pic>
      <p:pic>
        <p:nvPicPr>
          <p:cNvPr id="10" name="图片 9"/>
          <p:cNvPicPr>
            <a:picLocks noChangeAspect="1"/>
          </p:cNvPicPr>
          <p:nvPr>
            <p:custDataLst>
              <p:tags r:id="rId5"/>
            </p:custDataLst>
          </p:nvPr>
        </p:nvPicPr>
        <p:blipFill>
          <a:blip r:embed="rId10"/>
          <a:stretch>
            <a:fillRect/>
          </a:stretch>
        </p:blipFill>
        <p:spPr>
          <a:xfrm>
            <a:off x="7925450" y="3611349"/>
            <a:ext cx="1939466" cy="2527470"/>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B710DDA7-2000-AE79-314D-1D26E60B9DD7}"/>
              </a:ext>
            </a:extLst>
          </p:cNvPr>
          <p:cNvPicPr>
            <a:picLocks noChangeAspect="1"/>
          </p:cNvPicPr>
          <p:nvPr/>
        </p:nvPicPr>
        <p:blipFill rotWithShape="1">
          <a:blip r:embed="rId11"/>
          <a:srcRect l="39394" t="21354" r="52228" b="43781"/>
          <a:stretch/>
        </p:blipFill>
        <p:spPr>
          <a:xfrm>
            <a:off x="11166765" y="549172"/>
            <a:ext cx="498763" cy="65794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F1E102-4321-E371-BEC6-F0010DF8404F}"/>
              </a:ext>
            </a:extLst>
          </p:cNvPr>
          <p:cNvSpPr/>
          <p:nvPr/>
        </p:nvSpPr>
        <p:spPr>
          <a:xfrm>
            <a:off x="0" y="0"/>
            <a:ext cx="12192000" cy="6858000"/>
          </a:xfrm>
          <a:prstGeom prst="rect">
            <a:avLst/>
          </a:prstGeom>
          <a:solidFill>
            <a:srgbClr val="016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93939"/>
              </a:solidFill>
            </a:endParaRPr>
          </a:p>
        </p:txBody>
      </p:sp>
      <p:pic>
        <p:nvPicPr>
          <p:cNvPr id="100" name="图片 99"/>
          <p:cNvPicPr/>
          <p:nvPr>
            <p:custDataLst>
              <p:tags r:id="rId1"/>
            </p:custDataLst>
          </p:nvPr>
        </p:nvPicPr>
        <p:blipFill>
          <a:blip r:embed="rId6">
            <a:alphaModFix amt="30000"/>
          </a:blip>
          <a:stretch>
            <a:fillRect/>
          </a:stretch>
        </p:blipFill>
        <p:spPr>
          <a:xfrm>
            <a:off x="0" y="635"/>
            <a:ext cx="12192000" cy="6858000"/>
          </a:xfrm>
          <a:prstGeom prst="rect">
            <a:avLst/>
          </a:prstGeom>
          <a:noFill/>
          <a:ln w="9525">
            <a:noFill/>
          </a:ln>
        </p:spPr>
      </p:pic>
      <p:sp>
        <p:nvSpPr>
          <p:cNvPr id="666" name="textbox 666"/>
          <p:cNvSpPr/>
          <p:nvPr>
            <p:custDataLst>
              <p:tags r:id="rId2"/>
            </p:custDataLst>
          </p:nvPr>
        </p:nvSpPr>
        <p:spPr>
          <a:xfrm>
            <a:off x="260453" y="5311584"/>
            <a:ext cx="5050154" cy="1759585"/>
          </a:xfrm>
          <a:prstGeom prst="rect">
            <a:avLst/>
          </a:prstGeom>
          <a:effectLst>
            <a:outerShdw blurRad="50800" dist="38100" dir="2700000" algn="tl" rotWithShape="0">
              <a:prstClr val="black">
                <a:alpha val="40000"/>
              </a:prstClr>
            </a:outerShdw>
          </a:effectLst>
        </p:spPr>
        <p:txBody>
          <a:bodyPr vert="horz" wrap="square" lIns="0" tIns="0" rIns="0" bIns="0"/>
          <a:lstStyle/>
          <a:p>
            <a:pPr algn="l" rtl="0" eaLnBrk="0">
              <a:lnSpc>
                <a:spcPct val="52000"/>
              </a:lnSpc>
            </a:pPr>
            <a:endParaRPr lang="en-US" altLang="en-US" sz="100" dirty="0"/>
          </a:p>
          <a:p>
            <a:pPr marL="12700" algn="l" rtl="0" eaLnBrk="0">
              <a:lnSpc>
                <a:spcPct val="91000"/>
              </a:lnSpc>
            </a:pPr>
            <a:r>
              <a:rPr sz="9600" spc="-60" dirty="0">
                <a:solidFill>
                  <a:srgbClr val="FFFFFF">
                    <a:alpha val="100000"/>
                  </a:srgbClr>
                </a:solidFill>
                <a:latin typeface="Impact" panose="020B0806030902050204"/>
                <a:ea typeface="Impact" panose="020B0806030902050204"/>
                <a:cs typeface="Impact" panose="020B0806030902050204"/>
              </a:rPr>
              <a:t>Thank Yo</a:t>
            </a:r>
            <a:r>
              <a:rPr sz="9600" spc="-20" dirty="0">
                <a:solidFill>
                  <a:srgbClr val="FFFFFF">
                    <a:alpha val="100000"/>
                  </a:srgbClr>
                </a:solidFill>
                <a:latin typeface="Impact" panose="020B0806030902050204"/>
                <a:ea typeface="Impact" panose="020B0806030902050204"/>
                <a:cs typeface="Impact" panose="020B0806030902050204"/>
              </a:rPr>
              <a:t>u</a:t>
            </a:r>
            <a:endParaRPr lang="en-US" altLang="en-US" sz="9600" dirty="0"/>
          </a:p>
          <a:p>
            <a:pPr marL="232410" algn="l" rtl="0" eaLnBrk="0">
              <a:lnSpc>
                <a:spcPct val="98000"/>
              </a:lnSpc>
              <a:spcBef>
                <a:spcPts val="30"/>
              </a:spcBef>
            </a:pPr>
            <a:endParaRPr lang="zh-CN" sz="2700" spc="60" dirty="0">
              <a:solidFill>
                <a:srgbClr val="FFFFF3">
                  <a:alpha val="100000"/>
                </a:srgbClr>
              </a:solidFill>
              <a:latin typeface="Malgun Gothic" panose="020B0503020000020004" charset="-127"/>
              <a:ea typeface="Malgun Gothic" panose="020B0503020000020004" charset="-127"/>
              <a:cs typeface="Malgun Gothic" panose="020B0503020000020004" charset="-127"/>
            </a:endParaRPr>
          </a:p>
        </p:txBody>
      </p:sp>
      <p:sp>
        <p:nvSpPr>
          <p:cNvPr id="2" name="textbox 97">
            <a:extLst>
              <a:ext uri="{FF2B5EF4-FFF2-40B4-BE49-F238E27FC236}">
                <a16:creationId xmlns:a16="http://schemas.microsoft.com/office/drawing/2014/main" id="{40F78823-2C95-D903-1462-B196E2704D19}"/>
              </a:ext>
            </a:extLst>
          </p:cNvPr>
          <p:cNvSpPr/>
          <p:nvPr>
            <p:custDataLst>
              <p:tags r:id="rId3"/>
            </p:custDataLst>
          </p:nvPr>
        </p:nvSpPr>
        <p:spPr>
          <a:xfrm>
            <a:off x="0" y="6650355"/>
            <a:ext cx="12192000" cy="207645"/>
          </a:xfrm>
          <a:prstGeom prst="rect">
            <a:avLst/>
          </a:prstGeom>
          <a:solidFill>
            <a:srgbClr val="3AB0E5"/>
          </a:solidFill>
        </p:spPr>
        <p:txBody>
          <a:bodyPr vert="horz" wrap="square" lIns="0" tIns="0" rIns="0" bIns="0"/>
          <a:lstStyle/>
          <a:p>
            <a:pPr algn="l" rtl="0" eaLnBrk="0">
              <a:lnSpc>
                <a:spcPct val="107000"/>
              </a:lnSpc>
            </a:pPr>
            <a:endParaRPr lang="en-US" altLang="en-US" sz="1000" dirty="0"/>
          </a:p>
          <a:p>
            <a:pPr marL="9345930" algn="l" rtl="0" eaLnBrk="0">
              <a:lnSpc>
                <a:spcPct val="86000"/>
              </a:lnSpc>
              <a:spcBef>
                <a:spcPts val="5"/>
              </a:spcBef>
            </a:pPr>
            <a:endParaRPr lang="en-US" altLang="en-US" sz="1100" dirty="0"/>
          </a:p>
        </p:txBody>
      </p:sp>
      <p:pic>
        <p:nvPicPr>
          <p:cNvPr id="3" name="Picture 2">
            <a:extLst>
              <a:ext uri="{FF2B5EF4-FFF2-40B4-BE49-F238E27FC236}">
                <a16:creationId xmlns:a16="http://schemas.microsoft.com/office/drawing/2014/main" id="{351CD113-10F0-10E4-607C-73C59435CA4A}"/>
              </a:ext>
            </a:extLst>
          </p:cNvPr>
          <p:cNvPicPr>
            <a:picLocks noChangeAspect="1"/>
          </p:cNvPicPr>
          <p:nvPr/>
        </p:nvPicPr>
        <p:blipFill>
          <a:blip r:embed="rId7"/>
          <a:stretch>
            <a:fillRect/>
          </a:stretch>
        </p:blipFill>
        <p:spPr>
          <a:xfrm>
            <a:off x="207820" y="191443"/>
            <a:ext cx="4686298" cy="135381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692A17-A69B-5262-46D9-94748A8FC1FF}"/>
              </a:ext>
            </a:extLst>
          </p:cNvPr>
          <p:cNvPicPr>
            <a:picLocks noChangeAspect="1"/>
          </p:cNvPicPr>
          <p:nvPr/>
        </p:nvPicPr>
        <p:blipFill>
          <a:blip r:embed="rId3"/>
          <a:stretch>
            <a:fillRect/>
          </a:stretch>
        </p:blipFill>
        <p:spPr>
          <a:xfrm>
            <a:off x="0" y="0"/>
            <a:ext cx="12192000" cy="6858000"/>
          </a:xfrm>
          <a:prstGeom prst="rect">
            <a:avLst/>
          </a:prstGeom>
          <a:solidFill>
            <a:srgbClr val="0166A3"/>
          </a:solidFill>
        </p:spPr>
      </p:pic>
      <p:sp>
        <p:nvSpPr>
          <p:cNvPr id="97" name="textbox 97"/>
          <p:cNvSpPr/>
          <p:nvPr>
            <p:custDataLst>
              <p:tags r:id="rId1"/>
            </p:custDataLst>
          </p:nvPr>
        </p:nvSpPr>
        <p:spPr>
          <a:xfrm>
            <a:off x="0" y="6650355"/>
            <a:ext cx="12192000" cy="207645"/>
          </a:xfrm>
          <a:prstGeom prst="rect">
            <a:avLst/>
          </a:prstGeom>
          <a:solidFill>
            <a:srgbClr val="3AB0E5"/>
          </a:solidFill>
        </p:spPr>
        <p:txBody>
          <a:bodyPr vert="horz" wrap="square" lIns="0" tIns="0" rIns="0" bIns="0"/>
          <a:lstStyle/>
          <a:p>
            <a:pPr algn="l" rtl="0" eaLnBrk="0">
              <a:lnSpc>
                <a:spcPct val="107000"/>
              </a:lnSpc>
            </a:pPr>
            <a:endParaRPr lang="en-US" altLang="en-US" sz="1000" dirty="0"/>
          </a:p>
          <a:p>
            <a:pPr marL="9345930" algn="l" rtl="0" eaLnBrk="0">
              <a:lnSpc>
                <a:spcPct val="86000"/>
              </a:lnSpc>
              <a:spcBef>
                <a:spcPts val="5"/>
              </a:spcBef>
            </a:pPr>
            <a:endParaRPr lang="en-US" altLang="en-US" sz="1100" dirty="0"/>
          </a:p>
        </p:txBody>
      </p:sp>
      <p:cxnSp>
        <p:nvCxnSpPr>
          <p:cNvPr id="2" name="Straight Connector 1">
            <a:extLst>
              <a:ext uri="{FF2B5EF4-FFF2-40B4-BE49-F238E27FC236}">
                <a16:creationId xmlns:a16="http://schemas.microsoft.com/office/drawing/2014/main" id="{90F29ABF-A4DF-A985-BBA2-584DFE6C4955}"/>
              </a:ext>
            </a:extLst>
          </p:cNvPr>
          <p:cNvCxnSpPr>
            <a:cxnSpLocks/>
          </p:cNvCxnSpPr>
          <p:nvPr/>
        </p:nvCxnSpPr>
        <p:spPr>
          <a:xfrm>
            <a:off x="5678242" y="3552422"/>
            <a:ext cx="5893046"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3">
            <a:extLst>
              <a:ext uri="{FF2B5EF4-FFF2-40B4-BE49-F238E27FC236}">
                <a16:creationId xmlns:a16="http://schemas.microsoft.com/office/drawing/2014/main" id="{3910F587-DC77-44B1-9599-BFC4A67BD9EC}"/>
              </a:ext>
            </a:extLst>
          </p:cNvPr>
          <p:cNvSpPr txBox="1">
            <a:spLocks/>
          </p:cNvSpPr>
          <p:nvPr/>
        </p:nvSpPr>
        <p:spPr>
          <a:xfrm>
            <a:off x="5683826" y="3864172"/>
            <a:ext cx="6508173" cy="786864"/>
          </a:xfrm>
          <a:prstGeom prst="rect">
            <a:avLst/>
          </a:prstGeom>
        </p:spPr>
        <p:txBody>
          <a:bodyPr lIns="72000" tIns="72000" rIns="72000" bIns="72000">
            <a:noAutofit/>
          </a:bodyPr>
          <a:lstStyle>
            <a:lvl1pPr marL="0" indent="0" algn="l" defTabSz="914354" rtl="0" eaLnBrk="1" latinLnBrk="0" hangingPunct="1">
              <a:lnSpc>
                <a:spcPct val="90000"/>
              </a:lnSpc>
              <a:spcBef>
                <a:spcPts val="1000"/>
              </a:spcBef>
              <a:buFont typeface="Arial" panose="020B0604020202020204" pitchFamily="34" charset="0"/>
              <a:buNone/>
              <a:defRPr sz="2800" b="1" i="0" kern="1200">
                <a:solidFill>
                  <a:srgbClr val="25B2E7"/>
                </a:solidFill>
                <a:latin typeface="Verdana" panose="020B0604030504040204" pitchFamily="34" charset="0"/>
                <a:ea typeface="Verdana" panose="020B0604030504040204" pitchFamily="34" charset="0"/>
                <a:cs typeface="Verdana" panose="020B0604030504040204" pitchFamily="34" charset="0"/>
              </a:defRPr>
            </a:lvl1pPr>
            <a:lvl2pPr marL="800077" indent="-342900" algn="l" defTabSz="914354" rtl="0" eaLnBrk="1" latinLnBrk="0" hangingPunct="1">
              <a:lnSpc>
                <a:spcPct val="90000"/>
              </a:lnSpc>
              <a:spcBef>
                <a:spcPts val="500"/>
              </a:spcBef>
              <a:buClr>
                <a:srgbClr val="2A6DA5"/>
              </a:buClr>
              <a:buSzPct val="80000"/>
              <a:buFont typeface="Arial" panose="020B0604020202020204" pitchFamily="34" charset="0"/>
              <a:buChar char="•"/>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2942" indent="-228589" algn="l" defTabSz="914354" rtl="0" eaLnBrk="1" latinLnBrk="0" hangingPunct="1">
              <a:lnSpc>
                <a:spcPct val="90000"/>
              </a:lnSpc>
              <a:spcBef>
                <a:spcPts val="5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298" indent="-228589" algn="l" defTabSz="914354" rtl="0" eaLnBrk="1" latinLnBrk="0" hangingPunct="1">
              <a:lnSpc>
                <a:spcPct val="90000"/>
              </a:lnSpc>
              <a:spcBef>
                <a:spcPts val="5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b="0" dirty="0">
                <a:solidFill>
                  <a:srgbClr val="24B2E8"/>
                </a:solidFill>
              </a:rPr>
              <a:t>Regional Sales Manager, China</a:t>
            </a:r>
          </a:p>
          <a:p>
            <a:pPr>
              <a:lnSpc>
                <a:spcPct val="100000"/>
              </a:lnSpc>
            </a:pPr>
            <a:r>
              <a:rPr lang="en-US" dirty="0">
                <a:solidFill>
                  <a:srgbClr val="24B2E8"/>
                </a:solidFill>
              </a:rPr>
              <a:t>United Airlines</a:t>
            </a:r>
          </a:p>
        </p:txBody>
      </p:sp>
      <p:sp>
        <p:nvSpPr>
          <p:cNvPr id="4" name="TextBox 3">
            <a:extLst>
              <a:ext uri="{FF2B5EF4-FFF2-40B4-BE49-F238E27FC236}">
                <a16:creationId xmlns:a16="http://schemas.microsoft.com/office/drawing/2014/main" id="{85546F14-46A6-D117-5DD3-1541DC3FD6AE}"/>
              </a:ext>
            </a:extLst>
          </p:cNvPr>
          <p:cNvSpPr txBox="1"/>
          <p:nvPr/>
        </p:nvSpPr>
        <p:spPr>
          <a:xfrm>
            <a:off x="5611091" y="2454591"/>
            <a:ext cx="5060373" cy="892552"/>
          </a:xfrm>
          <a:prstGeom prst="rect">
            <a:avLst/>
          </a:prstGeom>
          <a:noFill/>
        </p:spPr>
        <p:txBody>
          <a:bodyPr wrap="square" rtlCol="0" anchor="b">
            <a:spAutoFit/>
          </a:bodyPr>
          <a:lstStyle/>
          <a:p>
            <a:r>
              <a:rPr lang="en-US" sz="5200" dirty="0">
                <a:solidFill>
                  <a:schemeClr val="bg1"/>
                </a:solidFill>
                <a:latin typeface="Impact" panose="020B0806030902050204" pitchFamily="34" charset="0"/>
              </a:rPr>
              <a:t>Nancy </a:t>
            </a:r>
            <a:r>
              <a:rPr lang="en-US" sz="5200" dirty="0" err="1">
                <a:solidFill>
                  <a:schemeClr val="bg1"/>
                </a:solidFill>
                <a:latin typeface="Impact" panose="020B0806030902050204" pitchFamily="34" charset="0"/>
              </a:rPr>
              <a:t>Lyu</a:t>
            </a:r>
            <a:endParaRPr lang="en-US" sz="5200" dirty="0">
              <a:solidFill>
                <a:schemeClr val="bg1"/>
              </a:solidFill>
              <a:latin typeface="Impact" panose="020B0806030902050204" pitchFamily="34" charset="0"/>
            </a:endParaRPr>
          </a:p>
        </p:txBody>
      </p:sp>
      <p:pic>
        <p:nvPicPr>
          <p:cNvPr id="9" name="图片 2">
            <a:extLst>
              <a:ext uri="{FF2B5EF4-FFF2-40B4-BE49-F238E27FC236}">
                <a16:creationId xmlns:a16="http://schemas.microsoft.com/office/drawing/2014/main" id="{758452E1-9527-3CDF-D35F-40C527C9EB37}"/>
              </a:ext>
            </a:extLst>
          </p:cNvPr>
          <p:cNvPicPr>
            <a:picLocks noChangeAspect="1"/>
          </p:cNvPicPr>
          <p:nvPr/>
        </p:nvPicPr>
        <p:blipFill rotWithShape="1">
          <a:blip r:embed="rId4"/>
          <a:srcRect t="4148" b="13909"/>
          <a:stretch/>
        </p:blipFill>
        <p:spPr>
          <a:xfrm>
            <a:off x="1285240" y="1541780"/>
            <a:ext cx="2991605" cy="3754582"/>
          </a:xfrm>
          <a:prstGeom prst="rect">
            <a:avLst/>
          </a:prstGeom>
        </p:spPr>
      </p:pic>
      <p:pic>
        <p:nvPicPr>
          <p:cNvPr id="14" name="Picture 13">
            <a:extLst>
              <a:ext uri="{FF2B5EF4-FFF2-40B4-BE49-F238E27FC236}">
                <a16:creationId xmlns:a16="http://schemas.microsoft.com/office/drawing/2014/main" id="{93FD93A3-17D1-C456-32D4-4ED5B1A2B706}"/>
              </a:ext>
            </a:extLst>
          </p:cNvPr>
          <p:cNvPicPr>
            <a:picLocks noChangeAspect="1"/>
          </p:cNvPicPr>
          <p:nvPr/>
        </p:nvPicPr>
        <p:blipFill rotWithShape="1">
          <a:blip r:embed="rId5"/>
          <a:srcRect l="39394" t="21354" r="52228" b="43781"/>
          <a:stretch/>
        </p:blipFill>
        <p:spPr>
          <a:xfrm>
            <a:off x="11166765" y="549172"/>
            <a:ext cx="498763" cy="657942"/>
          </a:xfrm>
          <a:prstGeom prst="rect">
            <a:avLst/>
          </a:prstGeom>
        </p:spPr>
      </p:pic>
    </p:spTree>
    <p:extLst>
      <p:ext uri="{BB962C8B-B14F-4D97-AF65-F5344CB8AC3E}">
        <p14:creationId xmlns:p14="http://schemas.microsoft.com/office/powerpoint/2010/main" val="2616884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315131-DC38-807B-4657-C45AC05EF3A8}"/>
              </a:ext>
            </a:extLst>
          </p:cNvPr>
          <p:cNvSpPr/>
          <p:nvPr/>
        </p:nvSpPr>
        <p:spPr>
          <a:xfrm>
            <a:off x="0" y="0"/>
            <a:ext cx="12192000" cy="6858000"/>
          </a:xfrm>
          <a:prstGeom prst="rect">
            <a:avLst/>
          </a:prstGeom>
          <a:solidFill>
            <a:srgbClr val="2F2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7"/>
          <p:cNvSpPr/>
          <p:nvPr>
            <p:custDataLst>
              <p:tags r:id="rId1"/>
            </p:custDataLst>
          </p:nvPr>
        </p:nvSpPr>
        <p:spPr>
          <a:xfrm>
            <a:off x="0" y="6650355"/>
            <a:ext cx="12192000" cy="207645"/>
          </a:xfrm>
          <a:prstGeom prst="rect">
            <a:avLst/>
          </a:prstGeom>
          <a:solidFill>
            <a:srgbClr val="3AB0E5"/>
          </a:solidFill>
        </p:spPr>
        <p:txBody>
          <a:bodyPr vert="horz" wrap="square" lIns="0" tIns="0" rIns="0" bIns="0"/>
          <a:lstStyle/>
          <a:p>
            <a:pPr algn="l" rtl="0" eaLnBrk="0">
              <a:lnSpc>
                <a:spcPct val="107000"/>
              </a:lnSpc>
            </a:pPr>
            <a:endParaRPr lang="en-US" altLang="en-US" sz="1000" dirty="0"/>
          </a:p>
          <a:p>
            <a:pPr marL="9345930" algn="l" rtl="0" eaLnBrk="0">
              <a:lnSpc>
                <a:spcPct val="86000"/>
              </a:lnSpc>
              <a:spcBef>
                <a:spcPts val="5"/>
              </a:spcBef>
            </a:pPr>
            <a:endParaRPr lang="en-US" altLang="en-US" sz="1100" dirty="0"/>
          </a:p>
        </p:txBody>
      </p:sp>
      <p:cxnSp>
        <p:nvCxnSpPr>
          <p:cNvPr id="2" name="Straight Connector 1">
            <a:extLst>
              <a:ext uri="{FF2B5EF4-FFF2-40B4-BE49-F238E27FC236}">
                <a16:creationId xmlns:a16="http://schemas.microsoft.com/office/drawing/2014/main" id="{90F29ABF-A4DF-A985-BBA2-584DFE6C4955}"/>
              </a:ext>
            </a:extLst>
          </p:cNvPr>
          <p:cNvCxnSpPr>
            <a:cxnSpLocks/>
          </p:cNvCxnSpPr>
          <p:nvPr/>
        </p:nvCxnSpPr>
        <p:spPr>
          <a:xfrm>
            <a:off x="5678242" y="3552422"/>
            <a:ext cx="5893046"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3">
            <a:extLst>
              <a:ext uri="{FF2B5EF4-FFF2-40B4-BE49-F238E27FC236}">
                <a16:creationId xmlns:a16="http://schemas.microsoft.com/office/drawing/2014/main" id="{3910F587-DC77-44B1-9599-BFC4A67BD9EC}"/>
              </a:ext>
            </a:extLst>
          </p:cNvPr>
          <p:cNvSpPr txBox="1">
            <a:spLocks/>
          </p:cNvSpPr>
          <p:nvPr/>
        </p:nvSpPr>
        <p:spPr>
          <a:xfrm>
            <a:off x="5683826" y="3864172"/>
            <a:ext cx="6508173" cy="1733064"/>
          </a:xfrm>
          <a:prstGeom prst="rect">
            <a:avLst/>
          </a:prstGeom>
        </p:spPr>
        <p:txBody>
          <a:bodyPr lIns="72000" tIns="72000" rIns="72000" bIns="72000">
            <a:noAutofit/>
          </a:bodyPr>
          <a:lstStyle>
            <a:lvl1pPr marL="0" indent="0" algn="l" defTabSz="914354" rtl="0" eaLnBrk="1" latinLnBrk="0" hangingPunct="1">
              <a:lnSpc>
                <a:spcPct val="90000"/>
              </a:lnSpc>
              <a:spcBef>
                <a:spcPts val="1000"/>
              </a:spcBef>
              <a:buFont typeface="Arial" panose="020B0604020202020204" pitchFamily="34" charset="0"/>
              <a:buNone/>
              <a:defRPr sz="2800" b="1" i="0" kern="1200">
                <a:solidFill>
                  <a:srgbClr val="25B2E7"/>
                </a:solidFill>
                <a:latin typeface="Verdana" panose="020B0604030504040204" pitchFamily="34" charset="0"/>
                <a:ea typeface="Verdana" panose="020B0604030504040204" pitchFamily="34" charset="0"/>
                <a:cs typeface="Verdana" panose="020B0604030504040204" pitchFamily="34" charset="0"/>
              </a:defRPr>
            </a:lvl1pPr>
            <a:lvl2pPr marL="800077" indent="-342900" algn="l" defTabSz="914354" rtl="0" eaLnBrk="1" latinLnBrk="0" hangingPunct="1">
              <a:lnSpc>
                <a:spcPct val="90000"/>
              </a:lnSpc>
              <a:spcBef>
                <a:spcPts val="500"/>
              </a:spcBef>
              <a:buClr>
                <a:srgbClr val="2A6DA5"/>
              </a:buClr>
              <a:buSzPct val="80000"/>
              <a:buFont typeface="Arial" panose="020B0604020202020204" pitchFamily="34" charset="0"/>
              <a:buChar char="•"/>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2942" indent="-228589" algn="l" defTabSz="914354" rtl="0" eaLnBrk="1" latinLnBrk="0" hangingPunct="1">
              <a:lnSpc>
                <a:spcPct val="90000"/>
              </a:lnSpc>
              <a:spcBef>
                <a:spcPts val="5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298" indent="-228589" algn="l" defTabSz="914354" rtl="0" eaLnBrk="1" latinLnBrk="0" hangingPunct="1">
              <a:lnSpc>
                <a:spcPct val="90000"/>
              </a:lnSpc>
              <a:spcBef>
                <a:spcPts val="5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300"/>
              </a:lnSpc>
              <a:spcBef>
                <a:spcPts val="0"/>
              </a:spcBef>
              <a:spcAft>
                <a:spcPts val="1200"/>
              </a:spcAft>
            </a:pPr>
            <a:r>
              <a:rPr lang="en-US" sz="2800" b="0" dirty="0">
                <a:solidFill>
                  <a:srgbClr val="24B2E8"/>
                </a:solidFill>
                <a:latin typeface="Verdana" panose="020B0604030504040204" pitchFamily="34" charset="0"/>
                <a:ea typeface="Verdana" panose="020B0604030504040204" pitchFamily="34" charset="0"/>
                <a:cs typeface="Verdana" panose="020B0604030504040204" pitchFamily="34" charset="0"/>
                <a:sym typeface="+mn-ea"/>
              </a:rPr>
              <a:t>General Manager of Destination Marketing and Strategic Alliances </a:t>
            </a:r>
            <a:r>
              <a:rPr lang="en-US" sz="2800" dirty="0" err="1">
                <a:solidFill>
                  <a:srgbClr val="24B2E8"/>
                </a:solidFill>
                <a:latin typeface="Verdana" panose="020B0604030504040204" pitchFamily="34" charset="0"/>
                <a:ea typeface="Verdana" panose="020B0604030504040204" pitchFamily="34" charset="0"/>
                <a:cs typeface="Verdana" panose="020B0604030504040204" pitchFamily="34" charset="0"/>
                <a:sym typeface="+mn-ea"/>
              </a:rPr>
              <a:t>Trip.com</a:t>
            </a:r>
            <a:r>
              <a:rPr lang="en-US" sz="2800" dirty="0">
                <a:solidFill>
                  <a:srgbClr val="24B2E8"/>
                </a:solidFill>
                <a:latin typeface="Verdana" panose="020B0604030504040204" pitchFamily="34" charset="0"/>
                <a:ea typeface="Verdana" panose="020B0604030504040204" pitchFamily="34" charset="0"/>
                <a:cs typeface="Verdana" panose="020B0604030504040204" pitchFamily="34" charset="0"/>
                <a:sym typeface="+mn-ea"/>
              </a:rPr>
              <a:t> Group</a:t>
            </a:r>
          </a:p>
        </p:txBody>
      </p:sp>
      <p:sp>
        <p:nvSpPr>
          <p:cNvPr id="4" name="TextBox 3">
            <a:extLst>
              <a:ext uri="{FF2B5EF4-FFF2-40B4-BE49-F238E27FC236}">
                <a16:creationId xmlns:a16="http://schemas.microsoft.com/office/drawing/2014/main" id="{85546F14-46A6-D117-5DD3-1541DC3FD6AE}"/>
              </a:ext>
            </a:extLst>
          </p:cNvPr>
          <p:cNvSpPr txBox="1"/>
          <p:nvPr/>
        </p:nvSpPr>
        <p:spPr>
          <a:xfrm>
            <a:off x="5611091" y="2454591"/>
            <a:ext cx="5060373" cy="892552"/>
          </a:xfrm>
          <a:prstGeom prst="rect">
            <a:avLst/>
          </a:prstGeom>
          <a:noFill/>
        </p:spPr>
        <p:txBody>
          <a:bodyPr wrap="square" rtlCol="0" anchor="b">
            <a:spAutoFit/>
          </a:bodyPr>
          <a:lstStyle/>
          <a:p>
            <a:r>
              <a:rPr lang="en-US" sz="5200" dirty="0">
                <a:solidFill>
                  <a:schemeClr val="bg1"/>
                </a:solidFill>
                <a:latin typeface="Impact" panose="020B0806030902050204" pitchFamily="34" charset="0"/>
              </a:rPr>
              <a:t>Edison Chen</a:t>
            </a:r>
          </a:p>
        </p:txBody>
      </p:sp>
      <p:pic>
        <p:nvPicPr>
          <p:cNvPr id="6" name="图片 2">
            <a:extLst>
              <a:ext uri="{FF2B5EF4-FFF2-40B4-BE49-F238E27FC236}">
                <a16:creationId xmlns:a16="http://schemas.microsoft.com/office/drawing/2014/main" id="{DC310D15-6E9E-DEB8-7A42-A73BE7720BE6}"/>
              </a:ext>
            </a:extLst>
          </p:cNvPr>
          <p:cNvPicPr>
            <a:picLocks noChangeAspect="1"/>
          </p:cNvPicPr>
          <p:nvPr>
            <p:custDataLst>
              <p:tags r:id="rId2"/>
            </p:custDataLst>
          </p:nvPr>
        </p:nvPicPr>
        <p:blipFill rotWithShape="1">
          <a:blip r:embed="rId4"/>
          <a:srcRect l="8536" r="12045"/>
          <a:stretch/>
        </p:blipFill>
        <p:spPr>
          <a:xfrm>
            <a:off x="1302327" y="1541780"/>
            <a:ext cx="2978728" cy="3750656"/>
          </a:xfrm>
          <a:prstGeom prst="rect">
            <a:avLst/>
          </a:prstGeom>
        </p:spPr>
      </p:pic>
      <p:pic>
        <p:nvPicPr>
          <p:cNvPr id="11" name="Picture 10">
            <a:extLst>
              <a:ext uri="{FF2B5EF4-FFF2-40B4-BE49-F238E27FC236}">
                <a16:creationId xmlns:a16="http://schemas.microsoft.com/office/drawing/2014/main" id="{CA7D4873-2699-3CA2-F906-D3881C06FAF6}"/>
              </a:ext>
            </a:extLst>
          </p:cNvPr>
          <p:cNvPicPr>
            <a:picLocks noChangeAspect="1"/>
          </p:cNvPicPr>
          <p:nvPr/>
        </p:nvPicPr>
        <p:blipFill rotWithShape="1">
          <a:blip r:embed="rId5"/>
          <a:srcRect l="39394" t="21354" r="52228" b="43781"/>
          <a:stretch/>
        </p:blipFill>
        <p:spPr>
          <a:xfrm>
            <a:off x="11166765" y="549172"/>
            <a:ext cx="498763" cy="657942"/>
          </a:xfrm>
          <a:prstGeom prst="rect">
            <a:avLst/>
          </a:prstGeom>
        </p:spPr>
      </p:pic>
    </p:spTree>
    <p:extLst>
      <p:ext uri="{BB962C8B-B14F-4D97-AF65-F5344CB8AC3E}">
        <p14:creationId xmlns:p14="http://schemas.microsoft.com/office/powerpoint/2010/main" val="3370784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EDFF6D-1033-F76E-35B3-7107F4E57BA9}"/>
              </a:ext>
            </a:extLst>
          </p:cNvPr>
          <p:cNvPicPr>
            <a:picLocks noChangeAspect="1"/>
          </p:cNvPicPr>
          <p:nvPr/>
        </p:nvPicPr>
        <p:blipFill>
          <a:blip r:embed="rId5"/>
          <a:stretch>
            <a:fillRect/>
          </a:stretch>
        </p:blipFill>
        <p:spPr>
          <a:xfrm>
            <a:off x="0" y="0"/>
            <a:ext cx="12192000" cy="6858000"/>
          </a:xfrm>
          <a:prstGeom prst="rect">
            <a:avLst/>
          </a:prstGeom>
          <a:solidFill>
            <a:srgbClr val="0166A3"/>
          </a:solidFill>
        </p:spPr>
      </p:pic>
      <p:pic>
        <p:nvPicPr>
          <p:cNvPr id="4" name="图片 3"/>
          <p:cNvPicPr>
            <a:picLocks noChangeAspect="1"/>
          </p:cNvPicPr>
          <p:nvPr>
            <p:custDataLst>
              <p:tags r:id="rId1"/>
            </p:custDataLst>
          </p:nvPr>
        </p:nvPicPr>
        <p:blipFill>
          <a:blip r:embed="rId6"/>
          <a:stretch>
            <a:fillRect/>
          </a:stretch>
        </p:blipFill>
        <p:spPr>
          <a:xfrm>
            <a:off x="7013459" y="966470"/>
            <a:ext cx="2290445" cy="3087370"/>
          </a:xfrm>
          <a:prstGeom prst="rect">
            <a:avLst/>
          </a:prstGeom>
        </p:spPr>
      </p:pic>
      <p:pic>
        <p:nvPicPr>
          <p:cNvPr id="5" name="图片 4"/>
          <p:cNvPicPr>
            <a:picLocks noChangeAspect="1"/>
          </p:cNvPicPr>
          <p:nvPr>
            <p:custDataLst>
              <p:tags r:id="rId2"/>
            </p:custDataLst>
          </p:nvPr>
        </p:nvPicPr>
        <p:blipFill>
          <a:blip r:embed="rId7"/>
          <a:stretch>
            <a:fillRect/>
          </a:stretch>
        </p:blipFill>
        <p:spPr>
          <a:xfrm>
            <a:off x="1175269" y="941070"/>
            <a:ext cx="2287270" cy="3112135"/>
          </a:xfrm>
          <a:prstGeom prst="rect">
            <a:avLst/>
          </a:prstGeom>
        </p:spPr>
      </p:pic>
      <p:sp>
        <p:nvSpPr>
          <p:cNvPr id="97" name="textbox 97"/>
          <p:cNvSpPr/>
          <p:nvPr>
            <p:custDataLst>
              <p:tags r:id="rId3"/>
            </p:custDataLst>
          </p:nvPr>
        </p:nvSpPr>
        <p:spPr>
          <a:xfrm>
            <a:off x="0" y="6650355"/>
            <a:ext cx="12192000" cy="207645"/>
          </a:xfrm>
          <a:prstGeom prst="rect">
            <a:avLst/>
          </a:prstGeom>
          <a:solidFill>
            <a:srgbClr val="3AB0E5"/>
          </a:solidFill>
        </p:spPr>
        <p:txBody>
          <a:bodyPr vert="horz" wrap="square" lIns="0" tIns="0" rIns="0" bIns="0"/>
          <a:lstStyle/>
          <a:p>
            <a:pPr algn="l" rtl="0" eaLnBrk="0">
              <a:lnSpc>
                <a:spcPct val="107000"/>
              </a:lnSpc>
            </a:pPr>
            <a:endParaRPr lang="en-US" altLang="en-US" sz="1000" dirty="0"/>
          </a:p>
          <a:p>
            <a:pPr marL="9345930" algn="l" rtl="0" eaLnBrk="0">
              <a:lnSpc>
                <a:spcPct val="86000"/>
              </a:lnSpc>
              <a:spcBef>
                <a:spcPts val="5"/>
              </a:spcBef>
            </a:pPr>
            <a:endParaRPr lang="en-US" altLang="en-US" sz="1100" dirty="0"/>
          </a:p>
        </p:txBody>
      </p:sp>
      <p:cxnSp>
        <p:nvCxnSpPr>
          <p:cNvPr id="9" name="Straight Connector 8">
            <a:extLst>
              <a:ext uri="{FF2B5EF4-FFF2-40B4-BE49-F238E27FC236}">
                <a16:creationId xmlns:a16="http://schemas.microsoft.com/office/drawing/2014/main" id="{13973928-D648-DDCF-17D7-D68DB1A8F8E9}"/>
              </a:ext>
            </a:extLst>
          </p:cNvPr>
          <p:cNvCxnSpPr>
            <a:cxnSpLocks/>
          </p:cNvCxnSpPr>
          <p:nvPr/>
        </p:nvCxnSpPr>
        <p:spPr>
          <a:xfrm>
            <a:off x="1064678" y="5353512"/>
            <a:ext cx="420004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6062879E-AD88-F938-2E63-5F90EB6AC491}"/>
              </a:ext>
            </a:extLst>
          </p:cNvPr>
          <p:cNvSpPr txBox="1">
            <a:spLocks/>
          </p:cNvSpPr>
          <p:nvPr/>
        </p:nvSpPr>
        <p:spPr>
          <a:xfrm>
            <a:off x="1070262" y="5665262"/>
            <a:ext cx="3792683" cy="666265"/>
          </a:xfrm>
          <a:prstGeom prst="rect">
            <a:avLst/>
          </a:prstGeom>
        </p:spPr>
        <p:txBody>
          <a:bodyPr lIns="72000" tIns="72000" rIns="72000" bIns="72000">
            <a:noAutofit/>
          </a:bodyPr>
          <a:lstStyle>
            <a:lvl1pPr marL="0" indent="0" algn="l" defTabSz="914354" rtl="0" eaLnBrk="1" latinLnBrk="0" hangingPunct="1">
              <a:lnSpc>
                <a:spcPct val="90000"/>
              </a:lnSpc>
              <a:spcBef>
                <a:spcPts val="1000"/>
              </a:spcBef>
              <a:buFont typeface="Arial" panose="020B0604020202020204" pitchFamily="34" charset="0"/>
              <a:buNone/>
              <a:defRPr sz="2800" b="1" i="0" kern="1200">
                <a:solidFill>
                  <a:srgbClr val="25B2E7"/>
                </a:solidFill>
                <a:latin typeface="Verdana" panose="020B0604030504040204" pitchFamily="34" charset="0"/>
                <a:ea typeface="Verdana" panose="020B0604030504040204" pitchFamily="34" charset="0"/>
                <a:cs typeface="Verdana" panose="020B0604030504040204" pitchFamily="34" charset="0"/>
              </a:defRPr>
            </a:lvl1pPr>
            <a:lvl2pPr marL="800077" indent="-342900" algn="l" defTabSz="914354" rtl="0" eaLnBrk="1" latinLnBrk="0" hangingPunct="1">
              <a:lnSpc>
                <a:spcPct val="90000"/>
              </a:lnSpc>
              <a:spcBef>
                <a:spcPts val="500"/>
              </a:spcBef>
              <a:buClr>
                <a:srgbClr val="2A6DA5"/>
              </a:buClr>
              <a:buSzPct val="80000"/>
              <a:buFont typeface="Arial" panose="020B0604020202020204" pitchFamily="34" charset="0"/>
              <a:buChar char="•"/>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2942" indent="-228589" algn="l" defTabSz="914354" rtl="0" eaLnBrk="1" latinLnBrk="0" hangingPunct="1">
              <a:lnSpc>
                <a:spcPct val="90000"/>
              </a:lnSpc>
              <a:spcBef>
                <a:spcPts val="5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298" indent="-228589" algn="l" defTabSz="914354" rtl="0" eaLnBrk="1" latinLnBrk="0" hangingPunct="1">
              <a:lnSpc>
                <a:spcPct val="90000"/>
              </a:lnSpc>
              <a:spcBef>
                <a:spcPts val="5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300"/>
              </a:lnSpc>
              <a:spcBef>
                <a:spcPts val="0"/>
              </a:spcBef>
              <a:spcAft>
                <a:spcPts val="1200"/>
              </a:spcAft>
            </a:pPr>
            <a:r>
              <a:rPr lang="en-US" sz="2800" b="0" dirty="0">
                <a:solidFill>
                  <a:srgbClr val="24B2E8"/>
                </a:solidFill>
                <a:latin typeface="Verdana" panose="020B0604030504040204" pitchFamily="34" charset="0"/>
                <a:ea typeface="Verdana" panose="020B0604030504040204" pitchFamily="34" charset="0"/>
                <a:cs typeface="Verdana" panose="020B0604030504040204" pitchFamily="34" charset="0"/>
                <a:sym typeface="+mn-ea"/>
              </a:rPr>
              <a:t>Commercial Officer</a:t>
            </a:r>
            <a:endParaRPr lang="en-US" sz="2800" dirty="0">
              <a:solidFill>
                <a:srgbClr val="24B2E8"/>
              </a:solidFill>
              <a:latin typeface="Verdana" panose="020B0604030504040204" pitchFamily="34" charset="0"/>
              <a:ea typeface="Verdana" panose="020B0604030504040204" pitchFamily="34" charset="0"/>
              <a:cs typeface="Verdana" panose="020B0604030504040204" pitchFamily="34" charset="0"/>
              <a:sym typeface="+mn-ea"/>
            </a:endParaRPr>
          </a:p>
        </p:txBody>
      </p:sp>
      <p:sp>
        <p:nvSpPr>
          <p:cNvPr id="11" name="TextBox 10">
            <a:extLst>
              <a:ext uri="{FF2B5EF4-FFF2-40B4-BE49-F238E27FC236}">
                <a16:creationId xmlns:a16="http://schemas.microsoft.com/office/drawing/2014/main" id="{FBC1BA16-7284-804C-CF69-C9667063D79B}"/>
              </a:ext>
            </a:extLst>
          </p:cNvPr>
          <p:cNvSpPr txBox="1"/>
          <p:nvPr/>
        </p:nvSpPr>
        <p:spPr>
          <a:xfrm>
            <a:off x="997527" y="4255681"/>
            <a:ext cx="5060373" cy="892552"/>
          </a:xfrm>
          <a:prstGeom prst="rect">
            <a:avLst/>
          </a:prstGeom>
          <a:noFill/>
        </p:spPr>
        <p:txBody>
          <a:bodyPr wrap="square" rtlCol="0" anchor="b">
            <a:spAutoFit/>
          </a:bodyPr>
          <a:lstStyle/>
          <a:p>
            <a:r>
              <a:rPr lang="en-US" sz="5200" dirty="0">
                <a:solidFill>
                  <a:schemeClr val="bg1"/>
                </a:solidFill>
                <a:latin typeface="Impact" panose="020B0806030902050204" pitchFamily="34" charset="0"/>
              </a:rPr>
              <a:t>Godfrey Angara</a:t>
            </a:r>
          </a:p>
        </p:txBody>
      </p:sp>
      <p:cxnSp>
        <p:nvCxnSpPr>
          <p:cNvPr id="14" name="Straight Connector 13">
            <a:extLst>
              <a:ext uri="{FF2B5EF4-FFF2-40B4-BE49-F238E27FC236}">
                <a16:creationId xmlns:a16="http://schemas.microsoft.com/office/drawing/2014/main" id="{8A86E7D9-947C-F7F2-D6E5-C9B0F4BB718C}"/>
              </a:ext>
            </a:extLst>
          </p:cNvPr>
          <p:cNvCxnSpPr>
            <a:cxnSpLocks/>
          </p:cNvCxnSpPr>
          <p:nvPr/>
        </p:nvCxnSpPr>
        <p:spPr>
          <a:xfrm>
            <a:off x="6939005" y="5353512"/>
            <a:ext cx="420004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BB840069-616D-E1D1-D0D1-10C789483F82}"/>
              </a:ext>
            </a:extLst>
          </p:cNvPr>
          <p:cNvSpPr txBox="1">
            <a:spLocks/>
          </p:cNvSpPr>
          <p:nvPr/>
        </p:nvSpPr>
        <p:spPr>
          <a:xfrm>
            <a:off x="6944589" y="5665262"/>
            <a:ext cx="4249883" cy="666265"/>
          </a:xfrm>
          <a:prstGeom prst="rect">
            <a:avLst/>
          </a:prstGeom>
        </p:spPr>
        <p:txBody>
          <a:bodyPr lIns="72000" tIns="72000" rIns="72000" bIns="72000">
            <a:noAutofit/>
          </a:bodyPr>
          <a:lstStyle>
            <a:lvl1pPr marL="0" indent="0" algn="l" defTabSz="914354" rtl="0" eaLnBrk="1" latinLnBrk="0" hangingPunct="1">
              <a:lnSpc>
                <a:spcPct val="90000"/>
              </a:lnSpc>
              <a:spcBef>
                <a:spcPts val="1000"/>
              </a:spcBef>
              <a:buFont typeface="Arial" panose="020B0604020202020204" pitchFamily="34" charset="0"/>
              <a:buNone/>
              <a:defRPr sz="2800" b="1" i="0" kern="1200">
                <a:solidFill>
                  <a:srgbClr val="25B2E7"/>
                </a:solidFill>
                <a:latin typeface="Verdana" panose="020B0604030504040204" pitchFamily="34" charset="0"/>
                <a:ea typeface="Verdana" panose="020B0604030504040204" pitchFamily="34" charset="0"/>
                <a:cs typeface="Verdana" panose="020B0604030504040204" pitchFamily="34" charset="0"/>
              </a:defRPr>
            </a:lvl1pPr>
            <a:lvl2pPr marL="800077" indent="-342900" algn="l" defTabSz="914354" rtl="0" eaLnBrk="1" latinLnBrk="0" hangingPunct="1">
              <a:lnSpc>
                <a:spcPct val="90000"/>
              </a:lnSpc>
              <a:spcBef>
                <a:spcPts val="500"/>
              </a:spcBef>
              <a:buClr>
                <a:srgbClr val="2A6DA5"/>
              </a:buClr>
              <a:buSzPct val="80000"/>
              <a:buFont typeface="Arial" panose="020B0604020202020204" pitchFamily="34" charset="0"/>
              <a:buChar char="•"/>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2942" indent="-228589" algn="l" defTabSz="914354" rtl="0" eaLnBrk="1" latinLnBrk="0" hangingPunct="1">
              <a:lnSpc>
                <a:spcPct val="90000"/>
              </a:lnSpc>
              <a:spcBef>
                <a:spcPts val="5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298" indent="-228589" algn="l" defTabSz="914354" rtl="0" eaLnBrk="1" latinLnBrk="0" hangingPunct="1">
              <a:lnSpc>
                <a:spcPct val="90000"/>
              </a:lnSpc>
              <a:spcBef>
                <a:spcPts val="5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300"/>
              </a:lnSpc>
              <a:spcBef>
                <a:spcPts val="0"/>
              </a:spcBef>
              <a:spcAft>
                <a:spcPts val="1200"/>
              </a:spcAft>
            </a:pPr>
            <a:r>
              <a:rPr lang="en-US" sz="2800" b="0" dirty="0">
                <a:solidFill>
                  <a:srgbClr val="24B2E8"/>
                </a:solidFill>
                <a:latin typeface="Verdana" panose="020B0604030504040204" pitchFamily="34" charset="0"/>
                <a:ea typeface="Verdana" panose="020B0604030504040204" pitchFamily="34" charset="0"/>
                <a:cs typeface="Verdana" panose="020B0604030504040204" pitchFamily="34" charset="0"/>
                <a:sym typeface="+mn-ea"/>
              </a:rPr>
              <a:t>Commercial Specialist</a:t>
            </a:r>
            <a:endParaRPr lang="en-US" sz="2800" dirty="0">
              <a:solidFill>
                <a:srgbClr val="24B2E8"/>
              </a:solidFill>
              <a:latin typeface="Verdana" panose="020B0604030504040204" pitchFamily="34" charset="0"/>
              <a:ea typeface="Verdana" panose="020B0604030504040204" pitchFamily="34" charset="0"/>
              <a:cs typeface="Verdana" panose="020B0604030504040204" pitchFamily="34" charset="0"/>
              <a:sym typeface="+mn-ea"/>
            </a:endParaRPr>
          </a:p>
        </p:txBody>
      </p:sp>
      <p:sp>
        <p:nvSpPr>
          <p:cNvPr id="16" name="TextBox 15">
            <a:extLst>
              <a:ext uri="{FF2B5EF4-FFF2-40B4-BE49-F238E27FC236}">
                <a16:creationId xmlns:a16="http://schemas.microsoft.com/office/drawing/2014/main" id="{F7F80AC5-EC02-C14C-64EA-5CD51E2595A7}"/>
              </a:ext>
            </a:extLst>
          </p:cNvPr>
          <p:cNvSpPr txBox="1"/>
          <p:nvPr/>
        </p:nvSpPr>
        <p:spPr>
          <a:xfrm>
            <a:off x="6871854" y="4255681"/>
            <a:ext cx="5060373" cy="892552"/>
          </a:xfrm>
          <a:prstGeom prst="rect">
            <a:avLst/>
          </a:prstGeom>
          <a:noFill/>
        </p:spPr>
        <p:txBody>
          <a:bodyPr wrap="square" rtlCol="0" anchor="b">
            <a:spAutoFit/>
          </a:bodyPr>
          <a:lstStyle/>
          <a:p>
            <a:r>
              <a:rPr lang="en-US" sz="5200" dirty="0">
                <a:solidFill>
                  <a:schemeClr val="bg1"/>
                </a:solidFill>
                <a:latin typeface="Impact" panose="020B0806030902050204" pitchFamily="34" charset="0"/>
              </a:rPr>
              <a:t>Jiawei Wang</a:t>
            </a:r>
          </a:p>
        </p:txBody>
      </p:sp>
      <p:pic>
        <p:nvPicPr>
          <p:cNvPr id="18" name="Picture 17">
            <a:extLst>
              <a:ext uri="{FF2B5EF4-FFF2-40B4-BE49-F238E27FC236}">
                <a16:creationId xmlns:a16="http://schemas.microsoft.com/office/drawing/2014/main" id="{53E3A699-87A7-4C47-6B84-272D1EC1EBA0}"/>
              </a:ext>
            </a:extLst>
          </p:cNvPr>
          <p:cNvPicPr>
            <a:picLocks noChangeAspect="1"/>
          </p:cNvPicPr>
          <p:nvPr/>
        </p:nvPicPr>
        <p:blipFill rotWithShape="1">
          <a:blip r:embed="rId8"/>
          <a:srcRect l="39394" t="21354" r="52228" b="43781"/>
          <a:stretch/>
        </p:blipFill>
        <p:spPr>
          <a:xfrm>
            <a:off x="11166765" y="549172"/>
            <a:ext cx="498763" cy="65794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692A17-A69B-5262-46D9-94748A8FC1FF}"/>
              </a:ext>
            </a:extLst>
          </p:cNvPr>
          <p:cNvPicPr>
            <a:picLocks noChangeAspect="1"/>
          </p:cNvPicPr>
          <p:nvPr/>
        </p:nvPicPr>
        <p:blipFill>
          <a:blip r:embed="rId4"/>
          <a:stretch>
            <a:fillRect/>
          </a:stretch>
        </p:blipFill>
        <p:spPr>
          <a:xfrm>
            <a:off x="0" y="0"/>
            <a:ext cx="12192000" cy="6858000"/>
          </a:xfrm>
          <a:prstGeom prst="rect">
            <a:avLst/>
          </a:prstGeom>
          <a:solidFill>
            <a:srgbClr val="0166A3"/>
          </a:solidFill>
        </p:spPr>
      </p:pic>
      <p:pic>
        <p:nvPicPr>
          <p:cNvPr id="11" name="图片占位符 10"/>
          <p:cNvPicPr>
            <a:picLocks noGrp="1" noChangeAspect="1"/>
          </p:cNvPicPr>
          <p:nvPr>
            <p:ph type="pic" idx="1"/>
            <p:custDataLst>
              <p:tags r:id="rId1"/>
            </p:custDataLst>
          </p:nvPr>
        </p:nvPicPr>
        <p:blipFill>
          <a:blip r:embed="rId5"/>
          <a:stretch>
            <a:fillRect/>
          </a:stretch>
        </p:blipFill>
        <p:spPr>
          <a:xfrm>
            <a:off x="1285240" y="1541780"/>
            <a:ext cx="2995930" cy="3774440"/>
          </a:xfrm>
          <a:prstGeom prst="rect">
            <a:avLst/>
          </a:prstGeom>
          <a:solidFill>
            <a:schemeClr val="bg1"/>
          </a:solidFill>
        </p:spPr>
      </p:pic>
      <p:sp>
        <p:nvSpPr>
          <p:cNvPr id="97" name="textbox 97"/>
          <p:cNvSpPr/>
          <p:nvPr>
            <p:custDataLst>
              <p:tags r:id="rId2"/>
            </p:custDataLst>
          </p:nvPr>
        </p:nvSpPr>
        <p:spPr>
          <a:xfrm>
            <a:off x="0" y="6650355"/>
            <a:ext cx="12192000" cy="207645"/>
          </a:xfrm>
          <a:prstGeom prst="rect">
            <a:avLst/>
          </a:prstGeom>
          <a:solidFill>
            <a:srgbClr val="3AB0E5"/>
          </a:solidFill>
        </p:spPr>
        <p:txBody>
          <a:bodyPr vert="horz" wrap="square" lIns="0" tIns="0" rIns="0" bIns="0"/>
          <a:lstStyle/>
          <a:p>
            <a:pPr algn="l" rtl="0" eaLnBrk="0">
              <a:lnSpc>
                <a:spcPct val="107000"/>
              </a:lnSpc>
            </a:pPr>
            <a:endParaRPr lang="en-US" altLang="en-US" sz="1000" dirty="0"/>
          </a:p>
          <a:p>
            <a:pPr marL="9345930" algn="l" rtl="0" eaLnBrk="0">
              <a:lnSpc>
                <a:spcPct val="86000"/>
              </a:lnSpc>
              <a:spcBef>
                <a:spcPts val="5"/>
              </a:spcBef>
            </a:pPr>
            <a:endParaRPr lang="en-US" altLang="en-US" sz="1100" dirty="0"/>
          </a:p>
        </p:txBody>
      </p:sp>
      <p:cxnSp>
        <p:nvCxnSpPr>
          <p:cNvPr id="2" name="Straight Connector 1">
            <a:extLst>
              <a:ext uri="{FF2B5EF4-FFF2-40B4-BE49-F238E27FC236}">
                <a16:creationId xmlns:a16="http://schemas.microsoft.com/office/drawing/2014/main" id="{90F29ABF-A4DF-A985-BBA2-584DFE6C4955}"/>
              </a:ext>
            </a:extLst>
          </p:cNvPr>
          <p:cNvCxnSpPr>
            <a:cxnSpLocks/>
          </p:cNvCxnSpPr>
          <p:nvPr/>
        </p:nvCxnSpPr>
        <p:spPr>
          <a:xfrm>
            <a:off x="5678242" y="3552422"/>
            <a:ext cx="5893046"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3">
            <a:extLst>
              <a:ext uri="{FF2B5EF4-FFF2-40B4-BE49-F238E27FC236}">
                <a16:creationId xmlns:a16="http://schemas.microsoft.com/office/drawing/2014/main" id="{3910F587-DC77-44B1-9599-BFC4A67BD9EC}"/>
              </a:ext>
            </a:extLst>
          </p:cNvPr>
          <p:cNvSpPr txBox="1">
            <a:spLocks/>
          </p:cNvSpPr>
          <p:nvPr/>
        </p:nvSpPr>
        <p:spPr>
          <a:xfrm>
            <a:off x="5683827" y="3864172"/>
            <a:ext cx="5887460" cy="786864"/>
          </a:xfrm>
          <a:prstGeom prst="rect">
            <a:avLst/>
          </a:prstGeom>
        </p:spPr>
        <p:txBody>
          <a:bodyPr lIns="72000" tIns="72000" rIns="72000" bIns="72000" anchor="t">
            <a:noAutofit/>
          </a:bodyPr>
          <a:lstStyle>
            <a:lvl1pPr marL="0" indent="0" algn="l" defTabSz="914354" rtl="0" eaLnBrk="1" latinLnBrk="0" hangingPunct="1">
              <a:lnSpc>
                <a:spcPct val="90000"/>
              </a:lnSpc>
              <a:spcBef>
                <a:spcPts val="1000"/>
              </a:spcBef>
              <a:buFont typeface="Arial" panose="020B0604020202020204" pitchFamily="34" charset="0"/>
              <a:buNone/>
              <a:defRPr sz="2800" b="1" i="0" kern="1200">
                <a:solidFill>
                  <a:srgbClr val="25B2E7"/>
                </a:solidFill>
                <a:latin typeface="Verdana" panose="020B0604030504040204" pitchFamily="34" charset="0"/>
                <a:ea typeface="Verdana" panose="020B0604030504040204" pitchFamily="34" charset="0"/>
                <a:cs typeface="Verdana" panose="020B0604030504040204" pitchFamily="34" charset="0"/>
              </a:defRPr>
            </a:lvl1pPr>
            <a:lvl2pPr marL="800077" indent="-342900" algn="l" defTabSz="914354" rtl="0" eaLnBrk="1" latinLnBrk="0" hangingPunct="1">
              <a:lnSpc>
                <a:spcPct val="90000"/>
              </a:lnSpc>
              <a:spcBef>
                <a:spcPts val="500"/>
              </a:spcBef>
              <a:buClr>
                <a:srgbClr val="2A6DA5"/>
              </a:buClr>
              <a:buSzPct val="80000"/>
              <a:buFont typeface="Arial" panose="020B0604020202020204" pitchFamily="34" charset="0"/>
              <a:buChar char="•"/>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2942" indent="-228589" algn="l" defTabSz="914354" rtl="0" eaLnBrk="1" latinLnBrk="0" hangingPunct="1">
              <a:lnSpc>
                <a:spcPct val="90000"/>
              </a:lnSpc>
              <a:spcBef>
                <a:spcPts val="5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298" indent="-228589" algn="l" defTabSz="914354" rtl="0" eaLnBrk="1" latinLnBrk="0" hangingPunct="1">
              <a:lnSpc>
                <a:spcPct val="90000"/>
              </a:lnSpc>
              <a:spcBef>
                <a:spcPts val="5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b="0" dirty="0">
                <a:solidFill>
                  <a:srgbClr val="24B2E8"/>
                </a:solidFill>
                <a:latin typeface="Verdana"/>
                <a:ea typeface="Verdana"/>
              </a:rPr>
              <a:t>Director, China Travel Trade</a:t>
            </a:r>
            <a:br>
              <a:rPr lang="en-US" dirty="0"/>
            </a:br>
            <a:r>
              <a:rPr lang="en-US" dirty="0">
                <a:solidFill>
                  <a:srgbClr val="24B2E8"/>
                </a:solidFill>
                <a:latin typeface="Verdana"/>
                <a:ea typeface="Verdana"/>
              </a:rPr>
              <a:t>Brand USA</a:t>
            </a:r>
          </a:p>
        </p:txBody>
      </p:sp>
      <p:sp>
        <p:nvSpPr>
          <p:cNvPr id="4" name="TextBox 3">
            <a:extLst>
              <a:ext uri="{FF2B5EF4-FFF2-40B4-BE49-F238E27FC236}">
                <a16:creationId xmlns:a16="http://schemas.microsoft.com/office/drawing/2014/main" id="{85546F14-46A6-D117-5DD3-1541DC3FD6AE}"/>
              </a:ext>
            </a:extLst>
          </p:cNvPr>
          <p:cNvSpPr txBox="1"/>
          <p:nvPr/>
        </p:nvSpPr>
        <p:spPr>
          <a:xfrm>
            <a:off x="5611091" y="2454591"/>
            <a:ext cx="5060373" cy="892552"/>
          </a:xfrm>
          <a:prstGeom prst="rect">
            <a:avLst/>
          </a:prstGeom>
          <a:noFill/>
        </p:spPr>
        <p:txBody>
          <a:bodyPr wrap="square" rtlCol="0" anchor="b">
            <a:spAutoFit/>
          </a:bodyPr>
          <a:lstStyle/>
          <a:p>
            <a:r>
              <a:rPr lang="en-US" sz="5200" dirty="0">
                <a:solidFill>
                  <a:schemeClr val="bg1"/>
                </a:solidFill>
                <a:latin typeface="Impact" panose="020B0806030902050204" pitchFamily="34" charset="0"/>
              </a:rPr>
              <a:t>Virginia Lin</a:t>
            </a:r>
          </a:p>
        </p:txBody>
      </p:sp>
      <p:pic>
        <p:nvPicPr>
          <p:cNvPr id="10" name="Picture 9">
            <a:extLst>
              <a:ext uri="{FF2B5EF4-FFF2-40B4-BE49-F238E27FC236}">
                <a16:creationId xmlns:a16="http://schemas.microsoft.com/office/drawing/2014/main" id="{F28AFE00-F192-766E-A335-6ED041CC5F37}"/>
              </a:ext>
            </a:extLst>
          </p:cNvPr>
          <p:cNvPicPr>
            <a:picLocks noChangeAspect="1"/>
          </p:cNvPicPr>
          <p:nvPr/>
        </p:nvPicPr>
        <p:blipFill rotWithShape="1">
          <a:blip r:embed="rId6"/>
          <a:srcRect l="39394" t="21354" r="52228" b="43781"/>
          <a:stretch/>
        </p:blipFill>
        <p:spPr>
          <a:xfrm>
            <a:off x="11166765" y="549172"/>
            <a:ext cx="498763" cy="65794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AE2ADA2-E1B6-B49B-C6BD-249B59CF3DE2}"/>
              </a:ext>
            </a:extLst>
          </p:cNvPr>
          <p:cNvSpPr/>
          <p:nvPr/>
        </p:nvSpPr>
        <p:spPr>
          <a:xfrm>
            <a:off x="0" y="0"/>
            <a:ext cx="12192000" cy="6858000"/>
          </a:xfrm>
          <a:prstGeom prst="rect">
            <a:avLst/>
          </a:prstGeom>
          <a:solidFill>
            <a:srgbClr val="2F2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7"/>
          <p:cNvSpPr/>
          <p:nvPr>
            <p:custDataLst>
              <p:tags r:id="rId1"/>
            </p:custDataLst>
          </p:nvPr>
        </p:nvSpPr>
        <p:spPr>
          <a:xfrm>
            <a:off x="0" y="6650355"/>
            <a:ext cx="12192000" cy="207645"/>
          </a:xfrm>
          <a:prstGeom prst="rect">
            <a:avLst/>
          </a:prstGeom>
          <a:solidFill>
            <a:srgbClr val="3AB0E5"/>
          </a:solidFill>
        </p:spPr>
        <p:txBody>
          <a:bodyPr vert="horz" wrap="square" lIns="0" tIns="0" rIns="0" bIns="0"/>
          <a:lstStyle/>
          <a:p>
            <a:pPr algn="l" rtl="0" eaLnBrk="0">
              <a:lnSpc>
                <a:spcPct val="107000"/>
              </a:lnSpc>
            </a:pPr>
            <a:endParaRPr lang="en-US" altLang="en-US" sz="1000" dirty="0"/>
          </a:p>
          <a:p>
            <a:pPr marL="9345930" algn="l" rtl="0" eaLnBrk="0">
              <a:lnSpc>
                <a:spcPct val="86000"/>
              </a:lnSpc>
              <a:spcBef>
                <a:spcPts val="5"/>
              </a:spcBef>
            </a:pPr>
            <a:endParaRPr lang="en-US" altLang="en-US" sz="1100" dirty="0"/>
          </a:p>
        </p:txBody>
      </p:sp>
      <p:cxnSp>
        <p:nvCxnSpPr>
          <p:cNvPr id="6" name="Straight Connector 5">
            <a:extLst>
              <a:ext uri="{FF2B5EF4-FFF2-40B4-BE49-F238E27FC236}">
                <a16:creationId xmlns:a16="http://schemas.microsoft.com/office/drawing/2014/main" id="{3FA82BF2-ED26-1EC4-7E43-222BD0644D70}"/>
              </a:ext>
            </a:extLst>
          </p:cNvPr>
          <p:cNvCxnSpPr>
            <a:cxnSpLocks/>
          </p:cNvCxnSpPr>
          <p:nvPr/>
        </p:nvCxnSpPr>
        <p:spPr>
          <a:xfrm flipH="1">
            <a:off x="620712" y="1538763"/>
            <a:ext cx="10950576"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766A80D-143D-D486-92B9-89F674DB2EDD}"/>
              </a:ext>
            </a:extLst>
          </p:cNvPr>
          <p:cNvSpPr txBox="1"/>
          <p:nvPr/>
        </p:nvSpPr>
        <p:spPr>
          <a:xfrm>
            <a:off x="526908" y="447298"/>
            <a:ext cx="9240548" cy="892552"/>
          </a:xfrm>
          <a:prstGeom prst="rect">
            <a:avLst/>
          </a:prstGeom>
          <a:noFill/>
        </p:spPr>
        <p:txBody>
          <a:bodyPr wrap="square" rtlCol="0">
            <a:spAutoFit/>
          </a:bodyPr>
          <a:lstStyle/>
          <a:p>
            <a:r>
              <a:rPr lang="en-US" sz="5200" dirty="0">
                <a:solidFill>
                  <a:srgbClr val="24B2E8"/>
                </a:solidFill>
                <a:latin typeface="Impact" panose="020B0806030902050204" pitchFamily="34" charset="0"/>
              </a:rPr>
              <a:t>TABLE OF CONTENTS</a:t>
            </a:r>
          </a:p>
        </p:txBody>
      </p:sp>
      <p:sp>
        <p:nvSpPr>
          <p:cNvPr id="70" name="文本框 69"/>
          <p:cNvSpPr txBox="1"/>
          <p:nvPr/>
        </p:nvSpPr>
        <p:spPr>
          <a:xfrm>
            <a:off x="620712" y="1835637"/>
            <a:ext cx="9549765" cy="4454425"/>
          </a:xfrm>
          <a:prstGeom prst="rect">
            <a:avLst/>
          </a:prstGeom>
          <a:noFill/>
        </p:spPr>
        <p:txBody>
          <a:bodyPr wrap="square" rtlCol="0" anchor="t">
            <a:spAutoFit/>
          </a:bodyPr>
          <a:lstStyle/>
          <a:p>
            <a:pPr>
              <a:lnSpc>
                <a:spcPct val="150000"/>
              </a:lnSpc>
            </a:pPr>
            <a:r>
              <a:rPr lang="en-US" sz="24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China Market Overview</a:t>
            </a:r>
          </a:p>
          <a:p>
            <a:pPr>
              <a:lnSpc>
                <a:spcPct val="150000"/>
              </a:lnSpc>
            </a:pPr>
            <a:r>
              <a:rPr lang="en-US" sz="24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a:t>
            </a:r>
            <a:r>
              <a:rPr lang="en-US" sz="24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Century Gothic" panose="020B0502020202020204"/>
              </a:rPr>
              <a:t>Developments for COVID Policy and International Travel</a:t>
            </a:r>
          </a:p>
          <a:p>
            <a:pPr>
              <a:lnSpc>
                <a:spcPct val="150000"/>
              </a:lnSpc>
            </a:pPr>
            <a:r>
              <a:rPr lang="en-US" sz="24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a:t>
            </a:r>
            <a:r>
              <a:rPr lang="en-US" sz="24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Century Gothic" panose="020B0502020202020204"/>
              </a:rPr>
              <a:t>Key Points of Re-Opening Policy Change</a:t>
            </a:r>
          </a:p>
          <a:p>
            <a:pPr>
              <a:lnSpc>
                <a:spcPct val="150000"/>
              </a:lnSpc>
            </a:pPr>
            <a:r>
              <a:rPr lang="en-US" sz="24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a:t>
            </a:r>
            <a:r>
              <a:rPr lang="en-US" sz="24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Century Gothic" panose="020B0502020202020204"/>
              </a:rPr>
              <a:t>Hurdles</a:t>
            </a:r>
          </a:p>
          <a:p>
            <a:pPr>
              <a:lnSpc>
                <a:spcPct val="150000"/>
              </a:lnSpc>
            </a:pPr>
            <a:r>
              <a:rPr lang="en-US" sz="24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a:t>
            </a:r>
            <a:r>
              <a:rPr lang="en-US" sz="24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Century Gothic" panose="020B0502020202020204"/>
              </a:rPr>
              <a:t>US-China Air Connectivity </a:t>
            </a:r>
          </a:p>
          <a:p>
            <a:pPr>
              <a:lnSpc>
                <a:spcPct val="150000"/>
              </a:lnSpc>
            </a:pPr>
            <a:r>
              <a:rPr lang="en-US" sz="24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a:t>
            </a:r>
            <a:r>
              <a:rPr lang="en-US" sz="24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Century Gothic" panose="020B0502020202020204"/>
              </a:rPr>
              <a:t>Chinese Traveler Sentiment</a:t>
            </a:r>
          </a:p>
          <a:p>
            <a:pPr>
              <a:lnSpc>
                <a:spcPct val="150000"/>
              </a:lnSpc>
            </a:pPr>
            <a:r>
              <a:rPr lang="en-US" sz="24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mn-ea"/>
              </a:rPr>
              <a:t>❏ </a:t>
            </a:r>
            <a:r>
              <a:rPr lang="en-US" sz="24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Century Gothic" panose="020B0502020202020204"/>
              </a:rPr>
              <a:t>Opportunities to Rebuild </a:t>
            </a:r>
          </a:p>
          <a:p>
            <a:pPr>
              <a:lnSpc>
                <a:spcPct val="150000"/>
              </a:lnSpc>
            </a:pPr>
            <a:r>
              <a:rPr lang="en-US" sz="24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a:t>
            </a:r>
            <a:r>
              <a:rPr lang="en-US" sz="24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Century Gothic" panose="020B0502020202020204"/>
              </a:rPr>
              <a:t>Brand USA Travel Trade Activities </a:t>
            </a:r>
          </a:p>
        </p:txBody>
      </p:sp>
      <p:pic>
        <p:nvPicPr>
          <p:cNvPr id="14" name="Picture 13">
            <a:extLst>
              <a:ext uri="{FF2B5EF4-FFF2-40B4-BE49-F238E27FC236}">
                <a16:creationId xmlns:a16="http://schemas.microsoft.com/office/drawing/2014/main" id="{B57E52D1-1BED-C66D-E9AC-26B6CC89377B}"/>
              </a:ext>
            </a:extLst>
          </p:cNvPr>
          <p:cNvPicPr>
            <a:picLocks noChangeAspect="1"/>
          </p:cNvPicPr>
          <p:nvPr/>
        </p:nvPicPr>
        <p:blipFill rotWithShape="1">
          <a:blip r:embed="rId4"/>
          <a:srcRect l="39394" t="21354" r="52228" b="43781"/>
          <a:stretch/>
        </p:blipFill>
        <p:spPr>
          <a:xfrm>
            <a:off x="11166765" y="549172"/>
            <a:ext cx="498763" cy="65794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descr="7b0a202020202262756c6c6574223a20227b5c2263617465676f727949645c223a31303030352c5c2274656d706c61746549645c223a32303233313536337d220a7d0a"/>
          <p:cNvSpPr txBox="1"/>
          <p:nvPr/>
        </p:nvSpPr>
        <p:spPr>
          <a:xfrm>
            <a:off x="623455" y="1779559"/>
            <a:ext cx="8589818" cy="3152660"/>
          </a:xfrm>
          <a:prstGeom prst="rect">
            <a:avLst/>
          </a:prstGeom>
          <a:noFill/>
        </p:spPr>
        <p:txBody>
          <a:bodyPr wrap="square" lIns="0" tIns="0" rIns="0" bIns="0" rtlCol="0">
            <a:noAutofit/>
          </a:bodyPr>
          <a:lstStyle/>
          <a:p>
            <a:pPr algn="l" defTabSz="914400">
              <a:lnSpc>
                <a:spcPct val="100000"/>
              </a:lnSpc>
              <a:buClrTx/>
              <a:buSzTx/>
              <a:buFont typeface="Arial" panose="020B0604020202020204"/>
              <a:buBlip>
                <a:blip r:embed="rId7"/>
              </a:buBlip>
            </a:pPr>
            <a:r>
              <a:rPr lang="zh-CN" altLang="en-US" sz="1600" dirty="0">
                <a:solidFill>
                  <a:srgbClr val="333333"/>
                </a:solidFill>
                <a:latin typeface="Verdana" panose="020B0604030504040204" pitchFamily="34" charset="0"/>
                <a:cs typeface="Verdana" panose="020B0604030504040204" pitchFamily="34" charset="0"/>
              </a:rPr>
              <a:t> </a:t>
            </a:r>
            <a:r>
              <a:rPr lang="en-US" altLang="zh-CN" sz="1600" dirty="0">
                <a:solidFill>
                  <a:srgbClr val="333333"/>
                </a:solidFill>
                <a:latin typeface="Verdana" panose="020B0604030504040204" pitchFamily="34" charset="0"/>
                <a:ea typeface="Verdana" panose="020B0604030504040204" pitchFamily="34" charset="0"/>
                <a:cs typeface="Verdana" panose="020B0604030504040204" pitchFamily="34" charset="0"/>
              </a:rPr>
              <a:t>To </a:t>
            </a:r>
            <a:r>
              <a:rPr lang="zh-CN" altLang="en-US" sz="1600" dirty="0">
                <a:solidFill>
                  <a:srgbClr val="333333"/>
                </a:solidFill>
                <a:latin typeface="Verdana" panose="020B0604030504040204" pitchFamily="34" charset="0"/>
                <a:cs typeface="Verdana" panose="020B0604030504040204" pitchFamily="34" charset="0"/>
              </a:rPr>
              <a:t>incorporate a faster recovery from the post-Covid exit wave </a:t>
            </a:r>
            <a:r>
              <a:rPr lang="en-US" altLang="zh-CN" sz="1600" dirty="0">
                <a:solidFill>
                  <a:srgbClr val="333333"/>
                </a:solidFill>
                <a:latin typeface="Verdana" panose="020B0604030504040204" pitchFamily="34" charset="0"/>
                <a:ea typeface="Verdana" panose="020B0604030504040204" pitchFamily="34" charset="0"/>
                <a:cs typeface="Verdana" panose="020B0604030504040204" pitchFamily="34" charset="0"/>
              </a:rPr>
              <a:t>Oxford Economics </a:t>
            </a:r>
            <a:r>
              <a:rPr lang="zh-CN" altLang="en-US" sz="1600" dirty="0">
                <a:solidFill>
                  <a:srgbClr val="333333"/>
                </a:solidFill>
                <a:latin typeface="Verdana" panose="020B0604030504040204" pitchFamily="34" charset="0"/>
                <a:cs typeface="Verdana" panose="020B0604030504040204" pitchFamily="34" charset="0"/>
              </a:rPr>
              <a:t>raise</a:t>
            </a:r>
            <a:r>
              <a:rPr lang="en-US" altLang="zh-CN" sz="1600" dirty="0">
                <a:solidFill>
                  <a:srgbClr val="333333"/>
                </a:solidFill>
                <a:latin typeface="Verdana" panose="020B0604030504040204" pitchFamily="34" charset="0"/>
                <a:ea typeface="Verdana" panose="020B0604030504040204" pitchFamily="34" charset="0"/>
                <a:cs typeface="Verdana" panose="020B0604030504040204" pitchFamily="34" charset="0"/>
              </a:rPr>
              <a:t>d</a:t>
            </a:r>
            <a:r>
              <a:rPr lang="zh-CN" altLang="en-US" sz="1600" dirty="0">
                <a:solidFill>
                  <a:srgbClr val="333333"/>
                </a:solidFill>
                <a:latin typeface="Verdana" panose="020B0604030504040204" pitchFamily="34" charset="0"/>
                <a:cs typeface="Verdana" panose="020B0604030504040204" pitchFamily="34" charset="0"/>
              </a:rPr>
              <a:t> </a:t>
            </a:r>
            <a:r>
              <a:rPr lang="en-US" altLang="zh-CN" sz="1600" dirty="0">
                <a:solidFill>
                  <a:srgbClr val="333333"/>
                </a:solidFill>
                <a:latin typeface="Verdana" panose="020B0604030504040204" pitchFamily="34" charset="0"/>
                <a:ea typeface="Verdana" panose="020B0604030504040204" pitchFamily="34" charset="0"/>
                <a:cs typeface="Verdana" panose="020B0604030504040204" pitchFamily="34" charset="0"/>
              </a:rPr>
              <a:t>China </a:t>
            </a:r>
            <a:r>
              <a:rPr lang="zh-CN" altLang="en-US" sz="1600" dirty="0">
                <a:solidFill>
                  <a:srgbClr val="333333"/>
                </a:solidFill>
                <a:latin typeface="Verdana" panose="020B0604030504040204" pitchFamily="34" charset="0"/>
                <a:cs typeface="Verdana" panose="020B0604030504040204" pitchFamily="34" charset="0"/>
              </a:rPr>
              <a:t>2023 full-year GDP growth forecast to </a:t>
            </a:r>
            <a:r>
              <a:rPr lang="zh-CN" altLang="en-US" sz="1600" b="1" dirty="0">
                <a:solidFill>
                  <a:srgbClr val="333333"/>
                </a:solidFill>
                <a:latin typeface="Verdana" panose="020B0604030504040204" pitchFamily="34" charset="0"/>
                <a:cs typeface="Verdana" panose="020B0604030504040204" pitchFamily="34" charset="0"/>
              </a:rPr>
              <a:t>4.5%</a:t>
            </a:r>
            <a:r>
              <a:rPr lang="zh-CN" altLang="en-US" sz="1600" dirty="0">
                <a:solidFill>
                  <a:srgbClr val="333333"/>
                </a:solidFill>
                <a:latin typeface="Verdana" panose="020B0604030504040204" pitchFamily="34" charset="0"/>
                <a:cs typeface="Verdana" panose="020B0604030504040204" pitchFamily="34" charset="0"/>
              </a:rPr>
              <a:t> (from 4.2% previously). Alongside the Q4 2022 GDP beat, China</a:t>
            </a:r>
            <a:r>
              <a:rPr lang="en-US" altLang="zh-CN" sz="1600" dirty="0">
                <a:solidFill>
                  <a:srgbClr val="333333"/>
                </a:solidFill>
                <a:latin typeface="Verdana" panose="020B0604030504040204" pitchFamily="34" charset="0"/>
                <a:cs typeface="Verdana" panose="020B0604030504040204" pitchFamily="34" charset="0"/>
              </a:rPr>
              <a:t>’</a:t>
            </a:r>
            <a:r>
              <a:rPr lang="zh-CN" altLang="en-US" sz="1600" dirty="0">
                <a:solidFill>
                  <a:srgbClr val="333333"/>
                </a:solidFill>
                <a:latin typeface="Verdana" panose="020B0604030504040204" pitchFamily="34" charset="0"/>
                <a:cs typeface="Verdana" panose="020B0604030504040204" pitchFamily="34" charset="0"/>
              </a:rPr>
              <a:t>s high frequency economic data has</a:t>
            </a:r>
            <a:r>
              <a:rPr lang="en-US" altLang="zh-CN" sz="1600" dirty="0">
                <a:solidFill>
                  <a:srgbClr val="333333"/>
                </a:solidFill>
                <a:latin typeface="Verdana" panose="020B0604030504040204" pitchFamily="34" charset="0"/>
                <a:cs typeface="Verdana" panose="020B0604030504040204" pitchFamily="34" charset="0"/>
              </a:rPr>
              <a:t>–</a:t>
            </a:r>
            <a:r>
              <a:rPr lang="zh-CN" altLang="en-US" sz="1600" dirty="0">
                <a:solidFill>
                  <a:srgbClr val="333333"/>
                </a:solidFill>
                <a:latin typeface="Verdana" panose="020B0604030504040204" pitchFamily="34" charset="0"/>
                <a:cs typeface="Verdana" panose="020B0604030504040204" pitchFamily="34" charset="0"/>
              </a:rPr>
              <a:t>for now</a:t>
            </a:r>
            <a:r>
              <a:rPr lang="en-US" altLang="zh-CN" sz="1600" dirty="0">
                <a:solidFill>
                  <a:srgbClr val="333333"/>
                </a:solidFill>
                <a:latin typeface="Verdana" panose="020B0604030504040204" pitchFamily="34" charset="0"/>
                <a:cs typeface="Verdana" panose="020B0604030504040204" pitchFamily="34" charset="0"/>
              </a:rPr>
              <a:t>–</a:t>
            </a:r>
            <a:r>
              <a:rPr lang="zh-CN" altLang="en-US" sz="1600" dirty="0">
                <a:solidFill>
                  <a:srgbClr val="333333"/>
                </a:solidFill>
                <a:latin typeface="Verdana" panose="020B0604030504040204" pitchFamily="34" charset="0"/>
                <a:cs typeface="Verdana" panose="020B0604030504040204" pitchFamily="34" charset="0"/>
              </a:rPr>
              <a:t>ceased to consistently disappoint, with emerging green shoots of recovery.</a:t>
            </a:r>
          </a:p>
          <a:p>
            <a:pPr algn="l" defTabSz="914400">
              <a:lnSpc>
                <a:spcPct val="100000"/>
              </a:lnSpc>
              <a:buClrTx/>
              <a:buSzTx/>
              <a:buFont typeface="Arial" panose="020B0604020202020204"/>
              <a:buBlip>
                <a:blip r:embed="rId7"/>
              </a:buBlip>
            </a:pPr>
            <a:endParaRPr lang="zh-CN" altLang="en-US" sz="1600" dirty="0">
              <a:solidFill>
                <a:srgbClr val="333333"/>
              </a:solidFill>
              <a:latin typeface="Verdana" panose="020B0604030504040204" pitchFamily="34" charset="0"/>
              <a:cs typeface="Verdana" panose="020B0604030504040204" pitchFamily="34" charset="0"/>
            </a:endParaRPr>
          </a:p>
          <a:p>
            <a:pPr algn="l" defTabSz="914400">
              <a:lnSpc>
                <a:spcPct val="100000"/>
              </a:lnSpc>
              <a:buClrTx/>
              <a:buSzTx/>
              <a:buFont typeface="Arial" panose="020B0604020202020204"/>
              <a:buBlip>
                <a:blip r:embed="rId7"/>
              </a:buBlip>
            </a:pPr>
            <a:r>
              <a:rPr lang="en-US" altLang="zh-CN" sz="1600" dirty="0">
                <a:solidFill>
                  <a:srgbClr val="333333"/>
                </a:solidFill>
                <a:latin typeface="Verdana" panose="020B0604030504040204" pitchFamily="34" charset="0"/>
                <a:ea typeface="Verdana" panose="020B0604030504040204" pitchFamily="34" charset="0"/>
                <a:cs typeface="Verdana" panose="020B0604030504040204" pitchFamily="34" charset="0"/>
              </a:rPr>
              <a:t> In </a:t>
            </a:r>
            <a:r>
              <a:rPr lang="zh-CN" altLang="en-US" sz="1600" dirty="0">
                <a:solidFill>
                  <a:srgbClr val="333333"/>
                </a:solidFill>
                <a:latin typeface="Verdana" panose="020B0604030504040204" pitchFamily="34" charset="0"/>
                <a:cs typeface="Verdana" panose="020B0604030504040204" pitchFamily="34" charset="0"/>
              </a:rPr>
              <a:t>the first 11 months of 2022, China-US trade volume reached $681 billion</a:t>
            </a:r>
            <a:r>
              <a:rPr lang="en-US" altLang="zh-CN" sz="1600" dirty="0">
                <a:solidFill>
                  <a:srgbClr val="333333"/>
                </a:solidFill>
                <a:latin typeface="Verdana" panose="020B0604030504040204" pitchFamily="34" charset="0"/>
                <a:ea typeface="Verdana" panose="020B0604030504040204" pitchFamily="34" charset="0"/>
                <a:cs typeface="Verdana" panose="020B0604030504040204" pitchFamily="34" charset="0"/>
              </a:rPr>
              <a:t> USD</a:t>
            </a:r>
            <a:r>
              <a:rPr lang="zh-CN" altLang="en-US" sz="1600" dirty="0">
                <a:solidFill>
                  <a:srgbClr val="333333"/>
                </a:solidFill>
                <a:latin typeface="Verdana" panose="020B0604030504040204" pitchFamily="34" charset="0"/>
                <a:cs typeface="Verdana" panose="020B0604030504040204" pitchFamily="34" charset="0"/>
              </a:rPr>
              <a:t>, up</a:t>
            </a:r>
            <a:r>
              <a:rPr lang="zh-CN" altLang="en-US" sz="1600" b="1" dirty="0">
                <a:solidFill>
                  <a:srgbClr val="333333"/>
                </a:solidFill>
                <a:latin typeface="Verdana" panose="020B0604030504040204" pitchFamily="34" charset="0"/>
                <a:cs typeface="Verdana" panose="020B0604030504040204" pitchFamily="34" charset="0"/>
              </a:rPr>
              <a:t> 4.8</a:t>
            </a:r>
            <a:r>
              <a:rPr lang="en-US" altLang="zh-CN" sz="1600" b="1" dirty="0">
                <a:solidFill>
                  <a:srgbClr val="333333"/>
                </a:solidFill>
                <a:latin typeface="Verdana" panose="020B0604030504040204" pitchFamily="34" charset="0"/>
                <a:ea typeface="Verdana" panose="020B0604030504040204" pitchFamily="34" charset="0"/>
                <a:cs typeface="Verdana" panose="020B0604030504040204" pitchFamily="34" charset="0"/>
              </a:rPr>
              <a:t>% </a:t>
            </a:r>
            <a:r>
              <a:rPr lang="zh-CN" altLang="en-US" sz="1600" dirty="0">
                <a:solidFill>
                  <a:srgbClr val="333333"/>
                </a:solidFill>
                <a:latin typeface="Verdana" panose="020B0604030504040204" pitchFamily="34" charset="0"/>
                <a:cs typeface="Verdana" panose="020B0604030504040204" pitchFamily="34" charset="0"/>
              </a:rPr>
              <a:t>year-on-year.</a:t>
            </a:r>
          </a:p>
          <a:p>
            <a:pPr indent="0" algn="l" defTabSz="914400">
              <a:lnSpc>
                <a:spcPct val="100000"/>
              </a:lnSpc>
              <a:buClrTx/>
              <a:buSzTx/>
              <a:buFont typeface="Arial" panose="020B0604020202020204"/>
              <a:buNone/>
            </a:pPr>
            <a:endParaRPr lang="zh-CN" altLang="en-US" sz="1600" dirty="0">
              <a:solidFill>
                <a:srgbClr val="333333"/>
              </a:solidFill>
              <a:latin typeface="Verdana" panose="020B0604030504040204" pitchFamily="34" charset="0"/>
              <a:cs typeface="Verdana" panose="020B0604030504040204" pitchFamily="34" charset="0"/>
            </a:endParaRPr>
          </a:p>
          <a:p>
            <a:pPr algn="l" defTabSz="914400">
              <a:lnSpc>
                <a:spcPct val="100000"/>
              </a:lnSpc>
              <a:buClrTx/>
              <a:buSzTx/>
              <a:buFont typeface="Arial" panose="020B0604020202020204"/>
              <a:buBlip>
                <a:blip r:embed="rId7"/>
              </a:buBlip>
            </a:pPr>
            <a:r>
              <a:rPr lang="en-US" altLang="zh-CN" sz="1600" dirty="0">
                <a:solidFill>
                  <a:srgbClr val="333333"/>
                </a:solidFill>
                <a:latin typeface="Verdana" panose="020B0604030504040204" pitchFamily="34" charset="0"/>
                <a:ea typeface="Verdana" panose="020B0604030504040204" pitchFamily="34" charset="0"/>
                <a:cs typeface="Verdana" panose="020B0604030504040204" pitchFamily="34" charset="0"/>
              </a:rPr>
              <a:t> This year </a:t>
            </a:r>
            <a:r>
              <a:rPr lang="zh-CN" altLang="en-US" sz="1600" dirty="0">
                <a:solidFill>
                  <a:srgbClr val="333333"/>
                </a:solidFill>
                <a:latin typeface="Verdana" panose="020B0604030504040204" pitchFamily="34" charset="0"/>
                <a:cs typeface="Verdana" panose="020B0604030504040204" pitchFamily="34" charset="0"/>
              </a:rPr>
              <a:t>China has put the domestic market at the core of the economic recovery drive,to put more weight on restoring and expanding consumption, while promoting high-level opening-up, and vigorously boosting market confidence.</a:t>
            </a:r>
          </a:p>
        </p:txBody>
      </p:sp>
      <p:graphicFrame>
        <p:nvGraphicFramePr>
          <p:cNvPr id="111" name="table 111"/>
          <p:cNvGraphicFramePr>
            <a:graphicFrameLocks noGrp="1"/>
          </p:cNvGraphicFramePr>
          <p:nvPr>
            <p:custDataLst>
              <p:tags r:id="rId1"/>
            </p:custDataLst>
            <p:extLst>
              <p:ext uri="{D42A27DB-BD31-4B8C-83A1-F6EECF244321}">
                <p14:modId xmlns:p14="http://schemas.microsoft.com/office/powerpoint/2010/main" val="743773424"/>
              </p:ext>
            </p:extLst>
          </p:nvPr>
        </p:nvGraphicFramePr>
        <p:xfrm>
          <a:off x="1925609" y="5124334"/>
          <a:ext cx="5985510" cy="873760"/>
        </p:xfrm>
        <a:graphic>
          <a:graphicData uri="http://schemas.openxmlformats.org/drawingml/2006/table">
            <a:tbl>
              <a:tblPr/>
              <a:tblGrid>
                <a:gridCol w="2649220">
                  <a:extLst>
                    <a:ext uri="{9D8B030D-6E8A-4147-A177-3AD203B41FA5}">
                      <a16:colId xmlns:a16="http://schemas.microsoft.com/office/drawing/2014/main" val="20000"/>
                    </a:ext>
                  </a:extLst>
                </a:gridCol>
                <a:gridCol w="1110615">
                  <a:extLst>
                    <a:ext uri="{9D8B030D-6E8A-4147-A177-3AD203B41FA5}">
                      <a16:colId xmlns:a16="http://schemas.microsoft.com/office/drawing/2014/main" val="20001"/>
                    </a:ext>
                  </a:extLst>
                </a:gridCol>
                <a:gridCol w="1109345">
                  <a:extLst>
                    <a:ext uri="{9D8B030D-6E8A-4147-A177-3AD203B41FA5}">
                      <a16:colId xmlns:a16="http://schemas.microsoft.com/office/drawing/2014/main" val="20002"/>
                    </a:ext>
                  </a:extLst>
                </a:gridCol>
                <a:gridCol w="1116330">
                  <a:extLst>
                    <a:ext uri="{9D8B030D-6E8A-4147-A177-3AD203B41FA5}">
                      <a16:colId xmlns:a16="http://schemas.microsoft.com/office/drawing/2014/main" val="20003"/>
                    </a:ext>
                  </a:extLst>
                </a:gridCol>
              </a:tblGrid>
              <a:tr h="542290">
                <a:tc>
                  <a:txBody>
                    <a:bodyPr/>
                    <a:lstStyle/>
                    <a:p>
                      <a:pPr algn="l" rtl="0" eaLnBrk="0">
                        <a:lnSpc>
                          <a:spcPct val="103000"/>
                        </a:lnSpc>
                      </a:pPr>
                      <a:endParaRPr lang="en-US" altLang="en-US" sz="800" dirty="0"/>
                    </a:p>
                    <a:p>
                      <a:pPr algn="l" rtl="0" eaLnBrk="0">
                        <a:lnSpc>
                          <a:spcPct val="7000"/>
                        </a:lnSpc>
                      </a:pPr>
                      <a:endParaRPr lang="en-US" altLang="en-US" sz="100" dirty="0"/>
                    </a:p>
                    <a:p>
                      <a:pPr marL="124460" algn="l" rtl="0" eaLnBrk="0">
                        <a:lnSpc>
                          <a:spcPct val="100000"/>
                        </a:lnSpc>
                      </a:pPr>
                      <a:r>
                        <a:rPr sz="1400" b="1" spc="0" dirty="0">
                          <a:solidFill>
                            <a:srgbClr val="FFFFFF">
                              <a:alpha val="100000"/>
                            </a:srgbClr>
                          </a:solidFill>
                          <a:latin typeface="Verdana" panose="020B0604030504040204"/>
                          <a:ea typeface="Verdana" panose="020B0604030504040204"/>
                          <a:cs typeface="Verdana" panose="020B0604030504040204"/>
                        </a:rPr>
                        <a:t>Annual</a:t>
                      </a:r>
                      <a:r>
                        <a:rPr sz="1400" spc="-10" dirty="0">
                          <a:solidFill>
                            <a:srgbClr val="FFFFFF">
                              <a:alpha val="100000"/>
                            </a:srgbClr>
                          </a:solidFill>
                          <a:latin typeface="Verdana" panose="020B0604030504040204"/>
                          <a:ea typeface="Verdana" panose="020B0604030504040204"/>
                          <a:cs typeface="Verdana" panose="020B0604030504040204"/>
                        </a:rPr>
                        <a:t> </a:t>
                      </a:r>
                      <a:r>
                        <a:rPr sz="1400" b="1" spc="0" dirty="0">
                          <a:solidFill>
                            <a:srgbClr val="FFFFFF">
                              <a:alpha val="100000"/>
                            </a:srgbClr>
                          </a:solidFill>
                          <a:latin typeface="Verdana" panose="020B0604030504040204"/>
                          <a:ea typeface="Verdana" panose="020B0604030504040204"/>
                          <a:cs typeface="Verdana" panose="020B0604030504040204"/>
                        </a:rPr>
                        <a:t>Growth</a:t>
                      </a:r>
                      <a:r>
                        <a:rPr sz="1400" spc="0" dirty="0">
                          <a:solidFill>
                            <a:srgbClr val="FFFFFF">
                              <a:alpha val="100000"/>
                            </a:srgbClr>
                          </a:solidFill>
                          <a:latin typeface="Verdana" panose="020B0604030504040204"/>
                          <a:ea typeface="Verdana" panose="020B0604030504040204"/>
                          <a:cs typeface="Verdana" panose="020B0604030504040204"/>
                        </a:rPr>
                        <a:t> </a:t>
                      </a:r>
                      <a:r>
                        <a:rPr sz="1400" b="1" spc="0" dirty="0">
                          <a:solidFill>
                            <a:srgbClr val="FFFFFF">
                              <a:alpha val="100000"/>
                            </a:srgbClr>
                          </a:solidFill>
                          <a:latin typeface="Verdana" panose="020B0604030504040204"/>
                          <a:ea typeface="Verdana" panose="020B0604030504040204"/>
                          <a:cs typeface="Verdana" panose="020B0604030504040204"/>
                        </a:rPr>
                        <a:t>Rates</a:t>
                      </a:r>
                      <a:endParaRPr lang="en-US" altLang="en-US" sz="1400" dirty="0"/>
                    </a:p>
                  </a:txBody>
                  <a:tcPr marL="0" marR="0" marT="0" marB="0">
                    <a:lnL w="9525"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BFBFBF"/>
                      </a:solidFill>
                      <a:prstDash val="solid"/>
                      <a:round/>
                      <a:headEnd type="none" w="med" len="med"/>
                      <a:tailEnd type="none" w="med" len="med"/>
                    </a:lnT>
                    <a:lnB w="3175" cap="flat" cmpd="sng" algn="ctr">
                      <a:solidFill>
                        <a:srgbClr val="BFBFBF"/>
                      </a:solidFill>
                      <a:prstDash val="solid"/>
                      <a:round/>
                      <a:headEnd type="none" w="med" len="med"/>
                      <a:tailEnd type="none" w="med" len="med"/>
                    </a:lnB>
                    <a:solidFill>
                      <a:schemeClr val="tx2"/>
                    </a:solidFill>
                  </a:tcPr>
                </a:tc>
                <a:tc>
                  <a:txBody>
                    <a:bodyPr/>
                    <a:lstStyle/>
                    <a:p>
                      <a:pPr algn="l" rtl="0" eaLnBrk="0">
                        <a:lnSpc>
                          <a:spcPct val="107000"/>
                        </a:lnSpc>
                      </a:pPr>
                      <a:endParaRPr lang="en-US" altLang="en-US" sz="800" dirty="0"/>
                    </a:p>
                    <a:p>
                      <a:pPr marL="258445" algn="l" rtl="0" eaLnBrk="0">
                        <a:lnSpc>
                          <a:spcPct val="82000"/>
                        </a:lnSpc>
                        <a:spcBef>
                          <a:spcPts val="5"/>
                        </a:spcBef>
                      </a:pPr>
                      <a:r>
                        <a:rPr sz="1400" b="1" spc="-30" dirty="0">
                          <a:solidFill>
                            <a:srgbClr val="FFFFFF">
                              <a:alpha val="100000"/>
                            </a:srgbClr>
                          </a:solidFill>
                          <a:latin typeface="Verdana" panose="020B0604030504040204"/>
                          <a:ea typeface="Verdana" panose="020B0604030504040204"/>
                          <a:cs typeface="Verdana" panose="020B0604030504040204"/>
                        </a:rPr>
                        <a:t>202</a:t>
                      </a:r>
                      <a:r>
                        <a:rPr lang="en-US" sz="1400" b="1" spc="-30" dirty="0">
                          <a:solidFill>
                            <a:srgbClr val="FFFFFF">
                              <a:alpha val="100000"/>
                            </a:srgbClr>
                          </a:solidFill>
                          <a:latin typeface="Verdana" panose="020B0604030504040204"/>
                          <a:ea typeface="Verdana" panose="020B0604030504040204"/>
                          <a:cs typeface="Verdana" panose="020B0604030504040204"/>
                        </a:rPr>
                        <a:t>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BFBFBF"/>
                      </a:solidFill>
                      <a:prstDash val="solid"/>
                      <a:round/>
                      <a:headEnd type="none" w="med" len="med"/>
                      <a:tailEnd type="none" w="med" len="med"/>
                    </a:lnT>
                    <a:lnB w="3175" cap="flat" cmpd="sng" algn="ctr">
                      <a:solidFill>
                        <a:srgbClr val="BFBFBF"/>
                      </a:solidFill>
                      <a:prstDash val="solid"/>
                      <a:round/>
                      <a:headEnd type="none" w="med" len="med"/>
                      <a:tailEnd type="none" w="med" len="med"/>
                    </a:lnB>
                    <a:solidFill>
                      <a:schemeClr val="tx2"/>
                    </a:solidFill>
                  </a:tcPr>
                </a:tc>
                <a:tc>
                  <a:txBody>
                    <a:bodyPr/>
                    <a:lstStyle/>
                    <a:p>
                      <a:pPr algn="l" rtl="0" eaLnBrk="0">
                        <a:lnSpc>
                          <a:spcPct val="107000"/>
                        </a:lnSpc>
                      </a:pPr>
                      <a:endParaRPr lang="en-US" altLang="en-US" sz="800" dirty="0"/>
                    </a:p>
                    <a:p>
                      <a:pPr marL="257810" algn="l" rtl="0" eaLnBrk="0">
                        <a:lnSpc>
                          <a:spcPct val="82000"/>
                        </a:lnSpc>
                        <a:spcBef>
                          <a:spcPts val="5"/>
                        </a:spcBef>
                      </a:pPr>
                      <a:r>
                        <a:rPr sz="1400" b="1" spc="-30" dirty="0">
                          <a:solidFill>
                            <a:srgbClr val="FFFFFF">
                              <a:alpha val="100000"/>
                            </a:srgbClr>
                          </a:solidFill>
                          <a:latin typeface="Verdana" panose="020B0604030504040204"/>
                          <a:ea typeface="Verdana" panose="020B0604030504040204"/>
                          <a:cs typeface="Verdana" panose="020B0604030504040204"/>
                        </a:rPr>
                        <a:t>202</a:t>
                      </a:r>
                      <a:r>
                        <a:rPr lang="en-US" sz="1400" b="1" spc="-30" dirty="0">
                          <a:solidFill>
                            <a:srgbClr val="FFFFFF">
                              <a:alpha val="100000"/>
                            </a:srgbClr>
                          </a:solidFill>
                          <a:latin typeface="Verdana" panose="020B0604030504040204"/>
                          <a:ea typeface="Verdana" panose="020B0604030504040204"/>
                          <a:cs typeface="Verdana" panose="020B0604030504040204"/>
                        </a:rPr>
                        <a:t>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BFBFBF"/>
                      </a:solidFill>
                      <a:prstDash val="solid"/>
                      <a:round/>
                      <a:headEnd type="none" w="med" len="med"/>
                      <a:tailEnd type="none" w="med" len="med"/>
                    </a:lnT>
                    <a:lnB w="3175" cap="flat" cmpd="sng" algn="ctr">
                      <a:solidFill>
                        <a:srgbClr val="BFBFBF"/>
                      </a:solidFill>
                      <a:prstDash val="solid"/>
                      <a:round/>
                      <a:headEnd type="none" w="med" len="med"/>
                      <a:tailEnd type="none" w="med" len="med"/>
                    </a:lnB>
                    <a:solidFill>
                      <a:schemeClr val="tx2"/>
                    </a:solidFill>
                  </a:tcPr>
                </a:tc>
                <a:tc>
                  <a:txBody>
                    <a:bodyPr/>
                    <a:lstStyle/>
                    <a:p>
                      <a:pPr algn="l" rtl="0" eaLnBrk="0">
                        <a:lnSpc>
                          <a:spcPct val="107000"/>
                        </a:lnSpc>
                      </a:pPr>
                      <a:endParaRPr lang="en-US" altLang="en-US" sz="800" dirty="0"/>
                    </a:p>
                    <a:p>
                      <a:pPr marL="258445" algn="l" rtl="0" eaLnBrk="0">
                        <a:lnSpc>
                          <a:spcPct val="82000"/>
                        </a:lnSpc>
                        <a:spcBef>
                          <a:spcPts val="5"/>
                        </a:spcBef>
                      </a:pPr>
                      <a:r>
                        <a:rPr sz="1400" b="1" spc="-30" dirty="0">
                          <a:solidFill>
                            <a:srgbClr val="FFFFFF">
                              <a:alpha val="100000"/>
                            </a:srgbClr>
                          </a:solidFill>
                          <a:latin typeface="Verdana" panose="020B0604030504040204"/>
                          <a:ea typeface="Verdana" panose="020B0604030504040204"/>
                          <a:cs typeface="Verdana" panose="020B0604030504040204"/>
                        </a:rPr>
                        <a:t>202</a:t>
                      </a:r>
                      <a:r>
                        <a:rPr lang="en-US" sz="1400" b="1" spc="-30" dirty="0">
                          <a:solidFill>
                            <a:srgbClr val="FFFFFF">
                              <a:alpha val="100000"/>
                            </a:srgbClr>
                          </a:solidFill>
                          <a:latin typeface="Verdana" panose="020B0604030504040204"/>
                          <a:ea typeface="Verdana" panose="020B0604030504040204"/>
                          <a:cs typeface="Verdana" panose="020B0604030504040204"/>
                        </a:rPr>
                        <a:t>2</a:t>
                      </a:r>
                    </a:p>
                  </a:txBody>
                  <a:tcPr marL="0" marR="0" marT="0" marB="0">
                    <a:lnL w="6350"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3175" cap="flat" cmpd="sng" algn="ctr">
                      <a:solidFill>
                        <a:srgbClr val="BFBFBF"/>
                      </a:solidFill>
                      <a:prstDash val="solid"/>
                      <a:round/>
                      <a:headEnd type="none" w="med" len="med"/>
                      <a:tailEnd type="none" w="med" len="med"/>
                    </a:lnT>
                    <a:lnB w="3175" cap="flat" cmpd="sng" algn="ctr">
                      <a:solidFill>
                        <a:srgbClr val="BFBFBF"/>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331470">
                <a:tc>
                  <a:txBody>
                    <a:bodyPr/>
                    <a:lstStyle/>
                    <a:p>
                      <a:pPr algn="l" rtl="0" eaLnBrk="0">
                        <a:lnSpc>
                          <a:spcPct val="113000"/>
                        </a:lnSpc>
                      </a:pPr>
                      <a:endParaRPr lang="en-US" altLang="en-US" sz="400" b="1" dirty="0"/>
                    </a:p>
                    <a:p>
                      <a:pPr marL="198120" algn="l" rtl="0" eaLnBrk="0">
                        <a:lnSpc>
                          <a:spcPct val="83000"/>
                        </a:lnSpc>
                        <a:spcBef>
                          <a:spcPts val="5"/>
                        </a:spcBef>
                      </a:pPr>
                      <a:r>
                        <a:rPr sz="1400" b="1" spc="-10" dirty="0">
                          <a:solidFill>
                            <a:srgbClr val="000000">
                              <a:alpha val="100000"/>
                            </a:srgbClr>
                          </a:solidFill>
                          <a:latin typeface="Verdana" panose="020B0604030504040204"/>
                          <a:ea typeface="Verdana" panose="020B0604030504040204"/>
                          <a:cs typeface="Verdana" panose="020B0604030504040204"/>
                        </a:rPr>
                        <a:t>Gross Do</a:t>
                      </a:r>
                      <a:r>
                        <a:rPr sz="1400" b="1" spc="0" dirty="0">
                          <a:solidFill>
                            <a:srgbClr val="000000">
                              <a:alpha val="100000"/>
                            </a:srgbClr>
                          </a:solidFill>
                          <a:latin typeface="Verdana" panose="020B0604030504040204"/>
                          <a:ea typeface="Verdana" panose="020B0604030504040204"/>
                          <a:cs typeface="Verdana" panose="020B0604030504040204"/>
                        </a:rPr>
                        <a:t>mestic</a:t>
                      </a:r>
                      <a:r>
                        <a:rPr sz="1400" b="1" spc="-10" dirty="0">
                          <a:solidFill>
                            <a:srgbClr val="000000">
                              <a:alpha val="100000"/>
                            </a:srgbClr>
                          </a:solidFill>
                          <a:latin typeface="Verdana" panose="020B0604030504040204"/>
                          <a:ea typeface="Verdana" panose="020B0604030504040204"/>
                          <a:cs typeface="Verdana" panose="020B0604030504040204"/>
                        </a:rPr>
                        <a:t> </a:t>
                      </a:r>
                      <a:r>
                        <a:rPr sz="1400" b="1" spc="0" dirty="0">
                          <a:solidFill>
                            <a:srgbClr val="000000">
                              <a:alpha val="100000"/>
                            </a:srgbClr>
                          </a:solidFill>
                          <a:latin typeface="Verdana" panose="020B0604030504040204"/>
                          <a:ea typeface="Verdana" panose="020B0604030504040204"/>
                          <a:cs typeface="Verdana" panose="020B0604030504040204"/>
                        </a:rPr>
                        <a:t>Product</a:t>
                      </a:r>
                      <a:endParaRPr lang="en-US" altLang="en-US" sz="1400" b="1" dirty="0"/>
                    </a:p>
                  </a:txBody>
                  <a:tcPr marL="0" marR="0" marT="0" marB="0">
                    <a:lnL w="9525"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BFBFBF"/>
                      </a:solidFill>
                      <a:prstDash val="solid"/>
                      <a:round/>
                      <a:headEnd type="none" w="med" len="med"/>
                      <a:tailEnd type="none" w="med" len="med"/>
                    </a:lnT>
                    <a:lnB w="3175" cap="flat" cmpd="sng" algn="ctr">
                      <a:solidFill>
                        <a:srgbClr val="BFBFBF"/>
                      </a:solidFill>
                      <a:prstDash val="solid"/>
                      <a:round/>
                      <a:headEnd type="none" w="med" len="med"/>
                      <a:tailEnd type="none" w="med" len="med"/>
                    </a:lnB>
                  </a:tcPr>
                </a:tc>
                <a:tc>
                  <a:txBody>
                    <a:bodyPr/>
                    <a:lstStyle/>
                    <a:p>
                      <a:pPr algn="ctr" rtl="0" eaLnBrk="0">
                        <a:lnSpc>
                          <a:spcPct val="121000"/>
                        </a:lnSpc>
                      </a:pPr>
                      <a:r>
                        <a:rPr lang="en-US" altLang="en-US" sz="1800" b="1" dirty="0"/>
                        <a:t>2.3</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BFBFBF"/>
                      </a:solidFill>
                      <a:prstDash val="solid"/>
                      <a:round/>
                      <a:headEnd type="none" w="med" len="med"/>
                      <a:tailEnd type="none" w="med" len="med"/>
                    </a:lnT>
                    <a:lnB w="3175" cap="flat" cmpd="sng" algn="ctr">
                      <a:solidFill>
                        <a:srgbClr val="BFBFBF"/>
                      </a:solidFill>
                      <a:prstDash val="solid"/>
                      <a:round/>
                      <a:headEnd type="none" w="med" len="med"/>
                      <a:tailEnd type="none" w="med" len="med"/>
                    </a:lnB>
                  </a:tcPr>
                </a:tc>
                <a:tc>
                  <a:txBody>
                    <a:bodyPr/>
                    <a:lstStyle/>
                    <a:p>
                      <a:pPr algn="ctr" rtl="0" eaLnBrk="0">
                        <a:lnSpc>
                          <a:spcPct val="117000"/>
                        </a:lnSpc>
                      </a:pPr>
                      <a:r>
                        <a:rPr lang="en-US" altLang="en-US" sz="1800" b="1" dirty="0"/>
                        <a:t>8.1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3175" cap="flat" cmpd="sng" algn="ctr">
                      <a:solidFill>
                        <a:srgbClr val="BFBFBF"/>
                      </a:solidFill>
                      <a:prstDash val="solid"/>
                      <a:round/>
                      <a:headEnd type="none" w="med" len="med"/>
                      <a:tailEnd type="none" w="med" len="med"/>
                    </a:lnT>
                    <a:lnB w="3175" cap="flat" cmpd="sng" algn="ctr">
                      <a:solidFill>
                        <a:srgbClr val="BFBFBF"/>
                      </a:solidFill>
                      <a:prstDash val="solid"/>
                      <a:round/>
                      <a:headEnd type="none" w="med" len="med"/>
                      <a:tailEnd type="none" w="med" len="med"/>
                    </a:lnB>
                  </a:tcPr>
                </a:tc>
                <a:tc>
                  <a:txBody>
                    <a:bodyPr/>
                    <a:lstStyle/>
                    <a:p>
                      <a:pPr algn="ctr" rtl="0" eaLnBrk="0">
                        <a:lnSpc>
                          <a:spcPct val="117000"/>
                        </a:lnSpc>
                      </a:pPr>
                      <a:r>
                        <a:rPr lang="en-US" altLang="en-US" sz="1800" b="1" dirty="0"/>
                        <a:t>3</a:t>
                      </a:r>
                    </a:p>
                  </a:txBody>
                  <a:tcPr marL="0" marR="0" marT="0" marB="0">
                    <a:lnL w="6350"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3175" cap="flat" cmpd="sng" algn="ctr">
                      <a:solidFill>
                        <a:srgbClr val="BFBFBF"/>
                      </a:solidFill>
                      <a:prstDash val="solid"/>
                      <a:round/>
                      <a:headEnd type="none" w="med" len="med"/>
                      <a:tailEnd type="none" w="med" len="med"/>
                    </a:lnT>
                    <a:lnB w="317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7" name="textbox 97"/>
          <p:cNvSpPr/>
          <p:nvPr>
            <p:custDataLst>
              <p:tags r:id="rId2"/>
            </p:custDataLst>
          </p:nvPr>
        </p:nvSpPr>
        <p:spPr>
          <a:xfrm>
            <a:off x="0" y="6650355"/>
            <a:ext cx="12192000" cy="207645"/>
          </a:xfrm>
          <a:prstGeom prst="rect">
            <a:avLst/>
          </a:prstGeom>
          <a:solidFill>
            <a:srgbClr val="3AB0E5"/>
          </a:solidFill>
        </p:spPr>
        <p:txBody>
          <a:bodyPr vert="horz" wrap="square" lIns="0" tIns="0" rIns="0" bIns="0"/>
          <a:lstStyle/>
          <a:p>
            <a:pPr algn="l" rtl="0" eaLnBrk="0">
              <a:lnSpc>
                <a:spcPct val="107000"/>
              </a:lnSpc>
            </a:pPr>
            <a:endParaRPr lang="en-US" altLang="en-US" sz="1000" dirty="0"/>
          </a:p>
          <a:p>
            <a:pPr marL="9345930" algn="l" rtl="0" eaLnBrk="0">
              <a:lnSpc>
                <a:spcPct val="86000"/>
              </a:lnSpc>
              <a:spcBef>
                <a:spcPts val="5"/>
              </a:spcBef>
            </a:pPr>
            <a:endParaRPr lang="en-US" altLang="en-US" sz="1100" dirty="0"/>
          </a:p>
        </p:txBody>
      </p:sp>
      <p:sp>
        <p:nvSpPr>
          <p:cNvPr id="4" name="文本框 3"/>
          <p:cNvSpPr txBox="1"/>
          <p:nvPr>
            <p:custDataLst>
              <p:tags r:id="rId3"/>
            </p:custDataLst>
          </p:nvPr>
        </p:nvSpPr>
        <p:spPr>
          <a:xfrm>
            <a:off x="81280" y="6650355"/>
            <a:ext cx="6096000" cy="275590"/>
          </a:xfrm>
          <a:prstGeom prst="rect">
            <a:avLst/>
          </a:prstGeom>
          <a:noFill/>
        </p:spPr>
        <p:txBody>
          <a:bodyPr wrap="square" rtlCol="0" anchor="t">
            <a:spAutoFit/>
          </a:bodyPr>
          <a:lstStyle/>
          <a:p>
            <a:r>
              <a:rPr lang="zh-CN" altLang="en-US" sz="1200"/>
              <a:t>Source: </a:t>
            </a:r>
            <a:r>
              <a:rPr lang="en-US" altLang="zh-CN" sz="1200"/>
              <a:t>Oxford Economics and China General Administration of Customs  </a:t>
            </a:r>
          </a:p>
        </p:txBody>
      </p:sp>
      <p:cxnSp>
        <p:nvCxnSpPr>
          <p:cNvPr id="14" name="Straight Connector 13">
            <a:extLst>
              <a:ext uri="{FF2B5EF4-FFF2-40B4-BE49-F238E27FC236}">
                <a16:creationId xmlns:a16="http://schemas.microsoft.com/office/drawing/2014/main" id="{2A155CE0-98A9-71F4-9412-A08BCB13E367}"/>
              </a:ext>
            </a:extLst>
          </p:cNvPr>
          <p:cNvCxnSpPr>
            <a:cxnSpLocks/>
          </p:cNvCxnSpPr>
          <p:nvPr/>
        </p:nvCxnSpPr>
        <p:spPr>
          <a:xfrm flipH="1">
            <a:off x="620712" y="1538763"/>
            <a:ext cx="10950576"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342A45-814F-D6A6-E7A6-D8BE5CD1ECC5}"/>
              </a:ext>
            </a:extLst>
          </p:cNvPr>
          <p:cNvCxnSpPr>
            <a:cxnSpLocks/>
          </p:cNvCxnSpPr>
          <p:nvPr/>
        </p:nvCxnSpPr>
        <p:spPr>
          <a:xfrm flipH="1">
            <a:off x="620712" y="1538763"/>
            <a:ext cx="10950576"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B9BEA14-FB3C-6955-0176-3DACD2A64E63}"/>
              </a:ext>
            </a:extLst>
          </p:cNvPr>
          <p:cNvSpPr txBox="1"/>
          <p:nvPr/>
        </p:nvSpPr>
        <p:spPr>
          <a:xfrm>
            <a:off x="526908" y="544283"/>
            <a:ext cx="10418184" cy="784830"/>
          </a:xfrm>
          <a:prstGeom prst="rect">
            <a:avLst/>
          </a:prstGeom>
          <a:noFill/>
        </p:spPr>
        <p:txBody>
          <a:bodyPr wrap="square" rtlCol="0">
            <a:spAutoFit/>
          </a:bodyPr>
          <a:lstStyle/>
          <a:p>
            <a:r>
              <a:rPr lang="en-US" sz="4500" dirty="0">
                <a:solidFill>
                  <a:srgbClr val="2F2E75"/>
                </a:solidFill>
                <a:latin typeface="Impact" panose="020B0806030902050204" pitchFamily="34" charset="0"/>
              </a:rPr>
              <a:t>China Market Overview–Economic Update</a:t>
            </a:r>
          </a:p>
        </p:txBody>
      </p:sp>
      <p:pic>
        <p:nvPicPr>
          <p:cNvPr id="19" name="图片 2">
            <a:extLst>
              <a:ext uri="{FF2B5EF4-FFF2-40B4-BE49-F238E27FC236}">
                <a16:creationId xmlns:a16="http://schemas.microsoft.com/office/drawing/2014/main" id="{87AAA437-467E-8FBE-A7B1-56B960BA1811}"/>
              </a:ext>
            </a:extLst>
          </p:cNvPr>
          <p:cNvPicPr>
            <a:picLocks noChangeAspect="1"/>
          </p:cNvPicPr>
          <p:nvPr>
            <p:custDataLst>
              <p:tags r:id="rId4"/>
            </p:custDataLst>
          </p:nvPr>
        </p:nvPicPr>
        <p:blipFill>
          <a:blip r:embed="rId8"/>
          <a:stretch>
            <a:fillRect/>
          </a:stretch>
        </p:blipFill>
        <p:spPr>
          <a:xfrm>
            <a:off x="10991215" y="452470"/>
            <a:ext cx="806450" cy="806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96A5501-75C8-6934-2980-E80A361DE05E}"/>
              </a:ext>
            </a:extLst>
          </p:cNvPr>
          <p:cNvSpPr/>
          <p:nvPr/>
        </p:nvSpPr>
        <p:spPr>
          <a:xfrm>
            <a:off x="6539345" y="3200400"/>
            <a:ext cx="5652655" cy="2036618"/>
          </a:xfrm>
          <a:prstGeom prst="rect">
            <a:avLst/>
          </a:prstGeom>
          <a:solidFill>
            <a:srgbClr val="24B2E8">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
          <p:cNvPicPr>
            <a:picLocks noChangeAspect="1"/>
          </p:cNvPicPr>
          <p:nvPr>
            <p:custDataLst>
              <p:tags r:id="rId1"/>
            </p:custDataLst>
          </p:nvPr>
        </p:nvPicPr>
        <p:blipFill>
          <a:blip r:embed="rId8"/>
          <a:stretch>
            <a:fillRect/>
          </a:stretch>
        </p:blipFill>
        <p:spPr>
          <a:xfrm>
            <a:off x="439420" y="3242945"/>
            <a:ext cx="5960110" cy="2991485"/>
          </a:xfrm>
          <a:prstGeom prst="rect">
            <a:avLst/>
          </a:prstGeom>
        </p:spPr>
      </p:pic>
      <p:sp>
        <p:nvSpPr>
          <p:cNvPr id="4" name="textbox 90"/>
          <p:cNvSpPr/>
          <p:nvPr>
            <p:custDataLst>
              <p:tags r:id="rId2"/>
            </p:custDataLst>
          </p:nvPr>
        </p:nvSpPr>
        <p:spPr>
          <a:xfrm>
            <a:off x="7593965" y="3601606"/>
            <a:ext cx="4964430" cy="1829435"/>
          </a:xfrm>
          <a:prstGeom prst="rect">
            <a:avLst/>
          </a:prstGeom>
        </p:spPr>
        <p:txBody>
          <a:bodyPr vert="horz" wrap="square" lIns="0" tIns="0" rIns="0" bIns="0"/>
          <a:lstStyle/>
          <a:p>
            <a:pPr algn="l" rtl="0" eaLnBrk="0">
              <a:lnSpc>
                <a:spcPct val="94000"/>
              </a:lnSpc>
            </a:pPr>
            <a:endParaRPr lang="en-US" altLang="en-US" sz="500" b="1" dirty="0">
              <a:solidFill>
                <a:srgbClr val="0366A3"/>
              </a:solidFill>
              <a:latin typeface="Verdana" panose="020B0604030504040204" pitchFamily="34" charset="0"/>
              <a:ea typeface="Verdana" panose="020B0604030504040204" pitchFamily="34" charset="0"/>
              <a:cs typeface="Verdana" panose="020B0604030504040204" pitchFamily="34" charset="0"/>
            </a:endParaRPr>
          </a:p>
          <a:p>
            <a:pPr marL="25400" indent="-12700" algn="l" rtl="0" eaLnBrk="0">
              <a:lnSpc>
                <a:spcPct val="95000"/>
              </a:lnSpc>
            </a:pPr>
            <a:endParaRPr lang="en-US" sz="2400" b="1" dirty="0">
              <a:solidFill>
                <a:srgbClr val="0366A3"/>
              </a:solidFill>
              <a:latin typeface="Verdana" panose="020B0604030504040204" pitchFamily="34" charset="0"/>
              <a:ea typeface="Verdana" panose="020B0604030504040204" pitchFamily="34" charset="0"/>
              <a:cs typeface="Verdana" panose="020B0604030504040204" pitchFamily="34" charset="0"/>
            </a:endParaRPr>
          </a:p>
          <a:p>
            <a:pPr marL="25400" indent="-12700" algn="l" rtl="0" eaLnBrk="0">
              <a:lnSpc>
                <a:spcPct val="95000"/>
              </a:lnSpc>
            </a:pPr>
            <a:r>
              <a:rPr lang="en-US" sz="2400" b="1" dirty="0">
                <a:solidFill>
                  <a:srgbClr val="0366A3"/>
                </a:solidFill>
                <a:latin typeface="Verdana" panose="020B0604030504040204" pitchFamily="34" charset="0"/>
                <a:ea typeface="Verdana" panose="020B0604030504040204" pitchFamily="34" charset="0"/>
                <a:cs typeface="Verdana" panose="020B0604030504040204" pitchFamily="34" charset="0"/>
              </a:rPr>
              <a:t>155</a:t>
            </a:r>
            <a:r>
              <a:rPr lang="en-US" sz="2000" b="1" dirty="0">
                <a:solidFill>
                  <a:srgbClr val="0366A3"/>
                </a:solidFill>
                <a:latin typeface="Verdana" panose="020B0604030504040204" pitchFamily="34" charset="0"/>
                <a:ea typeface="Verdana" panose="020B0604030504040204" pitchFamily="34" charset="0"/>
                <a:cs typeface="Verdana" panose="020B0604030504040204" pitchFamily="34" charset="0"/>
              </a:rPr>
              <a:t> </a:t>
            </a:r>
            <a:r>
              <a:rPr lang="en-US" sz="1600" b="1" dirty="0">
                <a:solidFill>
                  <a:srgbClr val="0366A3"/>
                </a:solidFill>
                <a:latin typeface="Verdana" panose="020B0604030504040204" pitchFamily="34" charset="0"/>
                <a:ea typeface="Verdana" panose="020B0604030504040204" pitchFamily="34" charset="0"/>
                <a:cs typeface="Verdana" panose="020B0604030504040204" pitchFamily="34" charset="0"/>
              </a:rPr>
              <a:t>million Chinese travelled abroad</a:t>
            </a:r>
          </a:p>
          <a:p>
            <a:pPr marL="25400" indent="-12700" algn="l" rtl="0" eaLnBrk="0">
              <a:lnSpc>
                <a:spcPct val="95000"/>
              </a:lnSpc>
            </a:pPr>
            <a:endParaRPr lang="en-US" sz="2000" b="1" dirty="0">
              <a:solidFill>
                <a:srgbClr val="0366A3"/>
              </a:solidFill>
              <a:latin typeface="Verdana" panose="020B0604030504040204" pitchFamily="34" charset="0"/>
              <a:ea typeface="Verdana" panose="020B0604030504040204" pitchFamily="34" charset="0"/>
              <a:cs typeface="Verdana" panose="020B0604030504040204" pitchFamily="34" charset="0"/>
            </a:endParaRPr>
          </a:p>
          <a:p>
            <a:pPr marL="25400" indent="-12700" algn="l" rtl="0" eaLnBrk="0">
              <a:lnSpc>
                <a:spcPct val="95000"/>
              </a:lnSpc>
              <a:buClrTx/>
              <a:buSzTx/>
              <a:buNone/>
            </a:pPr>
            <a:r>
              <a:rPr lang="en-US" sz="1600" b="1" dirty="0">
                <a:solidFill>
                  <a:srgbClr val="0366A3"/>
                </a:solidFill>
                <a:latin typeface="Verdana" panose="020B0604030504040204" pitchFamily="34" charset="0"/>
                <a:ea typeface="Verdana" panose="020B0604030504040204" pitchFamily="34" charset="0"/>
                <a:cs typeface="Verdana" panose="020B0604030504040204" pitchFamily="34" charset="0"/>
              </a:rPr>
              <a:t>spending </a:t>
            </a:r>
            <a:r>
              <a:rPr lang="en-US" sz="2400" b="1" dirty="0">
                <a:solidFill>
                  <a:srgbClr val="0366A3"/>
                </a:solidFill>
                <a:latin typeface="Verdana" panose="020B0604030504040204" pitchFamily="34" charset="0"/>
                <a:ea typeface="Verdana" panose="020B0604030504040204" pitchFamily="34" charset="0"/>
                <a:cs typeface="Verdana" panose="020B0604030504040204" pitchFamily="34" charset="0"/>
              </a:rPr>
              <a:t>$254.6 </a:t>
            </a:r>
            <a:r>
              <a:rPr lang="en-US" sz="1600" b="1" dirty="0">
                <a:solidFill>
                  <a:srgbClr val="0366A3"/>
                </a:solidFill>
                <a:latin typeface="Verdana" panose="020B0604030504040204" pitchFamily="34" charset="0"/>
                <a:ea typeface="Verdana" panose="020B0604030504040204" pitchFamily="34" charset="0"/>
                <a:cs typeface="Verdana" panose="020B0604030504040204" pitchFamily="34" charset="0"/>
              </a:rPr>
              <a:t>billion. </a:t>
            </a:r>
          </a:p>
        </p:txBody>
      </p:sp>
      <p:sp>
        <p:nvSpPr>
          <p:cNvPr id="6" name="文本框 5"/>
          <p:cNvSpPr txBox="1"/>
          <p:nvPr/>
        </p:nvSpPr>
        <p:spPr>
          <a:xfrm>
            <a:off x="526908" y="2227003"/>
            <a:ext cx="8455026" cy="527837"/>
          </a:xfrm>
          <a:prstGeom prst="rect">
            <a:avLst/>
          </a:prstGeom>
          <a:noFill/>
        </p:spPr>
        <p:txBody>
          <a:bodyPr wrap="none" rtlCol="0" anchor="t">
            <a:noAutofit/>
          </a:bodyPr>
          <a:lstStyle/>
          <a:p>
            <a:pPr marL="18415" algn="l" rtl="0" eaLnBrk="0">
              <a:lnSpc>
                <a:spcPct val="150000"/>
              </a:lnSpc>
            </a:pPr>
            <a:r>
              <a:rPr sz="1600" b="1"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Contribution</a:t>
            </a:r>
            <a:r>
              <a:rPr sz="1600" b="1" spc="180"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 </a:t>
            </a:r>
            <a:r>
              <a:rPr sz="1600" b="1"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to</a:t>
            </a:r>
            <a:r>
              <a:rPr sz="1600" b="1" spc="180"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 </a:t>
            </a:r>
            <a:r>
              <a:rPr sz="1600" b="1"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Growth</a:t>
            </a:r>
            <a:r>
              <a:rPr sz="1600" b="1" spc="180"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 </a:t>
            </a:r>
            <a:r>
              <a:rPr sz="1600" b="1"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in</a:t>
            </a:r>
            <a:r>
              <a:rPr sz="1600" b="1" spc="180"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 </a:t>
            </a:r>
            <a:r>
              <a:rPr sz="1600" b="1"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Global</a:t>
            </a:r>
            <a:r>
              <a:rPr sz="1600" b="1" spc="180"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 </a:t>
            </a:r>
            <a:r>
              <a:rPr sz="1600" b="1"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International</a:t>
            </a:r>
            <a:r>
              <a:rPr sz="1600" b="1" spc="180"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 </a:t>
            </a:r>
            <a:r>
              <a:rPr sz="1600" b="1"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Travel</a:t>
            </a:r>
            <a:r>
              <a:rPr sz="1600" b="1" spc="180"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 </a:t>
            </a:r>
            <a:r>
              <a:rPr lang="en-US" sz="1600" b="1" spc="180"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2010</a:t>
            </a:r>
            <a:r>
              <a:rPr sz="1600" b="1" spc="180"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 </a:t>
            </a:r>
            <a:r>
              <a:rPr sz="1600" b="1"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to</a:t>
            </a:r>
            <a:r>
              <a:rPr sz="1600" b="1" spc="180"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 201</a:t>
            </a:r>
            <a:r>
              <a:rPr sz="1600" b="1" spc="10"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9</a:t>
            </a:r>
            <a:endParaRPr lang="en-US" altLang="en-US" sz="16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2700" algn="l" rtl="0" eaLnBrk="0">
              <a:lnSpc>
                <a:spcPct val="150000"/>
              </a:lnSpc>
              <a:spcBef>
                <a:spcPts val="5"/>
              </a:spcBef>
            </a:pPr>
            <a:r>
              <a:rPr sz="1500" b="1"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Top</a:t>
            </a:r>
            <a:r>
              <a:rPr sz="1500" b="1" spc="50"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 </a:t>
            </a:r>
            <a:r>
              <a:rPr sz="1500" b="1"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ten</a:t>
            </a:r>
            <a:r>
              <a:rPr sz="1500" b="1" spc="50"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 </a:t>
            </a:r>
            <a:r>
              <a:rPr sz="1500" b="1"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markets</a:t>
            </a:r>
            <a:r>
              <a:rPr sz="1500" b="1" spc="50"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 </a:t>
            </a:r>
            <a:r>
              <a:rPr sz="1500" b="1"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for</a:t>
            </a:r>
            <a:r>
              <a:rPr sz="1500" b="1" spc="50"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 </a:t>
            </a:r>
            <a:r>
              <a:rPr sz="1500" b="1"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spending</a:t>
            </a:r>
            <a:r>
              <a:rPr sz="1500" b="1" spc="50"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 </a:t>
            </a:r>
            <a:r>
              <a:rPr sz="1500" b="1"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in</a:t>
            </a:r>
            <a:r>
              <a:rPr sz="1500" b="1" spc="50"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 2019 </a:t>
            </a:r>
            <a:r>
              <a:rPr sz="1500" b="1"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plus</a:t>
            </a:r>
            <a:r>
              <a:rPr sz="1500" b="1" spc="30"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 </a:t>
            </a:r>
            <a:r>
              <a:rPr sz="1500" b="1" dirty="0">
                <a:solidFill>
                  <a:schemeClr val="tx2">
                    <a:alpha val="100000"/>
                  </a:schemeClr>
                </a:solidFill>
                <a:latin typeface="Verdana" panose="020B0604030504040204" pitchFamily="34" charset="0"/>
                <a:ea typeface="Verdana" panose="020B0604030504040204" pitchFamily="34" charset="0"/>
                <a:cs typeface="Verdana" panose="020B0604030504040204" pitchFamily="34" charset="0"/>
                <a:sym typeface="+mn-ea"/>
              </a:rPr>
              <a:t>India</a:t>
            </a:r>
            <a:endParaRPr lang="zh-CN" altLang="en-US" sz="1500" b="1" dirty="0">
              <a:solidFill>
                <a:schemeClr val="tx2">
                  <a:alpha val="100000"/>
                </a:schemeClr>
              </a:solidFill>
              <a:latin typeface="Verdana" panose="020B0604030504040204" pitchFamily="34" charset="0"/>
              <a:ea typeface="Arial" panose="020B0604020202020204"/>
              <a:cs typeface="Verdana" panose="020B0604030504040204" pitchFamily="34" charset="0"/>
              <a:sym typeface="+mn-ea"/>
            </a:endParaRPr>
          </a:p>
        </p:txBody>
      </p:sp>
      <p:pic>
        <p:nvPicPr>
          <p:cNvPr id="249" name="picture 249"/>
          <p:cNvPicPr>
            <a:picLocks noChangeAspect="1"/>
          </p:cNvPicPr>
          <p:nvPr>
            <p:custDataLst>
              <p:tags r:id="rId3"/>
            </p:custDataLst>
          </p:nvPr>
        </p:nvPicPr>
        <p:blipFill>
          <a:blip r:embed="rId9"/>
          <a:stretch>
            <a:fillRect/>
          </a:stretch>
        </p:blipFill>
        <p:spPr>
          <a:xfrm rot="21600000">
            <a:off x="6730999" y="3991368"/>
            <a:ext cx="643127" cy="352044"/>
          </a:xfrm>
          <a:prstGeom prst="rect">
            <a:avLst/>
          </a:prstGeom>
        </p:spPr>
      </p:pic>
      <p:pic>
        <p:nvPicPr>
          <p:cNvPr id="247" name="picture 247"/>
          <p:cNvPicPr>
            <a:picLocks noChangeAspect="1"/>
          </p:cNvPicPr>
          <p:nvPr>
            <p:custDataLst>
              <p:tags r:id="rId4"/>
            </p:custDataLst>
          </p:nvPr>
        </p:nvPicPr>
        <p:blipFill>
          <a:blip r:embed="rId10"/>
          <a:stretch>
            <a:fillRect/>
          </a:stretch>
        </p:blipFill>
        <p:spPr>
          <a:xfrm rot="21600000">
            <a:off x="6734047" y="4529721"/>
            <a:ext cx="637031" cy="637032"/>
          </a:xfrm>
          <a:prstGeom prst="rect">
            <a:avLst/>
          </a:prstGeom>
        </p:spPr>
      </p:pic>
      <p:sp>
        <p:nvSpPr>
          <p:cNvPr id="7" name="文本框 6"/>
          <p:cNvSpPr txBox="1"/>
          <p:nvPr/>
        </p:nvSpPr>
        <p:spPr>
          <a:xfrm>
            <a:off x="7511472" y="3409201"/>
            <a:ext cx="4458855" cy="474345"/>
          </a:xfrm>
          <a:prstGeom prst="rect">
            <a:avLst/>
          </a:prstGeom>
          <a:noFill/>
        </p:spPr>
        <p:txBody>
          <a:bodyPr wrap="square" rtlCol="0" anchor="t">
            <a:spAutoFit/>
          </a:bodyPr>
          <a:lstStyle/>
          <a:p>
            <a:pPr marL="12700" algn="l" rtl="0" eaLnBrk="0">
              <a:lnSpc>
                <a:spcPct val="89000"/>
              </a:lnSpc>
            </a:pPr>
            <a:r>
              <a:rPr lang="en-US" sz="2800" b="1" spc="-10" dirty="0">
                <a:solidFill>
                  <a:srgbClr val="103565">
                    <a:alpha val="100000"/>
                  </a:srgbClr>
                </a:solidFill>
                <a:latin typeface="Verdana" panose="020B0604030504040204" pitchFamily="34" charset="0"/>
                <a:ea typeface="Verdana" panose="020B0604030504040204" pitchFamily="34" charset="0"/>
                <a:cs typeface="Verdana" panose="020B0604030504040204" pitchFamily="34" charset="0"/>
                <a:sym typeface="+mn-ea"/>
              </a:rPr>
              <a:t>In </a:t>
            </a:r>
            <a:r>
              <a:rPr sz="2800" b="1" spc="-10" dirty="0">
                <a:solidFill>
                  <a:srgbClr val="103565">
                    <a:alpha val="100000"/>
                  </a:srgbClr>
                </a:solidFill>
                <a:latin typeface="Verdana" panose="020B0604030504040204" pitchFamily="34" charset="0"/>
                <a:ea typeface="Verdana" panose="020B0604030504040204" pitchFamily="34" charset="0"/>
                <a:cs typeface="Verdana" panose="020B0604030504040204" pitchFamily="34" charset="0"/>
                <a:sym typeface="+mn-ea"/>
              </a:rPr>
              <a:t>2019</a:t>
            </a:r>
            <a:endParaRPr lang="zh-CN" altLang="en-US" sz="2800" b="1" spc="-10" dirty="0">
              <a:solidFill>
                <a:srgbClr val="103565">
                  <a:alpha val="100000"/>
                </a:srgbClr>
              </a:solidFill>
              <a:latin typeface="Verdana" panose="020B0604030504040204" pitchFamily="34" charset="0"/>
              <a:ea typeface="Calibri" panose="020F0502020204030204"/>
              <a:cs typeface="Verdana" panose="020B0604030504040204" pitchFamily="34" charset="0"/>
              <a:sym typeface="+mn-ea"/>
            </a:endParaRPr>
          </a:p>
        </p:txBody>
      </p:sp>
      <p:sp>
        <p:nvSpPr>
          <p:cNvPr id="97" name="textbox 97"/>
          <p:cNvSpPr/>
          <p:nvPr>
            <p:custDataLst>
              <p:tags r:id="rId5"/>
            </p:custDataLst>
          </p:nvPr>
        </p:nvSpPr>
        <p:spPr>
          <a:xfrm>
            <a:off x="0" y="6650355"/>
            <a:ext cx="12192000" cy="207645"/>
          </a:xfrm>
          <a:prstGeom prst="rect">
            <a:avLst/>
          </a:prstGeom>
          <a:solidFill>
            <a:srgbClr val="3AB0E5"/>
          </a:solidFill>
        </p:spPr>
        <p:txBody>
          <a:bodyPr vert="horz" wrap="square" lIns="0" tIns="0" rIns="0" bIns="0"/>
          <a:lstStyle/>
          <a:p>
            <a:pPr algn="l" rtl="0" eaLnBrk="0">
              <a:lnSpc>
                <a:spcPct val="107000"/>
              </a:lnSpc>
            </a:pPr>
            <a:endParaRPr lang="en-US" altLang="en-US" sz="1000" dirty="0"/>
          </a:p>
          <a:p>
            <a:pPr marL="9345930" algn="l" rtl="0" eaLnBrk="0">
              <a:lnSpc>
                <a:spcPct val="86000"/>
              </a:lnSpc>
              <a:spcBef>
                <a:spcPts val="5"/>
              </a:spcBef>
            </a:pPr>
            <a:endParaRPr lang="en-US" altLang="en-US" sz="1100" dirty="0"/>
          </a:p>
        </p:txBody>
      </p:sp>
      <p:sp>
        <p:nvSpPr>
          <p:cNvPr id="5" name="文本框 4"/>
          <p:cNvSpPr txBox="1"/>
          <p:nvPr/>
        </p:nvSpPr>
        <p:spPr>
          <a:xfrm>
            <a:off x="0" y="6577330"/>
            <a:ext cx="6096000" cy="280670"/>
          </a:xfrm>
          <a:prstGeom prst="rect">
            <a:avLst/>
          </a:prstGeom>
          <a:noFill/>
        </p:spPr>
        <p:txBody>
          <a:bodyPr wrap="square" rtlCol="0" anchor="t">
            <a:spAutoFit/>
          </a:bodyPr>
          <a:lstStyle/>
          <a:p>
            <a:pPr marL="12700" algn="l" rtl="0" eaLnBrk="0">
              <a:lnSpc>
                <a:spcPts val="1480"/>
              </a:lnSpc>
            </a:pPr>
            <a:r>
              <a:rPr sz="1000" dirty="0">
                <a:solidFill>
                  <a:srgbClr val="000000">
                    <a:alpha val="100000"/>
                  </a:srgbClr>
                </a:solidFill>
                <a:latin typeface="Arial" panose="020B0604020202020204"/>
                <a:ea typeface="Arial" panose="020B0604020202020204"/>
                <a:cs typeface="Arial" panose="020B0604020202020204"/>
                <a:sym typeface="+mn-ea"/>
              </a:rPr>
              <a:t>Source</a:t>
            </a:r>
            <a:r>
              <a:rPr sz="1000" spc="320" dirty="0">
                <a:solidFill>
                  <a:srgbClr val="000000">
                    <a:alpha val="100000"/>
                  </a:srgbClr>
                </a:solidFill>
                <a:latin typeface="Arial" panose="020B0604020202020204"/>
                <a:ea typeface="Arial" panose="020B0604020202020204"/>
                <a:cs typeface="Arial" panose="020B0604020202020204"/>
                <a:sym typeface="+mn-ea"/>
              </a:rPr>
              <a:t>: </a:t>
            </a:r>
            <a:r>
              <a:rPr sz="1000" dirty="0">
                <a:solidFill>
                  <a:srgbClr val="000000">
                    <a:alpha val="100000"/>
                  </a:srgbClr>
                </a:solidFill>
                <a:latin typeface="Arial" panose="020B0604020202020204"/>
                <a:ea typeface="Arial" panose="020B0604020202020204"/>
                <a:cs typeface="Arial" panose="020B0604020202020204"/>
                <a:sym typeface="+mn-ea"/>
              </a:rPr>
              <a:t>Tourism</a:t>
            </a:r>
            <a:r>
              <a:rPr sz="1000" spc="290" dirty="0">
                <a:solidFill>
                  <a:srgbClr val="000000">
                    <a:alpha val="100000"/>
                  </a:srgbClr>
                </a:solidFill>
                <a:latin typeface="Arial" panose="020B0604020202020204"/>
                <a:ea typeface="Arial" panose="020B0604020202020204"/>
                <a:cs typeface="Arial" panose="020B0604020202020204"/>
                <a:sym typeface="+mn-ea"/>
              </a:rPr>
              <a:t> </a:t>
            </a:r>
            <a:r>
              <a:rPr sz="1000" dirty="0">
                <a:solidFill>
                  <a:srgbClr val="000000">
                    <a:alpha val="100000"/>
                  </a:srgbClr>
                </a:solidFill>
                <a:latin typeface="Arial" panose="020B0604020202020204"/>
                <a:ea typeface="Arial" panose="020B0604020202020204"/>
                <a:cs typeface="Arial" panose="020B0604020202020204"/>
                <a:sym typeface="+mn-ea"/>
              </a:rPr>
              <a:t>Economics</a:t>
            </a:r>
            <a:endParaRPr lang="zh-CN" altLang="en-US" sz="1000" dirty="0">
              <a:solidFill>
                <a:srgbClr val="000000">
                  <a:alpha val="100000"/>
                </a:srgbClr>
              </a:solidFill>
              <a:latin typeface="Arial" panose="020B0604020202020204"/>
              <a:ea typeface="Arial" panose="020B0604020202020204"/>
              <a:cs typeface="Arial" panose="020B0604020202020204"/>
              <a:sym typeface="+mn-ea"/>
            </a:endParaRPr>
          </a:p>
        </p:txBody>
      </p:sp>
      <p:sp>
        <p:nvSpPr>
          <p:cNvPr id="9" name="TextBox 8">
            <a:extLst>
              <a:ext uri="{FF2B5EF4-FFF2-40B4-BE49-F238E27FC236}">
                <a16:creationId xmlns:a16="http://schemas.microsoft.com/office/drawing/2014/main" id="{7E485925-AD39-3605-F0FC-91BD61303588}"/>
              </a:ext>
            </a:extLst>
          </p:cNvPr>
          <p:cNvSpPr txBox="1"/>
          <p:nvPr/>
        </p:nvSpPr>
        <p:spPr>
          <a:xfrm>
            <a:off x="526908" y="447298"/>
            <a:ext cx="10418184" cy="1446550"/>
          </a:xfrm>
          <a:prstGeom prst="rect">
            <a:avLst/>
          </a:prstGeom>
          <a:noFill/>
        </p:spPr>
        <p:txBody>
          <a:bodyPr wrap="square" rtlCol="0">
            <a:spAutoFit/>
          </a:bodyPr>
          <a:lstStyle/>
          <a:p>
            <a:r>
              <a:rPr lang="en-US" sz="4400" dirty="0">
                <a:solidFill>
                  <a:srgbClr val="2F2E75"/>
                </a:solidFill>
                <a:latin typeface="Impact" panose="020B0806030902050204" pitchFamily="34" charset="0"/>
              </a:rPr>
              <a:t>China Made the Largest Contribution </a:t>
            </a:r>
            <a:br>
              <a:rPr lang="en-US" sz="4400" dirty="0">
                <a:solidFill>
                  <a:srgbClr val="2F2E75"/>
                </a:solidFill>
                <a:latin typeface="Impact" panose="020B0806030902050204" pitchFamily="34" charset="0"/>
              </a:rPr>
            </a:br>
            <a:r>
              <a:rPr lang="en-US" sz="4400" dirty="0">
                <a:solidFill>
                  <a:srgbClr val="2F2E75"/>
                </a:solidFill>
                <a:latin typeface="Impact" panose="020B0806030902050204" pitchFamily="34" charset="0"/>
              </a:rPr>
              <a:t>to Global Growth 2010-19</a:t>
            </a:r>
          </a:p>
        </p:txBody>
      </p:sp>
      <p:cxnSp>
        <p:nvCxnSpPr>
          <p:cNvPr id="10" name="Straight Connector 9">
            <a:extLst>
              <a:ext uri="{FF2B5EF4-FFF2-40B4-BE49-F238E27FC236}">
                <a16:creationId xmlns:a16="http://schemas.microsoft.com/office/drawing/2014/main" id="{B45F9AD9-5ECF-3E92-28F9-89A3DDB6262C}"/>
              </a:ext>
            </a:extLst>
          </p:cNvPr>
          <p:cNvCxnSpPr>
            <a:cxnSpLocks/>
          </p:cNvCxnSpPr>
          <p:nvPr/>
        </p:nvCxnSpPr>
        <p:spPr>
          <a:xfrm flipH="1">
            <a:off x="620712" y="1995963"/>
            <a:ext cx="10947833"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E342BED-D125-530B-E72B-652D97BB99F9}"/>
              </a:ext>
            </a:extLst>
          </p:cNvPr>
          <p:cNvCxnSpPr>
            <a:cxnSpLocks/>
          </p:cNvCxnSpPr>
          <p:nvPr/>
        </p:nvCxnSpPr>
        <p:spPr>
          <a:xfrm flipH="1">
            <a:off x="7606145" y="3886200"/>
            <a:ext cx="4585855" cy="0"/>
          </a:xfrm>
          <a:prstGeom prst="line">
            <a:avLst/>
          </a:prstGeom>
          <a:ln w="6350">
            <a:solidFill>
              <a:srgbClr val="3C3F7B"/>
            </a:solidFill>
          </a:ln>
        </p:spPr>
        <p:style>
          <a:lnRef idx="1">
            <a:schemeClr val="accent1"/>
          </a:lnRef>
          <a:fillRef idx="0">
            <a:schemeClr val="accent1"/>
          </a:fillRef>
          <a:effectRef idx="0">
            <a:schemeClr val="accent1"/>
          </a:effectRef>
          <a:fontRef idx="minor">
            <a:schemeClr val="tx1"/>
          </a:fontRef>
        </p:style>
      </p:cxnSp>
      <p:pic>
        <p:nvPicPr>
          <p:cNvPr id="21" name="图片 2">
            <a:extLst>
              <a:ext uri="{FF2B5EF4-FFF2-40B4-BE49-F238E27FC236}">
                <a16:creationId xmlns:a16="http://schemas.microsoft.com/office/drawing/2014/main" id="{92C5B824-9BB3-4733-9763-658B3F566975}"/>
              </a:ext>
            </a:extLst>
          </p:cNvPr>
          <p:cNvPicPr>
            <a:picLocks noChangeAspect="1"/>
          </p:cNvPicPr>
          <p:nvPr>
            <p:custDataLst>
              <p:tags r:id="rId6"/>
            </p:custDataLst>
          </p:nvPr>
        </p:nvPicPr>
        <p:blipFill>
          <a:blip r:embed="rId11"/>
          <a:stretch>
            <a:fillRect/>
          </a:stretch>
        </p:blipFill>
        <p:spPr>
          <a:xfrm>
            <a:off x="10991215" y="452470"/>
            <a:ext cx="806450" cy="8064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25451" y="5638799"/>
            <a:ext cx="10200986" cy="896447"/>
          </a:xfrm>
          <a:prstGeom prst="rect">
            <a:avLst/>
          </a:prstGeom>
          <a:noFill/>
          <a:ln w="9525">
            <a:noFill/>
          </a:ln>
        </p:spPr>
        <p:txBody>
          <a:bodyPr wrap="square">
            <a:noAutofit/>
          </a:bodyPr>
          <a:lstStyle/>
          <a:p>
            <a:pPr indent="0"/>
            <a:r>
              <a:rPr sz="1600" dirty="0">
                <a:solidFill>
                  <a:srgbClr val="294979"/>
                </a:solidFill>
                <a:latin typeface="Verdana" panose="020B0604030504040204" pitchFamily="34" charset="0"/>
                <a:ea typeface="Verdana" panose="020B0604030504040204" pitchFamily="34" charset="0"/>
                <a:cs typeface="Verdana" panose="020B0604030504040204" pitchFamily="34" charset="0"/>
                <a:sym typeface="+mn-ea"/>
              </a:rPr>
              <a:t>From the end of November</a:t>
            </a:r>
            <a:r>
              <a:rPr lang="en-US" sz="1600" dirty="0">
                <a:solidFill>
                  <a:srgbClr val="294979"/>
                </a:solidFill>
                <a:latin typeface="Verdana" panose="020B0604030504040204" pitchFamily="34" charset="0"/>
                <a:ea typeface="Verdana" panose="020B0604030504040204" pitchFamily="34" charset="0"/>
                <a:cs typeface="Verdana" panose="020B0604030504040204" pitchFamily="34" charset="0"/>
                <a:sym typeface="+mn-ea"/>
              </a:rPr>
              <a:t> 2022</a:t>
            </a:r>
            <a:r>
              <a:rPr sz="1600" dirty="0">
                <a:solidFill>
                  <a:srgbClr val="294979"/>
                </a:solidFill>
                <a:latin typeface="Verdana" panose="020B0604030504040204" pitchFamily="34" charset="0"/>
                <a:ea typeface="Verdana" panose="020B0604030504040204" pitchFamily="34" charset="0"/>
                <a:cs typeface="Verdana" panose="020B0604030504040204" pitchFamily="34" charset="0"/>
                <a:sym typeface="+mn-ea"/>
              </a:rPr>
              <a:t>, despite rising COVID cases, the country’s COVID policies have seen quick and dramatic changes.</a:t>
            </a:r>
            <a:r>
              <a:rPr lang="en-US" sz="1600" dirty="0">
                <a:solidFill>
                  <a:srgbClr val="294979"/>
                </a:solidFill>
                <a:latin typeface="Verdana" panose="020B0604030504040204" pitchFamily="34" charset="0"/>
                <a:ea typeface="Verdana" panose="020B0604030504040204" pitchFamily="34" charset="0"/>
                <a:cs typeface="Verdana" panose="020B0604030504040204" pitchFamily="34" charset="0"/>
                <a:sym typeface="+mn-ea"/>
              </a:rPr>
              <a:t> </a:t>
            </a:r>
            <a:r>
              <a:rPr sz="1600" dirty="0">
                <a:solidFill>
                  <a:srgbClr val="294979"/>
                </a:solidFill>
                <a:latin typeface="Verdana" panose="020B0604030504040204" pitchFamily="34" charset="0"/>
                <a:ea typeface="Verdana" panose="020B0604030504040204" pitchFamily="34" charset="0"/>
                <a:cs typeface="Verdana" panose="020B0604030504040204" pitchFamily="34" charset="0"/>
              </a:rPr>
              <a:t>On 26 December 2022, the Chinese government announced the end of most international travel restrictions from 8 January 2023.</a:t>
            </a:r>
          </a:p>
        </p:txBody>
      </p:sp>
      <p:grpSp>
        <p:nvGrpSpPr>
          <p:cNvPr id="43" name="Group 42">
            <a:extLst>
              <a:ext uri="{FF2B5EF4-FFF2-40B4-BE49-F238E27FC236}">
                <a16:creationId xmlns:a16="http://schemas.microsoft.com/office/drawing/2014/main" id="{C3C0873B-B018-7510-C016-11FFC395291C}"/>
              </a:ext>
            </a:extLst>
          </p:cNvPr>
          <p:cNvGrpSpPr/>
          <p:nvPr/>
        </p:nvGrpSpPr>
        <p:grpSpPr>
          <a:xfrm>
            <a:off x="244153" y="2433261"/>
            <a:ext cx="11953162" cy="2777491"/>
            <a:chOff x="119458" y="2433261"/>
            <a:chExt cx="11953162" cy="2777491"/>
          </a:xfrm>
        </p:grpSpPr>
        <p:sp>
          <p:nvSpPr>
            <p:cNvPr id="4" name="textbox 3"/>
            <p:cNvSpPr/>
            <p:nvPr>
              <p:custDataLst>
                <p:tags r:id="rId3"/>
              </p:custDataLst>
            </p:nvPr>
          </p:nvSpPr>
          <p:spPr>
            <a:xfrm>
              <a:off x="1185665" y="2433261"/>
              <a:ext cx="2888614" cy="1056005"/>
            </a:xfrm>
            <a:prstGeom prst="rect">
              <a:avLst/>
            </a:prstGeom>
          </p:spPr>
          <p:txBody>
            <a:bodyPr vert="horz" wrap="square" lIns="0" tIns="0" rIns="0" bIns="0"/>
            <a:lstStyle/>
            <a:p>
              <a:pPr algn="l" rtl="0" eaLnBrk="0">
                <a:lnSpc>
                  <a:spcPct val="105000"/>
                </a:lnSpc>
              </a:pPr>
              <a:endParaRPr lang="en-US" altLang="en-US" sz="100" dirty="0"/>
            </a:p>
            <a:p>
              <a:pPr marL="646430" algn="l" rtl="0" eaLnBrk="0">
                <a:lnSpc>
                  <a:spcPct val="81000"/>
                </a:lnSpc>
                <a:spcBef>
                  <a:spcPts val="0"/>
                </a:spcBef>
              </a:pPr>
              <a:r>
                <a:rPr sz="1400" b="1"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11</a:t>
              </a:r>
              <a:r>
                <a:rPr sz="1400"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 </a:t>
              </a:r>
              <a:r>
                <a:rPr sz="1400" b="1"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November</a:t>
              </a:r>
              <a:r>
                <a:rPr sz="1400"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 </a:t>
              </a:r>
              <a:r>
                <a:rPr sz="1400" b="1"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2022</a:t>
              </a:r>
              <a:endParaRPr lang="en-US" altLang="en-US" sz="1400" dirty="0"/>
            </a:p>
            <a:p>
              <a:pPr marL="12700" algn="l" rtl="0" eaLnBrk="0">
                <a:lnSpc>
                  <a:spcPct val="83000"/>
                </a:lnSpc>
                <a:spcBef>
                  <a:spcPts val="290"/>
                </a:spcBef>
              </a:pPr>
              <a:r>
                <a:rPr sz="1400"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Circui</a:t>
              </a:r>
              <a:r>
                <a:rPr sz="1400"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t</a:t>
              </a:r>
              <a:r>
                <a:rPr sz="1400"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 </a:t>
              </a:r>
              <a:r>
                <a:rPr sz="1400"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breaker</a:t>
              </a:r>
              <a:r>
                <a:rPr sz="1400"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 </a:t>
              </a:r>
              <a:r>
                <a:rPr sz="1400"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flight</a:t>
              </a:r>
              <a:r>
                <a:rPr sz="1400"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 </a:t>
              </a:r>
              <a:r>
                <a:rPr sz="1400"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cancellation</a:t>
              </a:r>
              <a:endParaRPr lang="en-US" altLang="en-US" sz="1400" dirty="0"/>
            </a:p>
            <a:p>
              <a:pPr marL="341630" algn="l" rtl="0" eaLnBrk="0">
                <a:lnSpc>
                  <a:spcPct val="84000"/>
                </a:lnSpc>
                <a:spcBef>
                  <a:spcPts val="290"/>
                </a:spcBef>
              </a:pPr>
              <a:r>
                <a:rPr sz="1400"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policy s</a:t>
              </a:r>
              <a:r>
                <a:rPr sz="1400"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crapped</a:t>
              </a:r>
              <a:r>
                <a:rPr sz="1400"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 </a:t>
              </a:r>
              <a:r>
                <a:rPr sz="1400"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inbound</a:t>
              </a:r>
              <a:endParaRPr lang="en-US" altLang="en-US" sz="1400" dirty="0"/>
            </a:p>
            <a:p>
              <a:pPr marL="255905" algn="l" rtl="0" eaLnBrk="0">
                <a:lnSpc>
                  <a:spcPct val="84000"/>
                </a:lnSpc>
                <a:spcBef>
                  <a:spcPts val="270"/>
                </a:spcBef>
              </a:pPr>
              <a:r>
                <a:rPr sz="1400"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quarantine</a:t>
              </a:r>
              <a:r>
                <a:rPr sz="1400"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 </a:t>
              </a:r>
              <a:r>
                <a:rPr sz="1400"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reduced</a:t>
              </a:r>
              <a:r>
                <a:rPr sz="1400"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 </a:t>
              </a:r>
              <a:r>
                <a:rPr sz="1400"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to</a:t>
              </a:r>
              <a:r>
                <a:rPr sz="1400"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 5+3</a:t>
              </a:r>
              <a:r>
                <a:rPr sz="1400"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a:t>
              </a:r>
              <a:endParaRPr lang="en-US" altLang="en-US" sz="1400" dirty="0"/>
            </a:p>
            <a:p>
              <a:pPr marL="226695" algn="l" rtl="0" eaLnBrk="0">
                <a:lnSpc>
                  <a:spcPct val="83000"/>
                </a:lnSpc>
                <a:spcBef>
                  <a:spcPts val="265"/>
                </a:spcBef>
              </a:pPr>
              <a:r>
                <a:rPr sz="1400"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test</a:t>
              </a:r>
              <a:r>
                <a:rPr sz="1400"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ing</a:t>
              </a:r>
              <a:r>
                <a:rPr sz="1400"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 </a:t>
              </a:r>
              <a:r>
                <a:rPr sz="1400"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requirements</a:t>
              </a:r>
              <a:r>
                <a:rPr sz="1400"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 </a:t>
              </a:r>
              <a:r>
                <a:rPr sz="1400"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relaxed</a:t>
              </a:r>
              <a:endParaRPr lang="en-US" altLang="en-US" sz="1400" dirty="0"/>
            </a:p>
          </p:txBody>
        </p:sp>
        <p:sp>
          <p:nvSpPr>
            <p:cNvPr id="6" name="textbox 5"/>
            <p:cNvSpPr/>
            <p:nvPr>
              <p:custDataLst>
                <p:tags r:id="rId4"/>
              </p:custDataLst>
            </p:nvPr>
          </p:nvSpPr>
          <p:spPr>
            <a:xfrm>
              <a:off x="7712710" y="2448502"/>
              <a:ext cx="2827020" cy="1269365"/>
            </a:xfrm>
            <a:prstGeom prst="rect">
              <a:avLst/>
            </a:prstGeom>
          </p:spPr>
          <p:txBody>
            <a:bodyPr vert="horz" wrap="square" lIns="0" tIns="0" rIns="0" bIns="0"/>
            <a:lstStyle/>
            <a:p>
              <a:pPr algn="l" rtl="0" eaLnBrk="0">
                <a:lnSpc>
                  <a:spcPct val="105000"/>
                </a:lnSpc>
              </a:pPr>
              <a:endParaRPr sz="1400" b="1" dirty="0">
                <a:solidFill>
                  <a:srgbClr val="000000">
                    <a:alpha val="100000"/>
                  </a:srgbClr>
                </a:solidFill>
                <a:latin typeface="Century Gothic" panose="020B0502020202020204"/>
                <a:ea typeface="Verdana" panose="020B0604030504040204" pitchFamily="34" charset="0"/>
                <a:cs typeface="Verdana" panose="020B0604030504040204" pitchFamily="34" charset="0"/>
              </a:endParaRPr>
            </a:p>
            <a:p>
              <a:pPr indent="0"/>
              <a:r>
                <a:rPr sz="1400" b="1" dirty="0">
                  <a:solidFill>
                    <a:srgbClr val="000000">
                      <a:alpha val="100000"/>
                    </a:srgbClr>
                  </a:solidFill>
                  <a:latin typeface="Century Gothic" panose="020B0502020202020204"/>
                  <a:ea typeface="Verdana" panose="020B0604030504040204" pitchFamily="34" charset="0"/>
                  <a:cs typeface="Verdana" panose="020B0604030504040204" pitchFamily="34" charset="0"/>
                  <a:sym typeface="+mn-ea"/>
                </a:rPr>
                <a:t>26 December 2022</a:t>
              </a:r>
              <a:r>
                <a:rPr sz="1400" dirty="0">
                  <a:solidFill>
                    <a:srgbClr val="000000">
                      <a:alpha val="100000"/>
                    </a:srgbClr>
                  </a:solidFill>
                  <a:latin typeface="Century Gothic" panose="020B0502020202020204"/>
                  <a:ea typeface="Verdana" panose="020B0604030504040204" pitchFamily="34" charset="0"/>
                  <a:cs typeface="Verdana" panose="020B0604030504040204" pitchFamily="34" charset="0"/>
                  <a:sym typeface="+mn-ea"/>
                </a:rPr>
                <a:t> </a:t>
              </a:r>
            </a:p>
            <a:p>
              <a:pPr indent="0"/>
              <a:r>
                <a:rPr sz="1400" dirty="0">
                  <a:solidFill>
                    <a:srgbClr val="000000">
                      <a:alpha val="100000"/>
                    </a:srgbClr>
                  </a:solidFill>
                  <a:latin typeface="Century Gothic" panose="020B0502020202020204"/>
                  <a:ea typeface="Verdana" panose="020B0604030504040204" pitchFamily="34" charset="0"/>
                  <a:cs typeface="Verdana" panose="020B0604030504040204" pitchFamily="34" charset="0"/>
                  <a:sym typeface="+mn-ea"/>
                </a:rPr>
                <a:t>Chinese government announced the re-opening from 8 January 2023</a:t>
              </a:r>
              <a:endParaRPr sz="1400" dirty="0">
                <a:solidFill>
                  <a:srgbClr val="000000">
                    <a:alpha val="100000"/>
                  </a:srgbClr>
                </a:solidFill>
                <a:latin typeface="Century Gothic" panose="020B0502020202020204"/>
                <a:ea typeface="Verdana" panose="020B0604030504040204" pitchFamily="34" charset="0"/>
                <a:cs typeface="Verdana" panose="020B0604030504040204" pitchFamily="34" charset="0"/>
              </a:endParaRPr>
            </a:p>
          </p:txBody>
        </p:sp>
        <p:sp>
          <p:nvSpPr>
            <p:cNvPr id="7" name="textbox 6"/>
            <p:cNvSpPr/>
            <p:nvPr>
              <p:custDataLst>
                <p:tags r:id="rId5"/>
              </p:custDataLst>
            </p:nvPr>
          </p:nvSpPr>
          <p:spPr>
            <a:xfrm>
              <a:off x="119458" y="3916621"/>
              <a:ext cx="1882139" cy="842010"/>
            </a:xfrm>
            <a:prstGeom prst="rect">
              <a:avLst/>
            </a:prstGeom>
          </p:spPr>
          <p:txBody>
            <a:bodyPr vert="horz" wrap="square" lIns="0" tIns="0" rIns="0" bIns="0"/>
            <a:lstStyle/>
            <a:p>
              <a:pPr algn="l" rtl="0" eaLnBrk="0">
                <a:lnSpc>
                  <a:spcPct val="82000"/>
                </a:lnSpc>
              </a:pPr>
              <a:endParaRPr lang="en-US" altLang="en-US" sz="100" dirty="0"/>
            </a:p>
            <a:p>
              <a:pPr marL="114935" algn="l" rtl="0" eaLnBrk="0">
                <a:lnSpc>
                  <a:spcPct val="84000"/>
                </a:lnSpc>
              </a:pPr>
              <a:r>
                <a:rPr sz="1400" b="1"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2</a:t>
              </a:r>
              <a:r>
                <a:rPr sz="1400" b="1"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2</a:t>
              </a:r>
              <a:r>
                <a:rPr sz="1400"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 </a:t>
              </a:r>
              <a:r>
                <a:rPr sz="1400" b="1"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September</a:t>
              </a:r>
              <a:r>
                <a:rPr sz="1400"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 </a:t>
              </a:r>
              <a:r>
                <a:rPr sz="1400" b="1"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2022</a:t>
              </a:r>
              <a:endParaRPr lang="en-US" altLang="en-US" sz="1400" dirty="0"/>
            </a:p>
            <a:p>
              <a:pPr marL="12700" algn="l" rtl="0" eaLnBrk="0">
                <a:lnSpc>
                  <a:spcPct val="99000"/>
                </a:lnSpc>
                <a:spcBef>
                  <a:spcPts val="250"/>
                </a:spcBef>
              </a:pPr>
              <a:r>
                <a:rPr sz="1400"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Chin</a:t>
              </a:r>
              <a:r>
                <a:rPr sz="1400"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a</a:t>
              </a:r>
              <a:r>
                <a:rPr sz="1400"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a:t>
              </a:r>
              <a:r>
                <a:rPr sz="1400"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s</a:t>
              </a:r>
              <a:r>
                <a:rPr sz="1400"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 </a:t>
              </a:r>
              <a:r>
                <a:rPr sz="1400"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CDC</a:t>
              </a:r>
              <a:r>
                <a:rPr sz="1400"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 </a:t>
              </a:r>
              <a:r>
                <a:rPr sz="1400"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releases</a:t>
              </a:r>
              <a:endParaRPr lang="en-US" altLang="en-US" sz="1400" dirty="0"/>
            </a:p>
            <a:p>
              <a:pPr marL="294005" algn="l" rtl="0" eaLnBrk="0">
                <a:lnSpc>
                  <a:spcPct val="83000"/>
                </a:lnSpc>
                <a:spcBef>
                  <a:spcPts val="20"/>
                </a:spcBef>
              </a:pPr>
              <a:r>
                <a:rPr sz="1400"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paper outli</a:t>
              </a:r>
              <a:r>
                <a:rPr sz="1400"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ning</a:t>
              </a:r>
              <a:endParaRPr lang="en-US" altLang="en-US" sz="1400" dirty="0"/>
            </a:p>
            <a:p>
              <a:pPr marL="255270" algn="l" rtl="0" eaLnBrk="0">
                <a:lnSpc>
                  <a:spcPct val="84000"/>
                </a:lnSpc>
                <a:spcBef>
                  <a:spcPts val="275"/>
                </a:spcBef>
              </a:pPr>
              <a:r>
                <a:rPr sz="1400"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COVI</a:t>
              </a:r>
              <a:r>
                <a:rPr sz="1400"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D</a:t>
              </a:r>
              <a:r>
                <a:rPr sz="1400"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 </a:t>
              </a:r>
              <a:r>
                <a:rPr sz="1400"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exit</a:t>
              </a:r>
              <a:r>
                <a:rPr sz="1400"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 </a:t>
              </a:r>
              <a:r>
                <a:rPr sz="1400" spc="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plan</a:t>
              </a:r>
              <a:endParaRPr lang="en-US" altLang="en-US" sz="1400" dirty="0"/>
            </a:p>
          </p:txBody>
        </p:sp>
        <p:sp>
          <p:nvSpPr>
            <p:cNvPr id="8" name="textbox 7"/>
            <p:cNvSpPr/>
            <p:nvPr>
              <p:custDataLst>
                <p:tags r:id="rId6"/>
              </p:custDataLst>
            </p:nvPr>
          </p:nvSpPr>
          <p:spPr>
            <a:xfrm>
              <a:off x="3093618" y="3916621"/>
              <a:ext cx="1759585" cy="875664"/>
            </a:xfrm>
            <a:prstGeom prst="rect">
              <a:avLst/>
            </a:prstGeom>
          </p:spPr>
          <p:txBody>
            <a:bodyPr vert="horz" wrap="square" lIns="0" tIns="0" rIns="0" bIns="0"/>
            <a:lstStyle/>
            <a:p>
              <a:pPr algn="l" rtl="0" eaLnBrk="0">
                <a:lnSpc>
                  <a:spcPct val="82000"/>
                </a:lnSpc>
              </a:pPr>
              <a:endParaRPr lang="en-US" altLang="en-US" sz="100" dirty="0"/>
            </a:p>
            <a:p>
              <a:pPr marL="54610" algn="l" rtl="0" eaLnBrk="0">
                <a:lnSpc>
                  <a:spcPct val="84000"/>
                </a:lnSpc>
              </a:pPr>
              <a:r>
                <a:rPr lang="en-US" sz="1400" b="1" spc="10" dirty="0">
                  <a:solidFill>
                    <a:srgbClr val="000000">
                      <a:alpha val="100000"/>
                    </a:srgbClr>
                  </a:solidFill>
                  <a:latin typeface="Century Gothic" panose="020B0502020202020204"/>
                  <a:ea typeface="Verdana" panose="020B0604030504040204" pitchFamily="34" charset="0"/>
                  <a:cs typeface="Verdana" panose="020B0604030504040204" pitchFamily="34" charset="0"/>
                </a:rPr>
                <a:t>29 November 2022</a:t>
              </a:r>
            </a:p>
            <a:p>
              <a:pPr marL="54610" algn="l" rtl="0" eaLnBrk="0">
                <a:lnSpc>
                  <a:spcPct val="84000"/>
                </a:lnSpc>
              </a:pPr>
              <a:r>
                <a:rPr sz="1400" dirty="0">
                  <a:solidFill>
                    <a:srgbClr val="000000">
                      <a:alpha val="100000"/>
                    </a:srgbClr>
                  </a:solidFill>
                  <a:latin typeface="Century Gothic" panose="020B0502020202020204"/>
                  <a:ea typeface="Verdana" panose="020B0604030504040204" pitchFamily="34" charset="0"/>
                  <a:cs typeface="Verdana" panose="020B0604030504040204" pitchFamily="34" charset="0"/>
                  <a:sym typeface="+mn-ea"/>
                </a:rPr>
                <a:t>Beijing News described Covid as a “bad cold”  </a:t>
              </a:r>
              <a:endParaRPr sz="1400" dirty="0">
                <a:solidFill>
                  <a:srgbClr val="000000">
                    <a:alpha val="100000"/>
                  </a:srgbClr>
                </a:solidFill>
                <a:latin typeface="Century Gothic" panose="020B0502020202020204"/>
                <a:ea typeface="Verdana" panose="020B0604030504040204" pitchFamily="34" charset="0"/>
                <a:cs typeface="Verdana" panose="020B0604030504040204" pitchFamily="34" charset="0"/>
              </a:endParaRPr>
            </a:p>
            <a:p>
              <a:pPr marL="54610" algn="l" rtl="0" eaLnBrk="0">
                <a:lnSpc>
                  <a:spcPct val="84000"/>
                </a:lnSpc>
              </a:pPr>
              <a:endParaRPr lang="en-US" sz="1400" b="1" spc="10" dirty="0">
                <a:solidFill>
                  <a:srgbClr val="000000">
                    <a:alpha val="100000"/>
                  </a:srgbClr>
                </a:solidFill>
                <a:latin typeface="Century Gothic" panose="020B0502020202020204"/>
                <a:ea typeface="Verdana" panose="020B0604030504040204" pitchFamily="34" charset="0"/>
                <a:cs typeface="Verdana" panose="020B0604030504040204" pitchFamily="34" charset="0"/>
              </a:endParaRPr>
            </a:p>
            <a:p>
              <a:pPr marL="54610" algn="l" rtl="0" eaLnBrk="0">
                <a:lnSpc>
                  <a:spcPct val="84000"/>
                </a:lnSpc>
              </a:pPr>
              <a:endParaRPr lang="en-US" sz="1400" dirty="0"/>
            </a:p>
          </p:txBody>
        </p:sp>
        <p:sp>
          <p:nvSpPr>
            <p:cNvPr id="9" name="textbox 8"/>
            <p:cNvSpPr/>
            <p:nvPr>
              <p:custDataLst>
                <p:tags r:id="rId7"/>
              </p:custDataLst>
            </p:nvPr>
          </p:nvSpPr>
          <p:spPr>
            <a:xfrm>
              <a:off x="7479372" y="2433516"/>
              <a:ext cx="1752600" cy="874394"/>
            </a:xfrm>
            <a:prstGeom prst="rect">
              <a:avLst/>
            </a:prstGeom>
          </p:spPr>
          <p:txBody>
            <a:bodyPr vert="horz" wrap="square" lIns="0" tIns="0" rIns="0" bIns="0"/>
            <a:lstStyle/>
            <a:p>
              <a:pPr indent="0"/>
              <a:r>
                <a:rPr lang="en-US" sz="100">
                  <a:latin typeface="Calibri" panose="020F0502020204030204" charset="0"/>
                  <a:ea typeface="宋体" panose="02010600030101010101" pitchFamily="2" charset="-122"/>
                  <a:sym typeface="+mn-ea"/>
                </a:rPr>
                <a:t>On 26 December 2022, Chinese government announced the re-opening </a:t>
              </a:r>
              <a:r>
                <a:rPr lang="en-US" sz="100">
                  <a:latin typeface="Calibri" panose="020F0502020204030204" charset="0"/>
                  <a:ea typeface="宋体" panose="02010600030101010101" pitchFamily="2" charset="-122"/>
                  <a:cs typeface="Times New Roman" panose="02020603050405020304" charset="0"/>
                  <a:sym typeface="+mn-ea"/>
                </a:rPr>
                <a:t>from 8 January 2023</a:t>
              </a:r>
              <a:endParaRPr lang="en-US" altLang="en-US" sz="1400" dirty="0"/>
            </a:p>
          </p:txBody>
        </p:sp>
        <p:sp>
          <p:nvSpPr>
            <p:cNvPr id="10" name="textbox 9"/>
            <p:cNvSpPr/>
            <p:nvPr>
              <p:custDataLst>
                <p:tags r:id="rId8"/>
              </p:custDataLst>
            </p:nvPr>
          </p:nvSpPr>
          <p:spPr>
            <a:xfrm>
              <a:off x="4693285" y="2433262"/>
              <a:ext cx="2276475" cy="1113155"/>
            </a:xfrm>
            <a:prstGeom prst="rect">
              <a:avLst/>
            </a:prstGeom>
          </p:spPr>
          <p:txBody>
            <a:bodyPr vert="horz" wrap="square" lIns="0" tIns="0" rIns="0" bIns="0"/>
            <a:lstStyle/>
            <a:p>
              <a:pPr algn="l" rtl="0" eaLnBrk="0">
                <a:lnSpc>
                  <a:spcPct val="105000"/>
                </a:lnSpc>
              </a:pPr>
              <a:endParaRPr sz="1400" b="1" dirty="0">
                <a:solidFill>
                  <a:srgbClr val="000000">
                    <a:alpha val="100000"/>
                  </a:srgbClr>
                </a:solidFill>
                <a:latin typeface="Century Gothic" panose="020B0502020202020204"/>
                <a:ea typeface="Verdana" panose="020B0604030504040204" pitchFamily="34" charset="0"/>
                <a:cs typeface="Verdana" panose="020B0604030504040204" pitchFamily="34" charset="0"/>
              </a:endParaRPr>
            </a:p>
            <a:p>
              <a:pPr indent="0"/>
              <a:r>
                <a:rPr sz="1400" b="1" dirty="0">
                  <a:solidFill>
                    <a:srgbClr val="000000">
                      <a:alpha val="100000"/>
                    </a:srgbClr>
                  </a:solidFill>
                  <a:latin typeface="Century Gothic" panose="020B0502020202020204"/>
                  <a:ea typeface="Verdana" panose="020B0604030504040204" pitchFamily="34" charset="0"/>
                  <a:cs typeface="Verdana" panose="020B0604030504040204" pitchFamily="34" charset="0"/>
                  <a:sym typeface="+mn-ea"/>
                </a:rPr>
                <a:t>6 December </a:t>
              </a:r>
              <a:r>
                <a:rPr lang="en-US" sz="1400" b="1" dirty="0">
                  <a:solidFill>
                    <a:srgbClr val="000000">
                      <a:alpha val="100000"/>
                    </a:srgbClr>
                  </a:solidFill>
                  <a:latin typeface="Century Gothic" panose="020B0502020202020204"/>
                  <a:ea typeface="Verdana" panose="020B0604030504040204" pitchFamily="34" charset="0"/>
                  <a:cs typeface="Verdana" panose="020B0604030504040204" pitchFamily="34" charset="0"/>
                  <a:sym typeface="+mn-ea"/>
                </a:rPr>
                <a:t>2022</a:t>
              </a:r>
              <a:endParaRPr sz="1400" b="1" dirty="0">
                <a:solidFill>
                  <a:srgbClr val="000000">
                    <a:alpha val="100000"/>
                  </a:srgbClr>
                </a:solidFill>
                <a:latin typeface="Century Gothic" panose="020B0502020202020204"/>
                <a:ea typeface="Verdana" panose="020B0604030504040204" pitchFamily="34" charset="0"/>
                <a:cs typeface="Verdana" panose="020B0604030504040204" pitchFamily="34" charset="0"/>
                <a:sym typeface="+mn-ea"/>
              </a:endParaRPr>
            </a:p>
            <a:p>
              <a:pPr indent="0"/>
              <a:r>
                <a:rPr sz="1400" dirty="0">
                  <a:solidFill>
                    <a:srgbClr val="000000">
                      <a:alpha val="100000"/>
                    </a:srgbClr>
                  </a:solidFill>
                  <a:latin typeface="Century Gothic" panose="020B0502020202020204"/>
                  <a:ea typeface="Verdana" panose="020B0604030504040204" pitchFamily="34" charset="0"/>
                  <a:cs typeface="Verdana" panose="020B0604030504040204" pitchFamily="34" charset="0"/>
                  <a:sym typeface="+mn-ea"/>
                </a:rPr>
                <a:t>Deputy Director of China’s CDC says Zero COVID cannot continue</a:t>
              </a:r>
              <a:endParaRPr sz="1400" dirty="0">
                <a:solidFill>
                  <a:srgbClr val="000000">
                    <a:alpha val="100000"/>
                  </a:srgbClr>
                </a:solidFill>
                <a:latin typeface="Century Gothic" panose="020B0502020202020204"/>
                <a:ea typeface="Verdana" panose="020B0604030504040204" pitchFamily="34" charset="0"/>
                <a:cs typeface="Verdana" panose="020B0604030504040204" pitchFamily="34" charset="0"/>
              </a:endParaRPr>
            </a:p>
          </p:txBody>
        </p:sp>
        <p:sp>
          <p:nvSpPr>
            <p:cNvPr id="12" name="textbox 11"/>
            <p:cNvSpPr/>
            <p:nvPr>
              <p:custDataLst>
                <p:tags r:id="rId9"/>
              </p:custDataLst>
            </p:nvPr>
          </p:nvSpPr>
          <p:spPr>
            <a:xfrm>
              <a:off x="5481955" y="3903922"/>
              <a:ext cx="3295650" cy="1306830"/>
            </a:xfrm>
            <a:prstGeom prst="rect">
              <a:avLst/>
            </a:prstGeom>
          </p:spPr>
          <p:txBody>
            <a:bodyPr vert="horz" wrap="square" lIns="0" tIns="0" rIns="0" bIns="0"/>
            <a:lstStyle/>
            <a:p>
              <a:pPr algn="l" rtl="0" eaLnBrk="0">
                <a:lnSpc>
                  <a:spcPct val="77000"/>
                </a:lnSpc>
              </a:pPr>
              <a:endParaRPr sz="1400" b="1" dirty="0">
                <a:solidFill>
                  <a:srgbClr val="000000">
                    <a:alpha val="100000"/>
                  </a:srgbClr>
                </a:solidFill>
                <a:latin typeface="Century Gothic" panose="020B0502020202020204"/>
                <a:ea typeface="Verdana" panose="020B0604030504040204" pitchFamily="34" charset="0"/>
                <a:cs typeface="Verdana" panose="020B0604030504040204" pitchFamily="34" charset="0"/>
              </a:endParaRPr>
            </a:p>
            <a:p>
              <a:pPr marL="208915" algn="l" rtl="0" eaLnBrk="0">
                <a:lnSpc>
                  <a:spcPct val="99000"/>
                </a:lnSpc>
              </a:pPr>
              <a:r>
                <a:rPr sz="1400" b="1" dirty="0">
                  <a:solidFill>
                    <a:srgbClr val="000000">
                      <a:alpha val="100000"/>
                    </a:srgbClr>
                  </a:solidFill>
                  <a:latin typeface="Century Gothic" panose="020B0502020202020204"/>
                  <a:ea typeface="Verdana" panose="020B0604030504040204" pitchFamily="34" charset="0"/>
                  <a:cs typeface="Verdana" panose="020B0604030504040204" pitchFamily="34" charset="0"/>
                  <a:sym typeface="+mn-ea"/>
                </a:rPr>
                <a:t>As of the start of December</a:t>
              </a:r>
              <a:r>
                <a:rPr sz="1400" dirty="0">
                  <a:solidFill>
                    <a:srgbClr val="000000">
                      <a:alpha val="100000"/>
                    </a:srgbClr>
                  </a:solidFill>
                  <a:latin typeface="Century Gothic" panose="020B0502020202020204"/>
                  <a:ea typeface="Verdana" panose="020B0604030504040204" pitchFamily="34" charset="0"/>
                  <a:cs typeface="Verdana" panose="020B0604030504040204" pitchFamily="34" charset="0"/>
                  <a:sym typeface="+mn-ea"/>
                </a:rPr>
                <a:t> </a:t>
              </a:r>
              <a:r>
                <a:rPr sz="1400" b="1" dirty="0">
                  <a:solidFill>
                    <a:srgbClr val="000000">
                      <a:alpha val="100000"/>
                    </a:srgbClr>
                  </a:solidFill>
                  <a:latin typeface="Century Gothic" panose="020B0502020202020204"/>
                  <a:ea typeface="Verdana" panose="020B0604030504040204" pitchFamily="34" charset="0"/>
                  <a:cs typeface="Verdana" panose="020B0604030504040204" pitchFamily="34" charset="0"/>
                  <a:sym typeface="+mn-ea"/>
                </a:rPr>
                <a:t>2022, </a:t>
              </a:r>
              <a:r>
                <a:rPr sz="1400" dirty="0">
                  <a:solidFill>
                    <a:srgbClr val="000000">
                      <a:alpha val="100000"/>
                    </a:srgbClr>
                  </a:solidFill>
                  <a:latin typeface="Century Gothic" panose="020B0502020202020204"/>
                  <a:ea typeface="Verdana" panose="020B0604030504040204" pitchFamily="34" charset="0"/>
                  <a:cs typeface="Verdana" panose="020B0604030504040204" pitchFamily="34" charset="0"/>
                  <a:sym typeface="+mn-ea"/>
                </a:rPr>
                <a:t>90.28% of China’s population is fully vaccinated</a:t>
              </a:r>
              <a:endParaRPr sz="1400" dirty="0">
                <a:solidFill>
                  <a:srgbClr val="000000">
                    <a:alpha val="100000"/>
                  </a:srgbClr>
                </a:solidFill>
                <a:latin typeface="Century Gothic" panose="020B0502020202020204"/>
                <a:ea typeface="Verdana" panose="020B0604030504040204" pitchFamily="34" charset="0"/>
                <a:cs typeface="Verdana" panose="020B0604030504040204" pitchFamily="34" charset="0"/>
              </a:endParaRPr>
            </a:p>
          </p:txBody>
        </p:sp>
        <p:sp>
          <p:nvSpPr>
            <p:cNvPr id="14" name="rect"/>
            <p:cNvSpPr/>
            <p:nvPr>
              <p:custDataLst>
                <p:tags r:id="rId10"/>
              </p:custDataLst>
            </p:nvPr>
          </p:nvSpPr>
          <p:spPr>
            <a:xfrm>
              <a:off x="919725" y="3743203"/>
              <a:ext cx="10345057" cy="35051"/>
            </a:xfrm>
            <a:prstGeom prst="rect">
              <a:avLst/>
            </a:prstGeom>
            <a:solidFill>
              <a:srgbClr val="595959">
                <a:alpha val="100000"/>
              </a:srgbClr>
            </a:solidFill>
            <a:ln cap="flat">
              <a:noFill/>
              <a:prstDash val="solid"/>
              <a:miter lim="0"/>
            </a:ln>
          </p:spPr>
          <p:txBody>
            <a:bodyPr rtlCol="0"/>
            <a:lstStyle/>
            <a:p>
              <a:pPr algn="ctr"/>
              <a:endParaRPr lang="zh-CN" altLang="en-US"/>
            </a:p>
          </p:txBody>
        </p:sp>
        <p:grpSp>
          <p:nvGrpSpPr>
            <p:cNvPr id="17" name="group 2"/>
            <p:cNvGrpSpPr/>
            <p:nvPr/>
          </p:nvGrpSpPr>
          <p:grpSpPr>
            <a:xfrm rot="21600000">
              <a:off x="11103609" y="3643698"/>
              <a:ext cx="166624" cy="174244"/>
              <a:chOff x="0" y="0"/>
              <a:chExt cx="166624" cy="174244"/>
            </a:xfrm>
          </p:grpSpPr>
          <p:sp>
            <p:nvSpPr>
              <p:cNvPr id="18" name="path"/>
              <p:cNvSpPr/>
              <p:nvPr>
                <p:custDataLst>
                  <p:tags r:id="rId28"/>
                </p:custDataLst>
              </p:nvPr>
            </p:nvSpPr>
            <p:spPr>
              <a:xfrm>
                <a:off x="6350" y="6350"/>
                <a:ext cx="153924" cy="161544"/>
              </a:xfrm>
              <a:custGeom>
                <a:avLst/>
                <a:gdLst/>
                <a:ahLst/>
                <a:cxnLst/>
                <a:rect l="0" t="0" r="0" b="0"/>
                <a:pathLst>
                  <a:path w="242" h="254">
                    <a:moveTo>
                      <a:pt x="0" y="127"/>
                    </a:moveTo>
                    <a:cubicBezTo>
                      <a:pt x="0" y="57"/>
                      <a:pt x="54" y="0"/>
                      <a:pt x="121" y="0"/>
                    </a:cubicBezTo>
                    <a:cubicBezTo>
                      <a:pt x="188" y="0"/>
                      <a:pt x="242" y="57"/>
                      <a:pt x="242" y="127"/>
                    </a:cubicBezTo>
                    <a:cubicBezTo>
                      <a:pt x="242" y="197"/>
                      <a:pt x="188" y="254"/>
                      <a:pt x="121" y="254"/>
                    </a:cubicBezTo>
                    <a:cubicBezTo>
                      <a:pt x="54" y="254"/>
                      <a:pt x="0" y="197"/>
                      <a:pt x="0" y="127"/>
                    </a:cubicBezTo>
                  </a:path>
                </a:pathLst>
              </a:custGeom>
              <a:solidFill>
                <a:srgbClr val="BFBFBF">
                  <a:alpha val="100000"/>
                </a:srgbClr>
              </a:solidFill>
              <a:ln cap="flat">
                <a:solidFill>
                  <a:srgbClr val="C00000"/>
                </a:solidFill>
                <a:prstDash val="solid"/>
                <a:miter lim="0"/>
              </a:ln>
            </p:spPr>
            <p:txBody>
              <a:bodyPr rtlCol="0"/>
              <a:lstStyle/>
              <a:p>
                <a:pPr algn="ctr"/>
                <a:endParaRPr lang="zh-CN" altLang="en-US"/>
              </a:p>
            </p:txBody>
          </p:sp>
          <p:sp>
            <p:nvSpPr>
              <p:cNvPr id="19" name="path"/>
              <p:cNvSpPr/>
              <p:nvPr>
                <p:custDataLst>
                  <p:tags r:id="rId29"/>
                </p:custDataLst>
              </p:nvPr>
            </p:nvSpPr>
            <p:spPr>
              <a:xfrm>
                <a:off x="0" y="0"/>
                <a:ext cx="166624" cy="174244"/>
              </a:xfrm>
              <a:custGeom>
                <a:avLst/>
                <a:gdLst/>
                <a:ahLst/>
                <a:cxnLst/>
                <a:rect l="0" t="0" r="0" b="0"/>
                <a:pathLst>
                  <a:path w="262" h="274">
                    <a:moveTo>
                      <a:pt x="10" y="137"/>
                    </a:moveTo>
                    <a:cubicBezTo>
                      <a:pt x="10" y="67"/>
                      <a:pt x="64" y="10"/>
                      <a:pt x="131" y="10"/>
                    </a:cubicBezTo>
                    <a:cubicBezTo>
                      <a:pt x="198" y="10"/>
                      <a:pt x="252" y="67"/>
                      <a:pt x="252" y="137"/>
                    </a:cubicBezTo>
                    <a:cubicBezTo>
                      <a:pt x="252" y="207"/>
                      <a:pt x="198" y="264"/>
                      <a:pt x="131" y="264"/>
                    </a:cubicBezTo>
                    <a:cubicBezTo>
                      <a:pt x="64" y="264"/>
                      <a:pt x="10" y="207"/>
                      <a:pt x="10" y="137"/>
                    </a:cubicBezTo>
                  </a:path>
                </a:pathLst>
              </a:custGeom>
              <a:noFill/>
              <a:ln w="12700" cap="flat">
                <a:solidFill>
                  <a:srgbClr val="C00000">
                    <a:alpha val="100000"/>
                  </a:srgbClr>
                </a:solidFill>
                <a:prstDash val="solid"/>
                <a:miter lim="1000000"/>
              </a:ln>
            </p:spPr>
            <p:txBody>
              <a:bodyPr rtlCol="0"/>
              <a:lstStyle/>
              <a:p>
                <a:pPr algn="ctr"/>
                <a:endParaRPr lang="zh-CN" altLang="en-US"/>
              </a:p>
            </p:txBody>
          </p:sp>
        </p:grpSp>
        <p:grpSp>
          <p:nvGrpSpPr>
            <p:cNvPr id="20" name="group 4"/>
            <p:cNvGrpSpPr/>
            <p:nvPr/>
          </p:nvGrpSpPr>
          <p:grpSpPr>
            <a:xfrm rot="21600000">
              <a:off x="3832605" y="3651319"/>
              <a:ext cx="166623" cy="172720"/>
              <a:chOff x="0" y="0"/>
              <a:chExt cx="166623" cy="172720"/>
            </a:xfrm>
          </p:grpSpPr>
          <p:sp>
            <p:nvSpPr>
              <p:cNvPr id="21" name="path"/>
              <p:cNvSpPr/>
              <p:nvPr>
                <p:custDataLst>
                  <p:tags r:id="rId26"/>
                </p:custDataLst>
              </p:nvPr>
            </p:nvSpPr>
            <p:spPr>
              <a:xfrm>
                <a:off x="6350" y="6350"/>
                <a:ext cx="153923" cy="160020"/>
              </a:xfrm>
              <a:custGeom>
                <a:avLst/>
                <a:gdLst/>
                <a:ahLst/>
                <a:cxnLst/>
                <a:rect l="0" t="0" r="0" b="0"/>
                <a:pathLst>
                  <a:path w="242" h="252">
                    <a:moveTo>
                      <a:pt x="0" y="126"/>
                    </a:moveTo>
                    <a:cubicBezTo>
                      <a:pt x="0" y="56"/>
                      <a:pt x="54" y="0"/>
                      <a:pt x="121" y="0"/>
                    </a:cubicBezTo>
                    <a:cubicBezTo>
                      <a:pt x="188" y="0"/>
                      <a:pt x="242" y="56"/>
                      <a:pt x="242" y="126"/>
                    </a:cubicBezTo>
                    <a:cubicBezTo>
                      <a:pt x="242" y="195"/>
                      <a:pt x="188" y="252"/>
                      <a:pt x="121" y="252"/>
                    </a:cubicBezTo>
                    <a:cubicBezTo>
                      <a:pt x="54" y="252"/>
                      <a:pt x="0" y="195"/>
                      <a:pt x="0" y="126"/>
                    </a:cubicBezTo>
                  </a:path>
                </a:pathLst>
              </a:custGeom>
              <a:solidFill>
                <a:srgbClr val="C00000">
                  <a:alpha val="100000"/>
                </a:srgbClr>
              </a:solidFill>
              <a:ln cap="flat">
                <a:noFill/>
                <a:prstDash val="solid"/>
                <a:miter lim="0"/>
              </a:ln>
            </p:spPr>
            <p:txBody>
              <a:bodyPr rtlCol="0"/>
              <a:lstStyle/>
              <a:p>
                <a:pPr algn="ctr"/>
                <a:endParaRPr lang="zh-CN" altLang="en-US"/>
              </a:p>
            </p:txBody>
          </p:sp>
          <p:sp>
            <p:nvSpPr>
              <p:cNvPr id="22" name="path"/>
              <p:cNvSpPr/>
              <p:nvPr>
                <p:custDataLst>
                  <p:tags r:id="rId27"/>
                </p:custDataLst>
              </p:nvPr>
            </p:nvSpPr>
            <p:spPr>
              <a:xfrm>
                <a:off x="0" y="0"/>
                <a:ext cx="166623" cy="172720"/>
              </a:xfrm>
              <a:custGeom>
                <a:avLst/>
                <a:gdLst/>
                <a:ahLst/>
                <a:cxnLst/>
                <a:rect l="0" t="0" r="0" b="0"/>
                <a:pathLst>
                  <a:path w="262" h="272">
                    <a:moveTo>
                      <a:pt x="10" y="136"/>
                    </a:moveTo>
                    <a:cubicBezTo>
                      <a:pt x="10" y="66"/>
                      <a:pt x="64" y="10"/>
                      <a:pt x="131" y="10"/>
                    </a:cubicBezTo>
                    <a:cubicBezTo>
                      <a:pt x="198" y="10"/>
                      <a:pt x="252" y="66"/>
                      <a:pt x="252" y="136"/>
                    </a:cubicBezTo>
                    <a:cubicBezTo>
                      <a:pt x="252" y="205"/>
                      <a:pt x="198" y="262"/>
                      <a:pt x="131" y="262"/>
                    </a:cubicBezTo>
                    <a:cubicBezTo>
                      <a:pt x="64" y="262"/>
                      <a:pt x="10" y="205"/>
                      <a:pt x="10" y="136"/>
                    </a:cubicBezTo>
                  </a:path>
                </a:pathLst>
              </a:custGeom>
              <a:noFill/>
              <a:ln w="12700" cap="flat">
                <a:solidFill>
                  <a:srgbClr val="320200">
                    <a:alpha val="100000"/>
                  </a:srgbClr>
                </a:solidFill>
                <a:prstDash val="solid"/>
                <a:miter lim="1000000"/>
              </a:ln>
            </p:spPr>
            <p:txBody>
              <a:bodyPr rtlCol="0"/>
              <a:lstStyle/>
              <a:p>
                <a:pPr algn="ctr"/>
                <a:endParaRPr lang="zh-CN" altLang="en-US"/>
              </a:p>
            </p:txBody>
          </p:sp>
        </p:grpSp>
        <p:grpSp>
          <p:nvGrpSpPr>
            <p:cNvPr id="23" name="group 6"/>
            <p:cNvGrpSpPr/>
            <p:nvPr/>
          </p:nvGrpSpPr>
          <p:grpSpPr>
            <a:xfrm rot="21600000">
              <a:off x="847089" y="3640650"/>
              <a:ext cx="165100" cy="174244"/>
              <a:chOff x="0" y="0"/>
              <a:chExt cx="165100" cy="174244"/>
            </a:xfrm>
          </p:grpSpPr>
          <p:sp>
            <p:nvSpPr>
              <p:cNvPr id="24" name="path"/>
              <p:cNvSpPr/>
              <p:nvPr>
                <p:custDataLst>
                  <p:tags r:id="rId24"/>
                </p:custDataLst>
              </p:nvPr>
            </p:nvSpPr>
            <p:spPr>
              <a:xfrm>
                <a:off x="6350" y="6350"/>
                <a:ext cx="152400" cy="161544"/>
              </a:xfrm>
              <a:custGeom>
                <a:avLst/>
                <a:gdLst/>
                <a:ahLst/>
                <a:cxnLst/>
                <a:rect l="0" t="0" r="0" b="0"/>
                <a:pathLst>
                  <a:path w="240" h="254">
                    <a:moveTo>
                      <a:pt x="0" y="127"/>
                    </a:moveTo>
                    <a:cubicBezTo>
                      <a:pt x="0" y="57"/>
                      <a:pt x="53" y="0"/>
                      <a:pt x="120" y="0"/>
                    </a:cubicBezTo>
                    <a:cubicBezTo>
                      <a:pt x="186" y="0"/>
                      <a:pt x="240" y="57"/>
                      <a:pt x="240" y="127"/>
                    </a:cubicBezTo>
                    <a:cubicBezTo>
                      <a:pt x="240" y="197"/>
                      <a:pt x="186" y="254"/>
                      <a:pt x="120" y="254"/>
                    </a:cubicBezTo>
                    <a:cubicBezTo>
                      <a:pt x="53" y="254"/>
                      <a:pt x="0" y="197"/>
                      <a:pt x="0" y="127"/>
                    </a:cubicBezTo>
                  </a:path>
                </a:pathLst>
              </a:custGeom>
              <a:solidFill>
                <a:srgbClr val="C00000">
                  <a:alpha val="100000"/>
                </a:srgbClr>
              </a:solidFill>
              <a:ln cap="flat">
                <a:noFill/>
                <a:prstDash val="solid"/>
                <a:miter lim="0"/>
              </a:ln>
            </p:spPr>
            <p:txBody>
              <a:bodyPr rtlCol="0"/>
              <a:lstStyle/>
              <a:p>
                <a:pPr algn="ctr"/>
                <a:endParaRPr lang="zh-CN" altLang="en-US"/>
              </a:p>
            </p:txBody>
          </p:sp>
          <p:sp>
            <p:nvSpPr>
              <p:cNvPr id="25" name="path"/>
              <p:cNvSpPr/>
              <p:nvPr>
                <p:custDataLst>
                  <p:tags r:id="rId25"/>
                </p:custDataLst>
              </p:nvPr>
            </p:nvSpPr>
            <p:spPr>
              <a:xfrm>
                <a:off x="0" y="0"/>
                <a:ext cx="165100" cy="174244"/>
              </a:xfrm>
              <a:custGeom>
                <a:avLst/>
                <a:gdLst/>
                <a:ahLst/>
                <a:cxnLst/>
                <a:rect l="0" t="0" r="0" b="0"/>
                <a:pathLst>
                  <a:path w="260" h="274">
                    <a:moveTo>
                      <a:pt x="10" y="137"/>
                    </a:moveTo>
                    <a:cubicBezTo>
                      <a:pt x="10" y="67"/>
                      <a:pt x="63" y="10"/>
                      <a:pt x="130" y="10"/>
                    </a:cubicBezTo>
                    <a:cubicBezTo>
                      <a:pt x="196" y="10"/>
                      <a:pt x="250" y="67"/>
                      <a:pt x="250" y="137"/>
                    </a:cubicBezTo>
                    <a:cubicBezTo>
                      <a:pt x="250" y="207"/>
                      <a:pt x="196" y="264"/>
                      <a:pt x="130" y="264"/>
                    </a:cubicBezTo>
                    <a:cubicBezTo>
                      <a:pt x="63" y="264"/>
                      <a:pt x="10" y="207"/>
                      <a:pt x="10" y="137"/>
                    </a:cubicBezTo>
                  </a:path>
                </a:pathLst>
              </a:custGeom>
              <a:noFill/>
              <a:ln w="12700" cap="flat">
                <a:solidFill>
                  <a:srgbClr val="320200">
                    <a:alpha val="100000"/>
                  </a:srgbClr>
                </a:solidFill>
                <a:prstDash val="solid"/>
                <a:miter lim="1000000"/>
              </a:ln>
            </p:spPr>
            <p:txBody>
              <a:bodyPr rtlCol="0"/>
              <a:lstStyle/>
              <a:p>
                <a:pPr algn="ctr"/>
                <a:endParaRPr lang="zh-CN" altLang="en-US"/>
              </a:p>
            </p:txBody>
          </p:sp>
        </p:grpSp>
        <p:grpSp>
          <p:nvGrpSpPr>
            <p:cNvPr id="26" name="group 8"/>
            <p:cNvGrpSpPr/>
            <p:nvPr/>
          </p:nvGrpSpPr>
          <p:grpSpPr>
            <a:xfrm rot="21600000">
              <a:off x="5327650" y="3666559"/>
              <a:ext cx="165100" cy="174243"/>
              <a:chOff x="0" y="0"/>
              <a:chExt cx="165100" cy="174243"/>
            </a:xfrm>
          </p:grpSpPr>
          <p:sp>
            <p:nvSpPr>
              <p:cNvPr id="27" name="path"/>
              <p:cNvSpPr/>
              <p:nvPr>
                <p:custDataLst>
                  <p:tags r:id="rId22"/>
                </p:custDataLst>
              </p:nvPr>
            </p:nvSpPr>
            <p:spPr>
              <a:xfrm>
                <a:off x="6350" y="6350"/>
                <a:ext cx="152400" cy="161543"/>
              </a:xfrm>
              <a:custGeom>
                <a:avLst/>
                <a:gdLst/>
                <a:ahLst/>
                <a:cxnLst/>
                <a:rect l="0" t="0" r="0" b="0"/>
                <a:pathLst>
                  <a:path w="240" h="254">
                    <a:moveTo>
                      <a:pt x="0" y="127"/>
                    </a:moveTo>
                    <a:cubicBezTo>
                      <a:pt x="0" y="57"/>
                      <a:pt x="53" y="0"/>
                      <a:pt x="120" y="0"/>
                    </a:cubicBezTo>
                    <a:cubicBezTo>
                      <a:pt x="186" y="0"/>
                      <a:pt x="240" y="57"/>
                      <a:pt x="240" y="127"/>
                    </a:cubicBezTo>
                    <a:cubicBezTo>
                      <a:pt x="240" y="197"/>
                      <a:pt x="186" y="254"/>
                      <a:pt x="120" y="254"/>
                    </a:cubicBezTo>
                    <a:cubicBezTo>
                      <a:pt x="53" y="254"/>
                      <a:pt x="0" y="197"/>
                      <a:pt x="0" y="127"/>
                    </a:cubicBezTo>
                  </a:path>
                </a:pathLst>
              </a:custGeom>
              <a:solidFill>
                <a:srgbClr val="BFBFBF">
                  <a:alpha val="100000"/>
                </a:srgbClr>
              </a:solidFill>
              <a:ln cap="flat">
                <a:noFill/>
                <a:prstDash val="solid"/>
                <a:miter lim="0"/>
              </a:ln>
            </p:spPr>
            <p:txBody>
              <a:bodyPr rtlCol="0"/>
              <a:lstStyle/>
              <a:p>
                <a:pPr algn="ctr"/>
                <a:endParaRPr lang="zh-CN" altLang="en-US"/>
              </a:p>
            </p:txBody>
          </p:sp>
          <p:sp>
            <p:nvSpPr>
              <p:cNvPr id="28" name="path"/>
              <p:cNvSpPr/>
              <p:nvPr>
                <p:custDataLst>
                  <p:tags r:id="rId23"/>
                </p:custDataLst>
              </p:nvPr>
            </p:nvSpPr>
            <p:spPr>
              <a:xfrm>
                <a:off x="0" y="0"/>
                <a:ext cx="165100" cy="174243"/>
              </a:xfrm>
              <a:custGeom>
                <a:avLst/>
                <a:gdLst/>
                <a:ahLst/>
                <a:cxnLst/>
                <a:rect l="0" t="0" r="0" b="0"/>
                <a:pathLst>
                  <a:path w="260" h="274">
                    <a:moveTo>
                      <a:pt x="10" y="137"/>
                    </a:moveTo>
                    <a:cubicBezTo>
                      <a:pt x="10" y="67"/>
                      <a:pt x="63" y="10"/>
                      <a:pt x="130" y="10"/>
                    </a:cubicBezTo>
                    <a:cubicBezTo>
                      <a:pt x="196" y="10"/>
                      <a:pt x="250" y="67"/>
                      <a:pt x="250" y="137"/>
                    </a:cubicBezTo>
                    <a:cubicBezTo>
                      <a:pt x="250" y="207"/>
                      <a:pt x="196" y="264"/>
                      <a:pt x="130" y="264"/>
                    </a:cubicBezTo>
                    <a:cubicBezTo>
                      <a:pt x="63" y="264"/>
                      <a:pt x="10" y="207"/>
                      <a:pt x="10" y="137"/>
                    </a:cubicBezTo>
                  </a:path>
                </a:pathLst>
              </a:custGeom>
              <a:noFill/>
              <a:ln w="12700" cap="flat">
                <a:solidFill>
                  <a:srgbClr val="320200">
                    <a:alpha val="100000"/>
                  </a:srgbClr>
                </a:solidFill>
                <a:prstDash val="solid"/>
                <a:miter lim="1000000"/>
              </a:ln>
            </p:spPr>
            <p:txBody>
              <a:bodyPr rtlCol="0"/>
              <a:lstStyle/>
              <a:p>
                <a:pPr algn="ctr"/>
                <a:endParaRPr lang="zh-CN" altLang="en-US"/>
              </a:p>
            </p:txBody>
          </p:sp>
        </p:grpSp>
        <p:grpSp>
          <p:nvGrpSpPr>
            <p:cNvPr id="29" name="group 10"/>
            <p:cNvGrpSpPr/>
            <p:nvPr/>
          </p:nvGrpSpPr>
          <p:grpSpPr>
            <a:xfrm rot="21600000">
              <a:off x="2371089" y="3654367"/>
              <a:ext cx="165100" cy="172720"/>
              <a:chOff x="0" y="0"/>
              <a:chExt cx="165100" cy="172720"/>
            </a:xfrm>
          </p:grpSpPr>
          <p:sp>
            <p:nvSpPr>
              <p:cNvPr id="30" name="path"/>
              <p:cNvSpPr/>
              <p:nvPr>
                <p:custDataLst>
                  <p:tags r:id="rId20"/>
                </p:custDataLst>
              </p:nvPr>
            </p:nvSpPr>
            <p:spPr>
              <a:xfrm>
                <a:off x="6350" y="6350"/>
                <a:ext cx="152400" cy="160020"/>
              </a:xfrm>
              <a:custGeom>
                <a:avLst/>
                <a:gdLst/>
                <a:ahLst/>
                <a:cxnLst/>
                <a:rect l="0" t="0" r="0" b="0"/>
                <a:pathLst>
                  <a:path w="240" h="252">
                    <a:moveTo>
                      <a:pt x="0" y="126"/>
                    </a:moveTo>
                    <a:cubicBezTo>
                      <a:pt x="0" y="56"/>
                      <a:pt x="53" y="0"/>
                      <a:pt x="120" y="0"/>
                    </a:cubicBezTo>
                    <a:cubicBezTo>
                      <a:pt x="186" y="0"/>
                      <a:pt x="240" y="56"/>
                      <a:pt x="240" y="126"/>
                    </a:cubicBezTo>
                    <a:cubicBezTo>
                      <a:pt x="240" y="195"/>
                      <a:pt x="186" y="252"/>
                      <a:pt x="120" y="252"/>
                    </a:cubicBezTo>
                    <a:cubicBezTo>
                      <a:pt x="53" y="252"/>
                      <a:pt x="0" y="195"/>
                      <a:pt x="0" y="126"/>
                    </a:cubicBezTo>
                  </a:path>
                </a:pathLst>
              </a:custGeom>
              <a:solidFill>
                <a:srgbClr val="BFBFBF">
                  <a:alpha val="100000"/>
                </a:srgbClr>
              </a:solidFill>
              <a:ln cap="flat">
                <a:noFill/>
                <a:prstDash val="solid"/>
                <a:miter lim="0"/>
              </a:ln>
            </p:spPr>
            <p:txBody>
              <a:bodyPr rtlCol="0"/>
              <a:lstStyle/>
              <a:p>
                <a:pPr algn="ctr"/>
                <a:endParaRPr lang="zh-CN" altLang="en-US"/>
              </a:p>
            </p:txBody>
          </p:sp>
          <p:sp>
            <p:nvSpPr>
              <p:cNvPr id="31" name="path"/>
              <p:cNvSpPr/>
              <p:nvPr>
                <p:custDataLst>
                  <p:tags r:id="rId21"/>
                </p:custDataLst>
              </p:nvPr>
            </p:nvSpPr>
            <p:spPr>
              <a:xfrm>
                <a:off x="0" y="0"/>
                <a:ext cx="165100" cy="172720"/>
              </a:xfrm>
              <a:custGeom>
                <a:avLst/>
                <a:gdLst/>
                <a:ahLst/>
                <a:cxnLst/>
                <a:rect l="0" t="0" r="0" b="0"/>
                <a:pathLst>
                  <a:path w="260" h="272">
                    <a:moveTo>
                      <a:pt x="10" y="136"/>
                    </a:moveTo>
                    <a:cubicBezTo>
                      <a:pt x="10" y="66"/>
                      <a:pt x="63" y="10"/>
                      <a:pt x="130" y="10"/>
                    </a:cubicBezTo>
                    <a:cubicBezTo>
                      <a:pt x="196" y="10"/>
                      <a:pt x="250" y="66"/>
                      <a:pt x="250" y="136"/>
                    </a:cubicBezTo>
                    <a:cubicBezTo>
                      <a:pt x="250" y="205"/>
                      <a:pt x="196" y="262"/>
                      <a:pt x="130" y="262"/>
                    </a:cubicBezTo>
                    <a:cubicBezTo>
                      <a:pt x="63" y="262"/>
                      <a:pt x="10" y="205"/>
                      <a:pt x="10" y="136"/>
                    </a:cubicBezTo>
                  </a:path>
                </a:pathLst>
              </a:custGeom>
              <a:noFill/>
              <a:ln w="12700" cap="flat">
                <a:solidFill>
                  <a:srgbClr val="320200">
                    <a:alpha val="100000"/>
                  </a:srgbClr>
                </a:solidFill>
                <a:prstDash val="solid"/>
                <a:miter lim="1000000"/>
              </a:ln>
            </p:spPr>
            <p:txBody>
              <a:bodyPr rtlCol="0"/>
              <a:lstStyle/>
              <a:p>
                <a:pPr algn="ctr"/>
                <a:endParaRPr lang="zh-CN" altLang="en-US"/>
              </a:p>
            </p:txBody>
          </p:sp>
        </p:grpSp>
        <p:grpSp>
          <p:nvGrpSpPr>
            <p:cNvPr id="32" name="group 12"/>
            <p:cNvGrpSpPr/>
            <p:nvPr/>
          </p:nvGrpSpPr>
          <p:grpSpPr>
            <a:xfrm rot="21600000">
              <a:off x="9642094" y="3639127"/>
              <a:ext cx="165100" cy="172720"/>
              <a:chOff x="0" y="0"/>
              <a:chExt cx="165100" cy="172720"/>
            </a:xfrm>
          </p:grpSpPr>
          <p:sp>
            <p:nvSpPr>
              <p:cNvPr id="33" name="path"/>
              <p:cNvSpPr/>
              <p:nvPr>
                <p:custDataLst>
                  <p:tags r:id="rId18"/>
                </p:custDataLst>
              </p:nvPr>
            </p:nvSpPr>
            <p:spPr>
              <a:xfrm>
                <a:off x="6350" y="6350"/>
                <a:ext cx="152400" cy="160020"/>
              </a:xfrm>
              <a:custGeom>
                <a:avLst/>
                <a:gdLst/>
                <a:ahLst/>
                <a:cxnLst/>
                <a:rect l="0" t="0" r="0" b="0"/>
                <a:pathLst>
                  <a:path w="240" h="252">
                    <a:moveTo>
                      <a:pt x="0" y="126"/>
                    </a:moveTo>
                    <a:cubicBezTo>
                      <a:pt x="0" y="56"/>
                      <a:pt x="53" y="0"/>
                      <a:pt x="120" y="0"/>
                    </a:cubicBezTo>
                    <a:cubicBezTo>
                      <a:pt x="186" y="0"/>
                      <a:pt x="240" y="56"/>
                      <a:pt x="240" y="126"/>
                    </a:cubicBezTo>
                    <a:cubicBezTo>
                      <a:pt x="240" y="195"/>
                      <a:pt x="186" y="252"/>
                      <a:pt x="120" y="252"/>
                    </a:cubicBezTo>
                    <a:cubicBezTo>
                      <a:pt x="53" y="252"/>
                      <a:pt x="0" y="195"/>
                      <a:pt x="0" y="126"/>
                    </a:cubicBezTo>
                  </a:path>
                </a:pathLst>
              </a:custGeom>
              <a:solidFill>
                <a:srgbClr val="C00000">
                  <a:alpha val="100000"/>
                </a:srgbClr>
              </a:solidFill>
              <a:ln cap="flat">
                <a:noFill/>
                <a:prstDash val="solid"/>
                <a:miter lim="0"/>
              </a:ln>
            </p:spPr>
            <p:txBody>
              <a:bodyPr rtlCol="0"/>
              <a:lstStyle/>
              <a:p>
                <a:pPr algn="ctr"/>
                <a:endParaRPr lang="zh-CN" altLang="en-US"/>
              </a:p>
            </p:txBody>
          </p:sp>
          <p:sp>
            <p:nvSpPr>
              <p:cNvPr id="34" name="path"/>
              <p:cNvSpPr/>
              <p:nvPr>
                <p:custDataLst>
                  <p:tags r:id="rId19"/>
                </p:custDataLst>
              </p:nvPr>
            </p:nvSpPr>
            <p:spPr>
              <a:xfrm>
                <a:off x="0" y="0"/>
                <a:ext cx="165100" cy="172720"/>
              </a:xfrm>
              <a:custGeom>
                <a:avLst/>
                <a:gdLst/>
                <a:ahLst/>
                <a:cxnLst/>
                <a:rect l="0" t="0" r="0" b="0"/>
                <a:pathLst>
                  <a:path w="260" h="272">
                    <a:moveTo>
                      <a:pt x="10" y="136"/>
                    </a:moveTo>
                    <a:cubicBezTo>
                      <a:pt x="10" y="66"/>
                      <a:pt x="63" y="10"/>
                      <a:pt x="130" y="10"/>
                    </a:cubicBezTo>
                    <a:cubicBezTo>
                      <a:pt x="196" y="10"/>
                      <a:pt x="250" y="66"/>
                      <a:pt x="250" y="136"/>
                    </a:cubicBezTo>
                    <a:cubicBezTo>
                      <a:pt x="250" y="205"/>
                      <a:pt x="196" y="262"/>
                      <a:pt x="130" y="262"/>
                    </a:cubicBezTo>
                    <a:cubicBezTo>
                      <a:pt x="63" y="262"/>
                      <a:pt x="10" y="205"/>
                      <a:pt x="10" y="136"/>
                    </a:cubicBezTo>
                  </a:path>
                </a:pathLst>
              </a:custGeom>
              <a:noFill/>
              <a:ln w="12700" cap="flat">
                <a:solidFill>
                  <a:srgbClr val="320200">
                    <a:alpha val="100000"/>
                  </a:srgbClr>
                </a:solidFill>
                <a:prstDash val="solid"/>
                <a:miter lim="1000000"/>
              </a:ln>
            </p:spPr>
            <p:txBody>
              <a:bodyPr rtlCol="0"/>
              <a:lstStyle/>
              <a:p>
                <a:pPr algn="ctr"/>
                <a:endParaRPr lang="zh-CN" altLang="en-US"/>
              </a:p>
            </p:txBody>
          </p:sp>
        </p:grpSp>
        <p:grpSp>
          <p:nvGrpSpPr>
            <p:cNvPr id="35" name="group 14"/>
            <p:cNvGrpSpPr/>
            <p:nvPr/>
          </p:nvGrpSpPr>
          <p:grpSpPr>
            <a:xfrm rot="21600000">
              <a:off x="6769354" y="3654367"/>
              <a:ext cx="165100" cy="172720"/>
              <a:chOff x="0" y="0"/>
              <a:chExt cx="165100" cy="172720"/>
            </a:xfrm>
          </p:grpSpPr>
          <p:sp>
            <p:nvSpPr>
              <p:cNvPr id="36" name="path"/>
              <p:cNvSpPr/>
              <p:nvPr>
                <p:custDataLst>
                  <p:tags r:id="rId16"/>
                </p:custDataLst>
              </p:nvPr>
            </p:nvSpPr>
            <p:spPr>
              <a:xfrm>
                <a:off x="6350" y="6350"/>
                <a:ext cx="152400" cy="160020"/>
              </a:xfrm>
              <a:custGeom>
                <a:avLst/>
                <a:gdLst/>
                <a:ahLst/>
                <a:cxnLst/>
                <a:rect l="0" t="0" r="0" b="0"/>
                <a:pathLst>
                  <a:path w="240" h="252">
                    <a:moveTo>
                      <a:pt x="0" y="126"/>
                    </a:moveTo>
                    <a:cubicBezTo>
                      <a:pt x="0" y="56"/>
                      <a:pt x="53" y="0"/>
                      <a:pt x="120" y="0"/>
                    </a:cubicBezTo>
                    <a:cubicBezTo>
                      <a:pt x="186" y="0"/>
                      <a:pt x="240" y="56"/>
                      <a:pt x="240" y="126"/>
                    </a:cubicBezTo>
                    <a:cubicBezTo>
                      <a:pt x="240" y="195"/>
                      <a:pt x="186" y="252"/>
                      <a:pt x="120" y="252"/>
                    </a:cubicBezTo>
                    <a:cubicBezTo>
                      <a:pt x="53" y="252"/>
                      <a:pt x="0" y="195"/>
                      <a:pt x="0" y="126"/>
                    </a:cubicBezTo>
                  </a:path>
                </a:pathLst>
              </a:custGeom>
              <a:solidFill>
                <a:srgbClr val="C00000">
                  <a:alpha val="100000"/>
                </a:srgbClr>
              </a:solidFill>
              <a:ln cap="flat">
                <a:noFill/>
                <a:prstDash val="solid"/>
                <a:miter lim="0"/>
              </a:ln>
            </p:spPr>
            <p:txBody>
              <a:bodyPr rtlCol="0"/>
              <a:lstStyle/>
              <a:p>
                <a:pPr algn="ctr"/>
                <a:endParaRPr lang="zh-CN" altLang="en-US"/>
              </a:p>
            </p:txBody>
          </p:sp>
          <p:sp>
            <p:nvSpPr>
              <p:cNvPr id="37" name="path"/>
              <p:cNvSpPr/>
              <p:nvPr>
                <p:custDataLst>
                  <p:tags r:id="rId17"/>
                </p:custDataLst>
              </p:nvPr>
            </p:nvSpPr>
            <p:spPr>
              <a:xfrm>
                <a:off x="0" y="0"/>
                <a:ext cx="165100" cy="172720"/>
              </a:xfrm>
              <a:custGeom>
                <a:avLst/>
                <a:gdLst/>
                <a:ahLst/>
                <a:cxnLst/>
                <a:rect l="0" t="0" r="0" b="0"/>
                <a:pathLst>
                  <a:path w="260" h="272">
                    <a:moveTo>
                      <a:pt x="10" y="136"/>
                    </a:moveTo>
                    <a:cubicBezTo>
                      <a:pt x="10" y="66"/>
                      <a:pt x="63" y="10"/>
                      <a:pt x="130" y="10"/>
                    </a:cubicBezTo>
                    <a:cubicBezTo>
                      <a:pt x="196" y="10"/>
                      <a:pt x="250" y="66"/>
                      <a:pt x="250" y="136"/>
                    </a:cubicBezTo>
                    <a:cubicBezTo>
                      <a:pt x="250" y="205"/>
                      <a:pt x="196" y="262"/>
                      <a:pt x="130" y="262"/>
                    </a:cubicBezTo>
                    <a:cubicBezTo>
                      <a:pt x="63" y="262"/>
                      <a:pt x="10" y="205"/>
                      <a:pt x="10" y="136"/>
                    </a:cubicBezTo>
                  </a:path>
                </a:pathLst>
              </a:custGeom>
              <a:noFill/>
              <a:ln w="12700" cap="flat">
                <a:solidFill>
                  <a:srgbClr val="320200">
                    <a:alpha val="100000"/>
                  </a:srgbClr>
                </a:solidFill>
                <a:prstDash val="solid"/>
                <a:miter lim="1000000"/>
              </a:ln>
            </p:spPr>
            <p:txBody>
              <a:bodyPr rtlCol="0"/>
              <a:lstStyle/>
              <a:p>
                <a:pPr algn="ctr"/>
                <a:endParaRPr lang="zh-CN" altLang="en-US"/>
              </a:p>
            </p:txBody>
          </p:sp>
        </p:grpSp>
        <p:grpSp>
          <p:nvGrpSpPr>
            <p:cNvPr id="38" name="group 16"/>
            <p:cNvGrpSpPr/>
            <p:nvPr/>
          </p:nvGrpSpPr>
          <p:grpSpPr>
            <a:xfrm rot="21600000">
              <a:off x="8255254" y="3639127"/>
              <a:ext cx="165100" cy="172720"/>
              <a:chOff x="0" y="0"/>
              <a:chExt cx="165100" cy="172720"/>
            </a:xfrm>
          </p:grpSpPr>
          <p:sp>
            <p:nvSpPr>
              <p:cNvPr id="39" name="path"/>
              <p:cNvSpPr/>
              <p:nvPr>
                <p:custDataLst>
                  <p:tags r:id="rId14"/>
                </p:custDataLst>
              </p:nvPr>
            </p:nvSpPr>
            <p:spPr>
              <a:xfrm>
                <a:off x="6350" y="6350"/>
                <a:ext cx="152400" cy="160020"/>
              </a:xfrm>
              <a:custGeom>
                <a:avLst/>
                <a:gdLst/>
                <a:ahLst/>
                <a:cxnLst/>
                <a:rect l="0" t="0" r="0" b="0"/>
                <a:pathLst>
                  <a:path w="240" h="252">
                    <a:moveTo>
                      <a:pt x="0" y="126"/>
                    </a:moveTo>
                    <a:cubicBezTo>
                      <a:pt x="0" y="56"/>
                      <a:pt x="53" y="0"/>
                      <a:pt x="120" y="0"/>
                    </a:cubicBezTo>
                    <a:cubicBezTo>
                      <a:pt x="186" y="0"/>
                      <a:pt x="240" y="56"/>
                      <a:pt x="240" y="126"/>
                    </a:cubicBezTo>
                    <a:cubicBezTo>
                      <a:pt x="240" y="195"/>
                      <a:pt x="186" y="252"/>
                      <a:pt x="120" y="252"/>
                    </a:cubicBezTo>
                    <a:cubicBezTo>
                      <a:pt x="53" y="252"/>
                      <a:pt x="0" y="195"/>
                      <a:pt x="0" y="126"/>
                    </a:cubicBezTo>
                  </a:path>
                </a:pathLst>
              </a:custGeom>
              <a:solidFill>
                <a:srgbClr val="BFBFBF">
                  <a:alpha val="100000"/>
                </a:srgbClr>
              </a:solidFill>
              <a:ln cap="flat">
                <a:noFill/>
                <a:prstDash val="solid"/>
                <a:miter lim="0"/>
              </a:ln>
            </p:spPr>
            <p:txBody>
              <a:bodyPr rtlCol="0"/>
              <a:lstStyle/>
              <a:p>
                <a:pPr algn="ctr"/>
                <a:endParaRPr lang="zh-CN" altLang="en-US"/>
              </a:p>
            </p:txBody>
          </p:sp>
          <p:sp>
            <p:nvSpPr>
              <p:cNvPr id="40" name="path"/>
              <p:cNvSpPr/>
              <p:nvPr>
                <p:custDataLst>
                  <p:tags r:id="rId15"/>
                </p:custDataLst>
              </p:nvPr>
            </p:nvSpPr>
            <p:spPr>
              <a:xfrm>
                <a:off x="0" y="0"/>
                <a:ext cx="165100" cy="172720"/>
              </a:xfrm>
              <a:custGeom>
                <a:avLst/>
                <a:gdLst/>
                <a:ahLst/>
                <a:cxnLst/>
                <a:rect l="0" t="0" r="0" b="0"/>
                <a:pathLst>
                  <a:path w="260" h="272">
                    <a:moveTo>
                      <a:pt x="10" y="136"/>
                    </a:moveTo>
                    <a:cubicBezTo>
                      <a:pt x="10" y="66"/>
                      <a:pt x="63" y="10"/>
                      <a:pt x="130" y="10"/>
                    </a:cubicBezTo>
                    <a:cubicBezTo>
                      <a:pt x="196" y="10"/>
                      <a:pt x="250" y="66"/>
                      <a:pt x="250" y="136"/>
                    </a:cubicBezTo>
                    <a:cubicBezTo>
                      <a:pt x="250" y="205"/>
                      <a:pt x="196" y="262"/>
                      <a:pt x="130" y="262"/>
                    </a:cubicBezTo>
                    <a:cubicBezTo>
                      <a:pt x="63" y="262"/>
                      <a:pt x="10" y="205"/>
                      <a:pt x="10" y="136"/>
                    </a:cubicBezTo>
                  </a:path>
                </a:pathLst>
              </a:custGeom>
              <a:noFill/>
              <a:ln w="12700" cap="flat">
                <a:solidFill>
                  <a:srgbClr val="320200">
                    <a:alpha val="100000"/>
                  </a:srgbClr>
                </a:solidFill>
                <a:prstDash val="solid"/>
                <a:miter lim="1000000"/>
              </a:ln>
            </p:spPr>
            <p:txBody>
              <a:bodyPr rtlCol="0"/>
              <a:lstStyle/>
              <a:p>
                <a:pPr algn="ctr"/>
                <a:endParaRPr lang="zh-CN" altLang="en-US"/>
              </a:p>
            </p:txBody>
          </p:sp>
        </p:grpSp>
        <p:sp>
          <p:nvSpPr>
            <p:cNvPr id="5" name="textbox 5"/>
            <p:cNvSpPr/>
            <p:nvPr>
              <p:custDataLst>
                <p:tags r:id="rId11"/>
              </p:custDataLst>
            </p:nvPr>
          </p:nvSpPr>
          <p:spPr>
            <a:xfrm>
              <a:off x="10283825" y="4126807"/>
              <a:ext cx="1788795" cy="860425"/>
            </a:xfrm>
            <a:prstGeom prst="rect">
              <a:avLst/>
            </a:prstGeom>
          </p:spPr>
          <p:txBody>
            <a:bodyPr vert="horz" wrap="square" lIns="0" tIns="0" rIns="0" bIns="0"/>
            <a:lstStyle/>
            <a:p>
              <a:pPr algn="l" rtl="0" eaLnBrk="0">
                <a:lnSpc>
                  <a:spcPct val="105000"/>
                </a:lnSpc>
              </a:pPr>
              <a:endParaRPr sz="1400" b="1" dirty="0">
                <a:solidFill>
                  <a:srgbClr val="000000">
                    <a:alpha val="100000"/>
                  </a:srgbClr>
                </a:solidFill>
                <a:latin typeface="Century Gothic" panose="020B0502020202020204"/>
                <a:ea typeface="Verdana" panose="020B0604030504040204" pitchFamily="34" charset="0"/>
                <a:cs typeface="Verdana" panose="020B0604030504040204" pitchFamily="34" charset="0"/>
              </a:endParaRPr>
            </a:p>
            <a:p>
              <a:pPr indent="0"/>
              <a:r>
                <a:rPr lang="en-US" sz="1400" b="1" dirty="0">
                  <a:solidFill>
                    <a:srgbClr val="000000">
                      <a:alpha val="100000"/>
                    </a:srgbClr>
                  </a:solidFill>
                  <a:latin typeface="Century Gothic" panose="020B0502020202020204"/>
                  <a:ea typeface="Verdana" panose="020B0604030504040204" pitchFamily="34" charset="0"/>
                  <a:cs typeface="Verdana" panose="020B0604030504040204" pitchFamily="34" charset="0"/>
                  <a:sym typeface="+mn-ea"/>
                </a:rPr>
                <a:t>8 January 2023</a:t>
              </a:r>
            </a:p>
            <a:p>
              <a:pPr indent="0"/>
              <a:r>
                <a:rPr lang="en-US" sz="1400" dirty="0">
                  <a:solidFill>
                    <a:srgbClr val="000000">
                      <a:alpha val="100000"/>
                    </a:srgbClr>
                  </a:solidFill>
                  <a:latin typeface="Century Gothic" panose="020B0502020202020204"/>
                  <a:ea typeface="Verdana" panose="020B0604030504040204" pitchFamily="34" charset="0"/>
                  <a:cs typeface="Verdana" panose="020B0604030504040204" pitchFamily="34" charset="0"/>
                  <a:sym typeface="+mn-ea"/>
                </a:rPr>
                <a:t>Border Re-opened</a:t>
              </a:r>
            </a:p>
          </p:txBody>
        </p:sp>
        <p:pic>
          <p:nvPicPr>
            <p:cNvPr id="225" name="picture 225"/>
            <p:cNvPicPr>
              <a:picLocks noChangeAspect="1"/>
            </p:cNvPicPr>
            <p:nvPr>
              <p:custDataLst>
                <p:tags r:id="rId12"/>
              </p:custDataLst>
            </p:nvPr>
          </p:nvPicPr>
          <p:blipFill>
            <a:blip r:embed="rId31"/>
            <a:stretch>
              <a:fillRect/>
            </a:stretch>
          </p:blipFill>
          <p:spPr>
            <a:xfrm rot="21600000">
              <a:off x="10796524" y="3489139"/>
              <a:ext cx="781812" cy="780288"/>
            </a:xfrm>
            <a:prstGeom prst="rect">
              <a:avLst/>
            </a:prstGeom>
          </p:spPr>
        </p:pic>
        <p:pic>
          <p:nvPicPr>
            <p:cNvPr id="13" name="图片 12"/>
            <p:cNvPicPr>
              <a:picLocks noChangeAspect="1"/>
            </p:cNvPicPr>
            <p:nvPr>
              <p:custDataLst>
                <p:tags r:id="rId13"/>
              </p:custDataLst>
            </p:nvPr>
          </p:nvPicPr>
          <p:blipFill>
            <a:blip r:embed="rId32"/>
            <a:stretch>
              <a:fillRect/>
            </a:stretch>
          </p:blipFill>
          <p:spPr>
            <a:xfrm>
              <a:off x="9738995" y="4309687"/>
              <a:ext cx="475615" cy="495935"/>
            </a:xfrm>
            <a:prstGeom prst="rect">
              <a:avLst/>
            </a:prstGeom>
          </p:spPr>
        </p:pic>
      </p:grpSp>
      <p:sp>
        <p:nvSpPr>
          <p:cNvPr id="97" name="textbox 97"/>
          <p:cNvSpPr/>
          <p:nvPr>
            <p:custDataLst>
              <p:tags r:id="rId1"/>
            </p:custDataLst>
          </p:nvPr>
        </p:nvSpPr>
        <p:spPr>
          <a:xfrm>
            <a:off x="0" y="6650355"/>
            <a:ext cx="12192000" cy="207645"/>
          </a:xfrm>
          <a:prstGeom prst="rect">
            <a:avLst/>
          </a:prstGeom>
          <a:solidFill>
            <a:srgbClr val="3AB0E5"/>
          </a:solidFill>
        </p:spPr>
        <p:txBody>
          <a:bodyPr vert="horz" wrap="square" lIns="0" tIns="0" rIns="0" bIns="0"/>
          <a:lstStyle/>
          <a:p>
            <a:pPr algn="l" rtl="0" eaLnBrk="0">
              <a:lnSpc>
                <a:spcPct val="107000"/>
              </a:lnSpc>
            </a:pPr>
            <a:endParaRPr lang="en-US" altLang="en-US" sz="1000" dirty="0"/>
          </a:p>
          <a:p>
            <a:pPr marL="9345930" algn="l" rtl="0" eaLnBrk="0">
              <a:lnSpc>
                <a:spcPct val="86000"/>
              </a:lnSpc>
              <a:spcBef>
                <a:spcPts val="5"/>
              </a:spcBef>
            </a:pPr>
            <a:endParaRPr lang="en-US" altLang="en-US" sz="1100" dirty="0"/>
          </a:p>
        </p:txBody>
      </p:sp>
      <p:sp>
        <p:nvSpPr>
          <p:cNvPr id="11" name="TextBox 10">
            <a:extLst>
              <a:ext uri="{FF2B5EF4-FFF2-40B4-BE49-F238E27FC236}">
                <a16:creationId xmlns:a16="http://schemas.microsoft.com/office/drawing/2014/main" id="{BC49E94E-1C08-0E0D-B3FE-94AA67CD6CEB}"/>
              </a:ext>
            </a:extLst>
          </p:cNvPr>
          <p:cNvSpPr txBox="1"/>
          <p:nvPr/>
        </p:nvSpPr>
        <p:spPr>
          <a:xfrm>
            <a:off x="526908" y="447298"/>
            <a:ext cx="10418184" cy="1477328"/>
          </a:xfrm>
          <a:prstGeom prst="rect">
            <a:avLst/>
          </a:prstGeom>
          <a:noFill/>
        </p:spPr>
        <p:txBody>
          <a:bodyPr wrap="square" rtlCol="0">
            <a:spAutoFit/>
          </a:bodyPr>
          <a:lstStyle/>
          <a:p>
            <a:r>
              <a:rPr lang="en-US" sz="4500" dirty="0">
                <a:solidFill>
                  <a:srgbClr val="2F2E75"/>
                </a:solidFill>
                <a:latin typeface="Impact" panose="020B0806030902050204" pitchFamily="34" charset="0"/>
              </a:rPr>
              <a:t>Developments for COVID Policy </a:t>
            </a:r>
            <a:br>
              <a:rPr lang="en-US" sz="4500" dirty="0">
                <a:solidFill>
                  <a:srgbClr val="2F2E75"/>
                </a:solidFill>
                <a:latin typeface="Impact" panose="020B0806030902050204" pitchFamily="34" charset="0"/>
              </a:rPr>
            </a:br>
            <a:r>
              <a:rPr lang="en-US" sz="4500" dirty="0">
                <a:solidFill>
                  <a:srgbClr val="2F2E75"/>
                </a:solidFill>
                <a:latin typeface="Impact" panose="020B0806030902050204" pitchFamily="34" charset="0"/>
              </a:rPr>
              <a:t>and International Travel</a:t>
            </a:r>
          </a:p>
        </p:txBody>
      </p:sp>
      <p:cxnSp>
        <p:nvCxnSpPr>
          <p:cNvPr id="42" name="Straight Connector 41">
            <a:extLst>
              <a:ext uri="{FF2B5EF4-FFF2-40B4-BE49-F238E27FC236}">
                <a16:creationId xmlns:a16="http://schemas.microsoft.com/office/drawing/2014/main" id="{6D8FCB0C-BEA3-4441-F60F-DA15514E9D6F}"/>
              </a:ext>
            </a:extLst>
          </p:cNvPr>
          <p:cNvCxnSpPr>
            <a:cxnSpLocks/>
          </p:cNvCxnSpPr>
          <p:nvPr/>
        </p:nvCxnSpPr>
        <p:spPr>
          <a:xfrm flipH="1">
            <a:off x="620712" y="1995963"/>
            <a:ext cx="10947833"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4" name="图片 2">
            <a:extLst>
              <a:ext uri="{FF2B5EF4-FFF2-40B4-BE49-F238E27FC236}">
                <a16:creationId xmlns:a16="http://schemas.microsoft.com/office/drawing/2014/main" id="{56A9B49B-6A78-4E89-60F8-19D09877A456}"/>
              </a:ext>
            </a:extLst>
          </p:cNvPr>
          <p:cNvPicPr>
            <a:picLocks noChangeAspect="1"/>
          </p:cNvPicPr>
          <p:nvPr>
            <p:custDataLst>
              <p:tags r:id="rId2"/>
            </p:custDataLst>
          </p:nvPr>
        </p:nvPicPr>
        <p:blipFill>
          <a:blip r:embed="rId33"/>
          <a:stretch>
            <a:fillRect/>
          </a:stretch>
        </p:blipFill>
        <p:spPr>
          <a:xfrm>
            <a:off x="10991215" y="452470"/>
            <a:ext cx="806450" cy="8064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0EA0F5-212B-161E-A863-3ACA18BCC8EE}"/>
              </a:ext>
            </a:extLst>
          </p:cNvPr>
          <p:cNvSpPr/>
          <p:nvPr/>
        </p:nvSpPr>
        <p:spPr>
          <a:xfrm>
            <a:off x="0" y="0"/>
            <a:ext cx="12192000" cy="6858000"/>
          </a:xfrm>
          <a:prstGeom prst="rect">
            <a:avLst/>
          </a:prstGeom>
          <a:solidFill>
            <a:srgbClr val="2F2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C0366E7-DC61-4F63-9E78-FA6DC12437D0}"/>
              </a:ext>
            </a:extLst>
          </p:cNvPr>
          <p:cNvPicPr>
            <a:picLocks noChangeAspect="1"/>
          </p:cNvPicPr>
          <p:nvPr/>
        </p:nvPicPr>
        <p:blipFill rotWithShape="1">
          <a:blip r:embed="rId6"/>
          <a:srcRect l="39394" t="21354" r="52228" b="43781"/>
          <a:stretch/>
        </p:blipFill>
        <p:spPr>
          <a:xfrm>
            <a:off x="11166765" y="549172"/>
            <a:ext cx="498763" cy="657942"/>
          </a:xfrm>
          <a:prstGeom prst="rect">
            <a:avLst/>
          </a:prstGeom>
        </p:spPr>
      </p:pic>
      <p:sp>
        <p:nvSpPr>
          <p:cNvPr id="25" name="文本框 24"/>
          <p:cNvSpPr txBox="1"/>
          <p:nvPr/>
        </p:nvSpPr>
        <p:spPr>
          <a:xfrm>
            <a:off x="3107690" y="2269549"/>
            <a:ext cx="8903335" cy="4431983"/>
          </a:xfrm>
          <a:prstGeom prst="rect">
            <a:avLst/>
          </a:prstGeom>
          <a:noFill/>
        </p:spPr>
        <p:txBody>
          <a:bodyPr wrap="square" rtlCol="0" anchor="t">
            <a:spAutoFit/>
          </a:bodyPr>
          <a:lstStyle/>
          <a:p>
            <a:pPr marL="285750" indent="-285750">
              <a:buFont typeface="Arial" panose="020B0604020202020204" pitchFamily="34" charset="0"/>
              <a:buChar char="•"/>
            </a:pPr>
            <a:r>
              <a:rPr lang="zh-CN" altLang="en-US" sz="1700" dirty="0">
                <a:solidFill>
                  <a:schemeClr val="bg1">
                    <a:lumMod val="95000"/>
                  </a:schemeClr>
                </a:solidFill>
                <a:latin typeface="Verdana" panose="020B0604030504040204" pitchFamily="34" charset="0"/>
                <a:cs typeface="Verdana" panose="020B0604030504040204" pitchFamily="34" charset="0"/>
                <a:sym typeface="+mn-ea"/>
              </a:rPr>
              <a:t>Reopen borders and resume outbound leisure travel in an orderly manner</a:t>
            </a:r>
          </a:p>
          <a:p>
            <a:pPr marL="285750" indent="-285750">
              <a:buFont typeface="Arial" panose="020B0604020202020204" pitchFamily="34" charset="0"/>
              <a:buChar char="•"/>
            </a:pPr>
            <a:endParaRPr lang="zh-CN" altLang="en-US" sz="1700" dirty="0">
              <a:solidFill>
                <a:schemeClr val="bg1">
                  <a:lumMod val="95000"/>
                </a:schemeClr>
              </a:solidFill>
              <a:latin typeface="Verdana" panose="020B0604030504040204" pitchFamily="34" charset="0"/>
              <a:cs typeface="Verdana" panose="020B0604030504040204" pitchFamily="34" charset="0"/>
              <a:sym typeface="+mn-ea"/>
            </a:endParaRPr>
          </a:p>
          <a:p>
            <a:pPr marL="285750" indent="-285750">
              <a:buFont typeface="Arial" panose="020B0604020202020204" pitchFamily="34" charset="0"/>
              <a:buChar char="•"/>
            </a:pPr>
            <a:r>
              <a:rPr lang="zh-CN" altLang="en-US" sz="1700" dirty="0">
                <a:solidFill>
                  <a:schemeClr val="bg1">
                    <a:lumMod val="95000"/>
                  </a:schemeClr>
                </a:solidFill>
                <a:latin typeface="Verdana" panose="020B0604030504040204" pitchFamily="34" charset="0"/>
                <a:cs typeface="Verdana" panose="020B0604030504040204" pitchFamily="34" charset="0"/>
                <a:sym typeface="+mn-ea"/>
              </a:rPr>
              <a:t>Passports are being issued/renewed as normal</a:t>
            </a:r>
          </a:p>
          <a:p>
            <a:pPr marL="285750" indent="-285750">
              <a:buFont typeface="Arial" panose="020B0604020202020204" pitchFamily="34" charset="0"/>
              <a:buChar char="•"/>
            </a:pPr>
            <a:endParaRPr lang="zh-CN" altLang="en-US" sz="1700" dirty="0">
              <a:solidFill>
                <a:schemeClr val="bg1">
                  <a:lumMod val="95000"/>
                </a:schemeClr>
              </a:solidFill>
              <a:latin typeface="Verdana" panose="020B0604030504040204" pitchFamily="34" charset="0"/>
              <a:cs typeface="Verdana" panose="020B0604030504040204" pitchFamily="34" charset="0"/>
              <a:sym typeface="+mn-ea"/>
            </a:endParaRPr>
          </a:p>
          <a:p>
            <a:pPr marL="285750" indent="-285750">
              <a:buFont typeface="Arial" panose="020B0604020202020204" pitchFamily="34" charset="0"/>
              <a:buChar char="•"/>
            </a:pPr>
            <a:r>
              <a:rPr lang="zh-CN" altLang="en-US" sz="1700" dirty="0">
                <a:solidFill>
                  <a:schemeClr val="bg1">
                    <a:lumMod val="95000"/>
                  </a:schemeClr>
                </a:solidFill>
                <a:latin typeface="Verdana" panose="020B0604030504040204" pitchFamily="34" charset="0"/>
                <a:cs typeface="Verdana" panose="020B0604030504040204" pitchFamily="34" charset="0"/>
                <a:sym typeface="+mn-ea"/>
              </a:rPr>
              <a:t>Abolish quarantine and PCR testing upon arrival in China </a:t>
            </a:r>
          </a:p>
          <a:p>
            <a:pPr marL="285750" indent="-285750">
              <a:buFont typeface="Arial" panose="020B0604020202020204" pitchFamily="34" charset="0"/>
              <a:buChar char="•"/>
            </a:pPr>
            <a:endParaRPr lang="zh-CN" altLang="en-US" sz="1700" dirty="0">
              <a:solidFill>
                <a:schemeClr val="bg1">
                  <a:lumMod val="95000"/>
                </a:schemeClr>
              </a:solidFill>
              <a:latin typeface="Verdana" panose="020B0604030504040204" pitchFamily="34" charset="0"/>
              <a:cs typeface="Verdana" panose="020B0604030504040204" pitchFamily="34" charset="0"/>
              <a:sym typeface="+mn-ea"/>
            </a:endParaRPr>
          </a:p>
          <a:p>
            <a:pPr marL="285750" indent="-285750">
              <a:buFont typeface="Arial" panose="020B0604020202020204" pitchFamily="34" charset="0"/>
              <a:buChar char="•"/>
            </a:pPr>
            <a:r>
              <a:rPr lang="zh-CN" altLang="en-US" sz="1700" dirty="0">
                <a:solidFill>
                  <a:schemeClr val="bg1">
                    <a:lumMod val="95000"/>
                  </a:schemeClr>
                </a:solidFill>
                <a:latin typeface="Verdana" panose="020B0604030504040204" pitchFamily="34" charset="0"/>
                <a:cs typeface="Verdana" panose="020B0604030504040204" pitchFamily="34" charset="0"/>
                <a:sym typeface="+mn-ea"/>
              </a:rPr>
              <a:t>Remove seat capacity limits on international flights </a:t>
            </a:r>
          </a:p>
          <a:p>
            <a:pPr marL="285750" indent="-285750">
              <a:buFont typeface="Arial" panose="020B0604020202020204" pitchFamily="34" charset="0"/>
              <a:buChar char="•"/>
            </a:pPr>
            <a:endParaRPr lang="zh-CN" altLang="en-US" sz="1700" dirty="0">
              <a:solidFill>
                <a:schemeClr val="bg1">
                  <a:lumMod val="95000"/>
                </a:schemeClr>
              </a:solidFill>
              <a:latin typeface="Verdana" panose="020B0604030504040204" pitchFamily="34" charset="0"/>
              <a:cs typeface="Verdana" panose="020B0604030504040204" pitchFamily="34" charset="0"/>
              <a:sym typeface="+mn-ea"/>
            </a:endParaRPr>
          </a:p>
          <a:p>
            <a:pPr marL="285750" indent="-285750">
              <a:buFont typeface="Arial" panose="020B0604020202020204" pitchFamily="34" charset="0"/>
              <a:buChar char="•"/>
            </a:pPr>
            <a:r>
              <a:rPr lang="zh-CN" altLang="en-US" sz="1700" dirty="0">
                <a:solidFill>
                  <a:schemeClr val="bg1">
                    <a:lumMod val="95000"/>
                  </a:schemeClr>
                </a:solidFill>
                <a:latin typeface="Verdana" panose="020B0604030504040204" pitchFamily="34" charset="0"/>
                <a:cs typeface="Verdana" panose="020B0604030504040204" pitchFamily="34" charset="0"/>
                <a:sym typeface="+mn-ea"/>
              </a:rPr>
              <a:t>No digital travel pass</a:t>
            </a:r>
          </a:p>
          <a:p>
            <a:pPr marL="285750" indent="-285750">
              <a:buFont typeface="Arial" panose="020B0604020202020204" pitchFamily="34" charset="0"/>
              <a:buChar char="•"/>
            </a:pPr>
            <a:endParaRPr lang="zh-CN" altLang="en-US" sz="1700" dirty="0">
              <a:solidFill>
                <a:schemeClr val="bg1">
                  <a:lumMod val="95000"/>
                </a:schemeClr>
              </a:solidFill>
              <a:latin typeface="Verdana" panose="020B0604030504040204" pitchFamily="34" charset="0"/>
              <a:cs typeface="Verdana" panose="020B0604030504040204" pitchFamily="34" charset="0"/>
              <a:sym typeface="+mn-ea"/>
            </a:endParaRPr>
          </a:p>
          <a:p>
            <a:pPr marL="285750" indent="-285750">
              <a:buFont typeface="Arial" panose="020B0604020202020204" pitchFamily="34" charset="0"/>
              <a:buChar char="•"/>
            </a:pPr>
            <a:r>
              <a:rPr lang="zh-CN" altLang="en-US" sz="1700" dirty="0">
                <a:solidFill>
                  <a:schemeClr val="bg1">
                    <a:lumMod val="95000"/>
                  </a:schemeClr>
                </a:solidFill>
                <a:latin typeface="Verdana" panose="020B0604030504040204" pitchFamily="34" charset="0"/>
                <a:cs typeface="Verdana" panose="020B0604030504040204" pitchFamily="34" charset="0"/>
                <a:sym typeface="+mn-ea"/>
              </a:rPr>
              <a:t>Downgrade severity of COVID virus, prohibiting local governments from imposing quarantines</a:t>
            </a:r>
          </a:p>
          <a:p>
            <a:pPr indent="0">
              <a:buFont typeface="Wingdings" panose="05000000000000000000" charset="0"/>
              <a:buNone/>
            </a:pPr>
            <a:endParaRPr lang="zh-CN" altLang="en-US" sz="2000" dirty="0">
              <a:solidFill>
                <a:schemeClr val="bg1">
                  <a:lumMod val="95000"/>
                </a:schemeClr>
              </a:solidFill>
              <a:latin typeface="Century Gothic" panose="020B0502020202020204" pitchFamily="34" charset="0"/>
              <a:cs typeface="Century Gothic" panose="020B0502020202020204" pitchFamily="34" charset="0"/>
              <a:sym typeface="+mn-ea"/>
            </a:endParaRPr>
          </a:p>
          <a:p>
            <a:pPr indent="0">
              <a:buFont typeface="Wingdings" panose="05000000000000000000" charset="0"/>
              <a:buNone/>
            </a:pPr>
            <a:r>
              <a:rPr lang="zh-CN" altLang="en-US" sz="2000" b="1" dirty="0">
                <a:solidFill>
                  <a:schemeClr val="bg1">
                    <a:lumMod val="95000"/>
                  </a:schemeClr>
                </a:solidFill>
                <a:latin typeface="Verdana" panose="020B0604030504040204" pitchFamily="34" charset="0"/>
                <a:cs typeface="Verdana" panose="020B0604030504040204" pitchFamily="34" charset="0"/>
                <a:sym typeface="+mn-ea"/>
              </a:rPr>
              <a:t>What</a:t>
            </a:r>
            <a:r>
              <a:rPr lang="en-US" altLang="zh-CN" sz="2000" b="1"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mn-ea"/>
              </a:rPr>
              <a:t>’</a:t>
            </a:r>
            <a:r>
              <a:rPr lang="zh-CN" altLang="en-US" sz="2000" b="1" dirty="0">
                <a:solidFill>
                  <a:schemeClr val="bg1">
                    <a:lumMod val="95000"/>
                  </a:schemeClr>
                </a:solidFill>
                <a:latin typeface="Verdana" panose="020B0604030504040204" pitchFamily="34" charset="0"/>
                <a:cs typeface="Verdana" panose="020B0604030504040204" pitchFamily="34" charset="0"/>
                <a:sym typeface="+mn-ea"/>
              </a:rPr>
              <a:t>s required? </a:t>
            </a:r>
          </a:p>
          <a:p>
            <a:pPr indent="0">
              <a:buFont typeface="Wingdings" panose="05000000000000000000" charset="0"/>
              <a:buNone/>
            </a:pPr>
            <a:r>
              <a:rPr lang="zh-CN" altLang="en-US" dirty="0">
                <a:solidFill>
                  <a:schemeClr val="bg1">
                    <a:lumMod val="95000"/>
                  </a:schemeClr>
                </a:solidFill>
                <a:latin typeface="Verdana" panose="020B0604030504040204" pitchFamily="34" charset="0"/>
                <a:cs typeface="Verdana" panose="020B0604030504040204" pitchFamily="34" charset="0"/>
                <a:sym typeface="+mn-ea"/>
              </a:rPr>
              <a:t>48-hour PCR test and health declaration for customs</a:t>
            </a:r>
            <a:r>
              <a:rPr lang="en-US" altLang="zh-CN"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mn-ea"/>
              </a:rPr>
              <a:t>.</a:t>
            </a:r>
          </a:p>
          <a:p>
            <a:pPr indent="0">
              <a:buFont typeface="Wingdings" panose="05000000000000000000" charset="0"/>
              <a:buNone/>
            </a:pPr>
            <a:endParaRPr lang="en-US" altLang="zh-CN" sz="2000" dirty="0">
              <a:solidFill>
                <a:schemeClr val="bg1">
                  <a:lumMod val="95000"/>
                </a:schemeClr>
              </a:solidFill>
              <a:latin typeface="Calibri" panose="020F0502020204030204" charset="0"/>
              <a:cs typeface="Calibri" panose="020F0502020204030204" charset="0"/>
              <a:sym typeface="+mn-ea"/>
            </a:endParaRPr>
          </a:p>
        </p:txBody>
      </p:sp>
      <p:pic>
        <p:nvPicPr>
          <p:cNvPr id="4" name="图片 3"/>
          <p:cNvPicPr>
            <a:picLocks noChangeAspect="1"/>
          </p:cNvPicPr>
          <p:nvPr>
            <p:custDataLst>
              <p:tags r:id="rId1"/>
            </p:custDataLst>
          </p:nvPr>
        </p:nvPicPr>
        <p:blipFill>
          <a:blip r:embed="rId7"/>
          <a:stretch>
            <a:fillRect/>
          </a:stretch>
        </p:blipFill>
        <p:spPr>
          <a:xfrm>
            <a:off x="576769" y="2354639"/>
            <a:ext cx="2316926" cy="3533543"/>
          </a:xfrm>
          <a:prstGeom prst="rect">
            <a:avLst/>
          </a:prstGeom>
        </p:spPr>
      </p:pic>
      <p:pic>
        <p:nvPicPr>
          <p:cNvPr id="10" name="图片 9"/>
          <p:cNvPicPr>
            <a:picLocks noChangeAspect="1"/>
          </p:cNvPicPr>
          <p:nvPr>
            <p:custDataLst>
              <p:tags r:id="rId2"/>
            </p:custDataLst>
          </p:nvPr>
        </p:nvPicPr>
        <p:blipFill>
          <a:blip r:embed="rId8"/>
          <a:stretch>
            <a:fillRect/>
          </a:stretch>
        </p:blipFill>
        <p:spPr>
          <a:xfrm>
            <a:off x="2602230" y="5739477"/>
            <a:ext cx="444500" cy="463550"/>
          </a:xfrm>
          <a:prstGeom prst="rect">
            <a:avLst/>
          </a:prstGeom>
        </p:spPr>
      </p:pic>
      <p:sp>
        <p:nvSpPr>
          <p:cNvPr id="97" name="textbox 97"/>
          <p:cNvSpPr/>
          <p:nvPr>
            <p:custDataLst>
              <p:tags r:id="rId3"/>
            </p:custDataLst>
          </p:nvPr>
        </p:nvSpPr>
        <p:spPr>
          <a:xfrm>
            <a:off x="0" y="6650355"/>
            <a:ext cx="12192000" cy="207645"/>
          </a:xfrm>
          <a:prstGeom prst="rect">
            <a:avLst/>
          </a:prstGeom>
          <a:solidFill>
            <a:srgbClr val="3AB0E5"/>
          </a:solidFill>
        </p:spPr>
        <p:txBody>
          <a:bodyPr vert="horz" wrap="square" lIns="0" tIns="0" rIns="0" bIns="0"/>
          <a:lstStyle/>
          <a:p>
            <a:pPr algn="l" rtl="0" eaLnBrk="0">
              <a:lnSpc>
                <a:spcPct val="107000"/>
              </a:lnSpc>
            </a:pPr>
            <a:endParaRPr lang="en-US" altLang="en-US" sz="1000" dirty="0"/>
          </a:p>
          <a:p>
            <a:pPr marL="9345930" algn="l" rtl="0" eaLnBrk="0">
              <a:lnSpc>
                <a:spcPct val="86000"/>
              </a:lnSpc>
              <a:spcBef>
                <a:spcPts val="5"/>
              </a:spcBef>
            </a:pPr>
            <a:endParaRPr lang="en-US" altLang="en-US" sz="1100" dirty="0"/>
          </a:p>
        </p:txBody>
      </p:sp>
      <p:sp>
        <p:nvSpPr>
          <p:cNvPr id="5" name="TextBox 4">
            <a:extLst>
              <a:ext uri="{FF2B5EF4-FFF2-40B4-BE49-F238E27FC236}">
                <a16:creationId xmlns:a16="http://schemas.microsoft.com/office/drawing/2014/main" id="{016720BF-8C53-40D1-32BB-0A3FD397C434}"/>
              </a:ext>
            </a:extLst>
          </p:cNvPr>
          <p:cNvSpPr txBox="1"/>
          <p:nvPr/>
        </p:nvSpPr>
        <p:spPr>
          <a:xfrm>
            <a:off x="526907" y="544283"/>
            <a:ext cx="10778401" cy="1446550"/>
          </a:xfrm>
          <a:prstGeom prst="rect">
            <a:avLst/>
          </a:prstGeom>
          <a:noFill/>
        </p:spPr>
        <p:txBody>
          <a:bodyPr wrap="square" rtlCol="0">
            <a:spAutoFit/>
          </a:bodyPr>
          <a:lstStyle/>
          <a:p>
            <a:r>
              <a:rPr lang="en-US" sz="4400" dirty="0">
                <a:solidFill>
                  <a:srgbClr val="24B2E8"/>
                </a:solidFill>
                <a:latin typeface="Impact" panose="020B0806030902050204" pitchFamily="34" charset="0"/>
              </a:rPr>
              <a:t>Key Points of the New Policy: </a:t>
            </a:r>
            <a:br>
              <a:rPr lang="en-US" sz="4400" dirty="0">
                <a:solidFill>
                  <a:srgbClr val="24B2E8"/>
                </a:solidFill>
                <a:latin typeface="Impact" panose="020B0806030902050204" pitchFamily="34" charset="0"/>
              </a:rPr>
            </a:br>
            <a:r>
              <a:rPr lang="en-US" sz="4400" dirty="0">
                <a:solidFill>
                  <a:srgbClr val="24B2E8"/>
                </a:solidFill>
                <a:latin typeface="Impact" panose="020B0806030902050204" pitchFamily="34" charset="0"/>
              </a:rPr>
              <a:t>After 8</a:t>
            </a:r>
            <a:r>
              <a:rPr lang="en-US" sz="4400" baseline="30000" dirty="0">
                <a:solidFill>
                  <a:srgbClr val="24B2E8"/>
                </a:solidFill>
                <a:latin typeface="Impact" panose="020B0806030902050204" pitchFamily="34" charset="0"/>
              </a:rPr>
              <a:t>th</a:t>
            </a:r>
            <a:r>
              <a:rPr lang="en-US" sz="4400" dirty="0">
                <a:solidFill>
                  <a:srgbClr val="24B2E8"/>
                </a:solidFill>
                <a:latin typeface="Impact" panose="020B0806030902050204" pitchFamily="34" charset="0"/>
              </a:rPr>
              <a:t> January 2023</a:t>
            </a:r>
          </a:p>
        </p:txBody>
      </p:sp>
      <p:cxnSp>
        <p:nvCxnSpPr>
          <p:cNvPr id="13" name="Straight Connector 12">
            <a:extLst>
              <a:ext uri="{FF2B5EF4-FFF2-40B4-BE49-F238E27FC236}">
                <a16:creationId xmlns:a16="http://schemas.microsoft.com/office/drawing/2014/main" id="{DE52A20B-304A-4C76-FD7B-B9E422AA217A}"/>
              </a:ext>
            </a:extLst>
          </p:cNvPr>
          <p:cNvCxnSpPr>
            <a:cxnSpLocks/>
          </p:cNvCxnSpPr>
          <p:nvPr/>
        </p:nvCxnSpPr>
        <p:spPr>
          <a:xfrm flipH="1">
            <a:off x="620712" y="1995963"/>
            <a:ext cx="10947833"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701800" y="1642745"/>
            <a:ext cx="9850755" cy="2042564"/>
          </a:xfrm>
          <a:prstGeom prst="rect">
            <a:avLst/>
          </a:prstGeom>
          <a:noFill/>
          <a:ln w="9525">
            <a:noFill/>
          </a:ln>
        </p:spPr>
        <p:txBody>
          <a:bodyPr wrap="square">
            <a:noAutofit/>
          </a:bodyPr>
          <a:lstStyle/>
          <a:p>
            <a:pPr indent="0">
              <a:buFont typeface="Wingdings" panose="05000000000000000000" charset="0"/>
              <a:buNone/>
            </a:pPr>
            <a:r>
              <a:rPr lang="en-US" dirty="0">
                <a:solidFill>
                  <a:srgbClr val="0366A3"/>
                </a:solidFill>
                <a:latin typeface="Verdana" panose="020B0604030504040204" pitchFamily="34" charset="0"/>
                <a:ea typeface="Verdana" panose="020B0604030504040204" pitchFamily="34" charset="0"/>
                <a:cs typeface="Verdana" panose="020B0604030504040204" pitchFamily="34" charset="0"/>
              </a:rPr>
              <a:t>On 20 January 2023, the Ministry of Culture and Tourism announced a pilot scheme to resume outbound group and package travel from China. The sale of these travel products had been banned since late January 2020.</a:t>
            </a:r>
          </a:p>
          <a:p>
            <a:pPr indent="0">
              <a:buFont typeface="Wingdings" panose="05000000000000000000" charset="0"/>
              <a:buNone/>
            </a:pPr>
            <a:endParaRPr lang="en-US" dirty="0">
              <a:solidFill>
                <a:srgbClr val="0366A3"/>
              </a:solidFill>
              <a:latin typeface="Verdana" panose="020B0604030504040204" pitchFamily="34" charset="0"/>
              <a:ea typeface="Verdana" panose="020B0604030504040204" pitchFamily="34" charset="0"/>
              <a:cs typeface="Verdana" panose="020B0604030504040204" pitchFamily="34" charset="0"/>
            </a:endParaRPr>
          </a:p>
          <a:p>
            <a:pPr indent="0">
              <a:buFont typeface="Wingdings" panose="05000000000000000000" charset="0"/>
              <a:buNone/>
            </a:pPr>
            <a:r>
              <a:rPr lang="en-US" dirty="0">
                <a:solidFill>
                  <a:srgbClr val="0366A3"/>
                </a:solidFill>
                <a:latin typeface="Verdana" panose="020B0604030504040204" pitchFamily="34" charset="0"/>
                <a:ea typeface="Verdana" panose="020B0604030504040204" pitchFamily="34" charset="0"/>
                <a:cs typeface="Verdana" panose="020B0604030504040204" pitchFamily="34" charset="0"/>
              </a:rPr>
              <a:t>From 6 February 2023, outbound group and package travel is allowed for travel to below 20 countries. Travel agents can release and launch packaged tour products and promotions starting on the same day.</a:t>
            </a:r>
          </a:p>
          <a:p>
            <a:pPr marL="285750" indent="-285750">
              <a:buFont typeface="Wingdings" panose="05000000000000000000" charset="0"/>
              <a:buChar char="Ø"/>
            </a:pPr>
            <a:endParaRPr lang="en-US" altLang="en-US" dirty="0">
              <a:solidFill>
                <a:srgbClr val="0366A3"/>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Wingdings" panose="05000000000000000000" charset="0"/>
              <a:buChar char="Ø"/>
            </a:pPr>
            <a:endParaRPr lang="en-US" altLang="en-US" dirty="0">
              <a:solidFill>
                <a:srgbClr val="0366A3"/>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Wingdings" panose="05000000000000000000" charset="0"/>
              <a:buChar char="Ø"/>
            </a:pPr>
            <a:endParaRPr lang="en-US" altLang="en-US" dirty="0">
              <a:solidFill>
                <a:srgbClr val="0366A3"/>
              </a:solidFill>
              <a:latin typeface="Verdana" panose="020B0604030504040204" pitchFamily="34" charset="0"/>
              <a:ea typeface="Verdana" panose="020B0604030504040204" pitchFamily="34" charset="0"/>
              <a:cs typeface="Verdana" panose="020B0604030504040204" pitchFamily="34" charset="0"/>
            </a:endParaRPr>
          </a:p>
          <a:p>
            <a:pPr indent="0"/>
            <a:endParaRPr lang="en-US" altLang="en-US" dirty="0">
              <a:solidFill>
                <a:srgbClr val="0366A3"/>
              </a:solidFill>
              <a:latin typeface="Verdana" panose="020B0604030504040204" pitchFamily="34" charset="0"/>
              <a:ea typeface="Verdana" panose="020B0604030504040204" pitchFamily="34" charset="0"/>
              <a:cs typeface="Verdana" panose="020B0604030504040204" pitchFamily="34" charset="0"/>
            </a:endParaRPr>
          </a:p>
          <a:p>
            <a:pPr indent="0"/>
            <a:endParaRPr lang="en-US" altLang="en-US" dirty="0">
              <a:solidFill>
                <a:srgbClr val="0366A3"/>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图片 2"/>
          <p:cNvPicPr>
            <a:picLocks noChangeAspect="1"/>
          </p:cNvPicPr>
          <p:nvPr>
            <p:custDataLst>
              <p:tags r:id="rId1"/>
            </p:custDataLst>
          </p:nvPr>
        </p:nvPicPr>
        <p:blipFill rotWithShape="1">
          <a:blip r:embed="rId6"/>
          <a:srcRect l="3406" t="7944" r="3971" b="13847"/>
          <a:stretch/>
        </p:blipFill>
        <p:spPr>
          <a:xfrm>
            <a:off x="1717964" y="3934691"/>
            <a:ext cx="9642763" cy="1884218"/>
          </a:xfrm>
          <a:prstGeom prst="rect">
            <a:avLst/>
          </a:prstGeom>
        </p:spPr>
      </p:pic>
      <p:pic>
        <p:nvPicPr>
          <p:cNvPr id="340" name="picture 340"/>
          <p:cNvPicPr>
            <a:picLocks noChangeAspect="1"/>
          </p:cNvPicPr>
          <p:nvPr>
            <p:custDataLst>
              <p:tags r:id="rId2"/>
            </p:custDataLst>
          </p:nvPr>
        </p:nvPicPr>
        <p:blipFill>
          <a:blip r:embed="rId7">
            <a:alphaModFix amt="25000"/>
          </a:blip>
          <a:stretch>
            <a:fillRect/>
          </a:stretch>
        </p:blipFill>
        <p:spPr>
          <a:xfrm rot="21600000">
            <a:off x="568960" y="1680440"/>
            <a:ext cx="1041400" cy="1046480"/>
          </a:xfrm>
          <a:prstGeom prst="rect">
            <a:avLst/>
          </a:prstGeom>
        </p:spPr>
      </p:pic>
      <p:sp>
        <p:nvSpPr>
          <p:cNvPr id="97" name="textbox 97"/>
          <p:cNvSpPr/>
          <p:nvPr>
            <p:custDataLst>
              <p:tags r:id="rId3"/>
            </p:custDataLst>
          </p:nvPr>
        </p:nvSpPr>
        <p:spPr>
          <a:xfrm>
            <a:off x="0" y="6650355"/>
            <a:ext cx="12192000" cy="207645"/>
          </a:xfrm>
          <a:prstGeom prst="rect">
            <a:avLst/>
          </a:prstGeom>
          <a:solidFill>
            <a:srgbClr val="3AB0E5"/>
          </a:solidFill>
        </p:spPr>
        <p:txBody>
          <a:bodyPr vert="horz" wrap="square" lIns="0" tIns="0" rIns="0" bIns="0"/>
          <a:lstStyle/>
          <a:p>
            <a:pPr algn="l" rtl="0" eaLnBrk="0">
              <a:lnSpc>
                <a:spcPct val="107000"/>
              </a:lnSpc>
            </a:pPr>
            <a:endParaRPr lang="en-US" altLang="en-US" sz="1000" dirty="0"/>
          </a:p>
          <a:p>
            <a:pPr marL="9345930" algn="l" rtl="0" eaLnBrk="0">
              <a:lnSpc>
                <a:spcPct val="86000"/>
              </a:lnSpc>
              <a:spcBef>
                <a:spcPts val="5"/>
              </a:spcBef>
            </a:pPr>
            <a:endParaRPr lang="en-US" altLang="en-US" sz="1100" dirty="0"/>
          </a:p>
        </p:txBody>
      </p:sp>
      <p:cxnSp>
        <p:nvCxnSpPr>
          <p:cNvPr id="5" name="Straight Connector 4">
            <a:extLst>
              <a:ext uri="{FF2B5EF4-FFF2-40B4-BE49-F238E27FC236}">
                <a16:creationId xmlns:a16="http://schemas.microsoft.com/office/drawing/2014/main" id="{5DF51975-CEBE-8FD3-889D-FAEBA50CB617}"/>
              </a:ext>
            </a:extLst>
          </p:cNvPr>
          <p:cNvCxnSpPr>
            <a:cxnSpLocks/>
          </p:cNvCxnSpPr>
          <p:nvPr/>
        </p:nvCxnSpPr>
        <p:spPr>
          <a:xfrm flipH="1">
            <a:off x="620712" y="1538763"/>
            <a:ext cx="10950576"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E242295-C086-ECCD-A0C8-20DE14F68992}"/>
              </a:ext>
            </a:extLst>
          </p:cNvPr>
          <p:cNvSpPr txBox="1"/>
          <p:nvPr/>
        </p:nvSpPr>
        <p:spPr>
          <a:xfrm>
            <a:off x="526908" y="544283"/>
            <a:ext cx="10418184" cy="784830"/>
          </a:xfrm>
          <a:prstGeom prst="rect">
            <a:avLst/>
          </a:prstGeom>
          <a:noFill/>
        </p:spPr>
        <p:txBody>
          <a:bodyPr wrap="square" rtlCol="0">
            <a:spAutoFit/>
          </a:bodyPr>
          <a:lstStyle/>
          <a:p>
            <a:r>
              <a:rPr lang="en-US" sz="4500" dirty="0">
                <a:solidFill>
                  <a:srgbClr val="2F2E75"/>
                </a:solidFill>
                <a:latin typeface="Impact" panose="020B0806030902050204" pitchFamily="34" charset="0"/>
              </a:rPr>
              <a:t>Outbound Group Travel is Now Allowed</a:t>
            </a:r>
          </a:p>
        </p:txBody>
      </p:sp>
      <p:pic>
        <p:nvPicPr>
          <p:cNvPr id="9" name="Picture 8">
            <a:extLst>
              <a:ext uri="{FF2B5EF4-FFF2-40B4-BE49-F238E27FC236}">
                <a16:creationId xmlns:a16="http://schemas.microsoft.com/office/drawing/2014/main" id="{228E3411-5491-D75D-7278-16A3A1EFFFF2}"/>
              </a:ext>
            </a:extLst>
          </p:cNvPr>
          <p:cNvPicPr>
            <a:picLocks noChangeAspect="1"/>
          </p:cNvPicPr>
          <p:nvPr/>
        </p:nvPicPr>
        <p:blipFill rotWithShape="1">
          <a:blip r:embed="rId8"/>
          <a:srcRect l="39394" t="21354" r="52228" b="43781"/>
          <a:stretch/>
        </p:blipFill>
        <p:spPr>
          <a:xfrm>
            <a:off x="11166765" y="549172"/>
            <a:ext cx="498763" cy="657942"/>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8b34e2d4-a909-42c9-8ed8-cb5aad0b2d72"/>
  <p:tag name="COMMONDATA" val="eyJoZGlkIjoiOGI4NjI5OTBmMDM1ODFlMDkzNDFlZTFiMWNhZWU5ZTM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150,&quot;width&quot;:6000}"/>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2710,&quot;width&quot;:11710}"/>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7170,&quot;width&quot;:11070}"/>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2710,&quot;width&quot;:10240}"/>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5850,&quot;width&quot;:8770}"/>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UNIT_TABLE_BEAUTIFY" val="smartTable{6b1ee42a-0667-4196-b47d-8e103be0df1f}"/>
  <p:tag name="KSO_WM_BEAUTIFY_FLAG" val=""/>
  <p:tag name="TABLE_ENDDRAG_ORIGIN_RECT" val="471*75"/>
  <p:tag name="TABLE_ENDDRAG_RECT" val="50*317*471*75"/>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2502</Words>
  <Application>Microsoft Office PowerPoint</Application>
  <PresentationFormat>Widescreen</PresentationFormat>
  <Paragraphs>177</Paragraphs>
  <Slides>24</Slides>
  <Notes>12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Lanza</dc:creator>
  <cp:lastModifiedBy>Colleen Mangone</cp:lastModifiedBy>
  <cp:revision>320</cp:revision>
  <dcterms:created xsi:type="dcterms:W3CDTF">2020-05-18T17:56:00Z</dcterms:created>
  <dcterms:modified xsi:type="dcterms:W3CDTF">2023-02-08T21:54:26Z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8A90DD31516B4352BF0C85AB1758CDFC</vt:lpwstr>
  </property>
  <property fmtid="{D5CDD505-2E9C-101B-9397-08002B2CF9AE}" pid="3" name="KSOProductBuildVer">
    <vt:lpwstr>2052-11.1.0.13703</vt:lpwstr>
  </property>
</Properties>
</file>