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</p:sldMasterIdLst>
  <p:notesMasterIdLst>
    <p:notesMasterId r:id="rId30"/>
  </p:notesMasterIdLst>
  <p:sldIdLst>
    <p:sldId id="256" r:id="rId4"/>
    <p:sldId id="4308" r:id="rId5"/>
    <p:sldId id="4307" r:id="rId6"/>
    <p:sldId id="2846" r:id="rId7"/>
    <p:sldId id="4300" r:id="rId8"/>
    <p:sldId id="4301" r:id="rId9"/>
    <p:sldId id="4302" r:id="rId10"/>
    <p:sldId id="280" r:id="rId11"/>
    <p:sldId id="4304" r:id="rId12"/>
    <p:sldId id="278" r:id="rId13"/>
    <p:sldId id="279" r:id="rId14"/>
    <p:sldId id="277" r:id="rId15"/>
    <p:sldId id="4305" r:id="rId16"/>
    <p:sldId id="4306" r:id="rId17"/>
    <p:sldId id="282" r:id="rId18"/>
    <p:sldId id="300" r:id="rId19"/>
    <p:sldId id="286" r:id="rId20"/>
    <p:sldId id="301" r:id="rId21"/>
    <p:sldId id="307" r:id="rId22"/>
    <p:sldId id="285" r:id="rId23"/>
    <p:sldId id="299" r:id="rId24"/>
    <p:sldId id="298" r:id="rId25"/>
    <p:sldId id="289" r:id="rId26"/>
    <p:sldId id="270" r:id="rId27"/>
    <p:sldId id="276" r:id="rId28"/>
    <p:sldId id="4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ADAF3"/>
    <a:srgbClr val="B4B4E7"/>
    <a:srgbClr val="8585D1"/>
    <a:srgbClr val="000000"/>
    <a:srgbClr val="C0C0C0"/>
    <a:srgbClr val="CEE6F6"/>
    <a:srgbClr val="E7F3FF"/>
    <a:srgbClr val="E3E3F4"/>
    <a:srgbClr val="E1D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31" autoAdjust="0"/>
    <p:restoredTop sz="95845" autoAdjust="0"/>
  </p:normalViewPr>
  <p:slideViewPr>
    <p:cSldViewPr snapToGrid="0">
      <p:cViewPr varScale="1">
        <p:scale>
          <a:sx n="107" d="100"/>
          <a:sy n="107" d="100"/>
        </p:scale>
        <p:origin x="1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C9D8-6EB3-474D-A1E1-15760E0A2EE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ED858-5D51-452C-AD6B-D4628B5C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3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CB1D8-9F93-2D46-8371-F1E908D2D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55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dirty="0">
              <a:solidFill>
                <a:schemeClr val="bg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0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A662-335E-4ABF-ADA7-FC333AADA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1569B-9881-45F3-B5E8-662F25F7D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30DA6-1D89-4A7C-9180-47CD1DA3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BDFAD-E0E5-49B1-AF40-E6D1F7CF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iolite group </a:t>
            </a:r>
            <a:r>
              <a:rPr lang="en-US" dirty="0" err="1"/>
              <a:t>llc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E3E2B-602A-4278-A8C4-DCD8DE63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7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4455-0557-4B35-8EB7-03592755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E1BA5-5F49-4BC6-87F6-4C2C1289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53C9-4E4D-42C8-BCF1-0E3A9A7B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6F40-40D9-4F4C-8E82-30D932D5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F4DEF-6E77-4E48-AA02-480A9837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1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3CFEE-1F47-4539-B756-3209C194B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24FAF-3C15-40E8-9A84-CE184DDF1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34D83-9495-4765-BBF1-4FE94C44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43B8-EDB1-411A-A338-44C03F54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B8CD3-D1B3-4850-95C4-66E34750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0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&amp; Sub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3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67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17093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7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65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65B19-9E08-1448-9894-EF3D8E21B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798" y="-1"/>
            <a:ext cx="3124201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AE47F-548F-534C-AA6F-46DBA6775287}"/>
              </a:ext>
            </a:extLst>
          </p:cNvPr>
          <p:cNvSpPr txBox="1"/>
          <p:nvPr userDrawn="1"/>
        </p:nvSpPr>
        <p:spPr>
          <a:xfrm>
            <a:off x="199292" y="-482770"/>
            <a:ext cx="1148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Gotham Book" panose="02000604040000020004" pitchFamily="2" charset="0"/>
              </a:rPr>
              <a:t>ADD IMAGE BACKGROUND: Right click&gt;Format Background&gt;Picture or Texture fill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74328-6797-0C40-B79E-7255C424960A}"/>
              </a:ext>
            </a:extLst>
          </p:cNvPr>
          <p:cNvCxnSpPr>
            <a:cxnSpLocks/>
          </p:cNvCxnSpPr>
          <p:nvPr userDrawn="1"/>
        </p:nvCxnSpPr>
        <p:spPr>
          <a:xfrm>
            <a:off x="10632831" y="5486400"/>
            <a:ext cx="0" cy="1371600"/>
          </a:xfrm>
          <a:prstGeom prst="line">
            <a:avLst/>
          </a:prstGeom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08FBDF-B033-1C4C-91A6-D2523CF5D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8757455" y="3391038"/>
            <a:ext cx="3749163" cy="32812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2149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2022 OFFERINGS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2DABA6-D34E-7D44-8FBB-3F07479EF0EB}"/>
              </a:ext>
            </a:extLst>
          </p:cNvPr>
          <p:cNvSpPr/>
          <p:nvPr/>
        </p:nvSpPr>
        <p:spPr>
          <a:xfrm>
            <a:off x="1054618" y="1309255"/>
            <a:ext cx="8013181" cy="3723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1FE66A-82EE-B541-8E4D-0D77381787BF}"/>
              </a:ext>
            </a:extLst>
          </p:cNvPr>
          <p:cNvCxnSpPr>
            <a:cxnSpLocks/>
          </p:cNvCxnSpPr>
          <p:nvPr/>
        </p:nvCxnSpPr>
        <p:spPr>
          <a:xfrm>
            <a:off x="1054618" y="1288473"/>
            <a:ext cx="8067364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CA1D71-F8AB-FC45-97A4-951E5F5A0FEE}"/>
              </a:ext>
            </a:extLst>
          </p:cNvPr>
          <p:cNvCxnSpPr>
            <a:cxnSpLocks/>
          </p:cNvCxnSpPr>
          <p:nvPr/>
        </p:nvCxnSpPr>
        <p:spPr>
          <a:xfrm>
            <a:off x="9121982" y="1263981"/>
            <a:ext cx="0" cy="2705346"/>
          </a:xfrm>
          <a:prstGeom prst="line">
            <a:avLst/>
          </a:prstGeom>
          <a:ln w="101600">
            <a:solidFill>
              <a:srgbClr val="0021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BF2B8C-1FF9-9D41-B6AB-852D276FE4F6}"/>
              </a:ext>
            </a:extLst>
          </p:cNvPr>
          <p:cNvCxnSpPr>
            <a:cxnSpLocks/>
          </p:cNvCxnSpPr>
          <p:nvPr/>
        </p:nvCxnSpPr>
        <p:spPr>
          <a:xfrm>
            <a:off x="9121982" y="3969328"/>
            <a:ext cx="0" cy="1063857"/>
          </a:xfrm>
          <a:prstGeom prst="line">
            <a:avLst/>
          </a:prstGeom>
          <a:ln w="101600">
            <a:solidFill>
              <a:srgbClr val="8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B87CCA-4FB0-0842-B57A-1F61B67276F6}"/>
              </a:ext>
            </a:extLst>
          </p:cNvPr>
          <p:cNvCxnSpPr>
            <a:cxnSpLocks/>
          </p:cNvCxnSpPr>
          <p:nvPr/>
        </p:nvCxnSpPr>
        <p:spPr>
          <a:xfrm>
            <a:off x="1054618" y="3969327"/>
            <a:ext cx="8117662" cy="0"/>
          </a:xfrm>
          <a:prstGeom prst="line">
            <a:avLst/>
          </a:prstGeom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2670-F74C-4148-B6DF-4EF7C7F540A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736052" y="2348888"/>
            <a:ext cx="6827510" cy="1506991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002149"/>
                </a:solidFill>
                <a:latin typeface="Gotham Light" pitchFamily="2" charset="0"/>
                <a:cs typeface="Gotham Light" pitchFamily="2" charset="0"/>
              </a:defRPr>
            </a:lvl1pPr>
          </a:lstStyle>
          <a:p>
            <a:pPr lvl="0"/>
            <a:r>
              <a:rPr lang="en-US"/>
              <a:t>Title in Gotham Light 50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C9A323-732A-DF4F-AD4E-7BE9D211FE5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736053" y="4291652"/>
            <a:ext cx="6827510" cy="47663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accent2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Date or Subtitle in Gotham Med 28pt</a:t>
            </a:r>
          </a:p>
        </p:txBody>
      </p:sp>
    </p:spTree>
    <p:extLst>
      <p:ext uri="{BB962C8B-B14F-4D97-AF65-F5344CB8AC3E}">
        <p14:creationId xmlns:p14="http://schemas.microsoft.com/office/powerpoint/2010/main" val="3128285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65B19-9E08-1448-9894-EF3D8E21B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798" y="-1"/>
            <a:ext cx="3124201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DF42BF-81CE-C44A-BE02-1026649A9906}"/>
              </a:ext>
            </a:extLst>
          </p:cNvPr>
          <p:cNvGrpSpPr/>
          <p:nvPr userDrawn="1"/>
        </p:nvGrpSpPr>
        <p:grpSpPr>
          <a:xfrm>
            <a:off x="1054618" y="1263981"/>
            <a:ext cx="8117662" cy="3769204"/>
            <a:chOff x="1054618" y="1263981"/>
            <a:chExt cx="8117662" cy="37692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8A56CA-DA1A-BE46-BCC3-474A23CB53E5}"/>
                </a:ext>
              </a:extLst>
            </p:cNvPr>
            <p:cNvSpPr/>
            <p:nvPr/>
          </p:nvSpPr>
          <p:spPr>
            <a:xfrm>
              <a:off x="1054618" y="1309255"/>
              <a:ext cx="8013181" cy="3723930"/>
            </a:xfrm>
            <a:prstGeom prst="rect">
              <a:avLst/>
            </a:prstGeom>
            <a:solidFill>
              <a:srgbClr val="00214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E47484-3D66-F141-A2D8-23B364A1554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18" y="1288473"/>
              <a:ext cx="8067364" cy="0"/>
            </a:xfrm>
            <a:prstGeom prst="line">
              <a:avLst/>
            </a:prstGeom>
            <a:ln w="50800">
              <a:solidFill>
                <a:srgbClr val="00A9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A94F34-CCF0-E749-84B7-21A50230C2B4}"/>
                </a:ext>
              </a:extLst>
            </p:cNvPr>
            <p:cNvCxnSpPr>
              <a:cxnSpLocks/>
            </p:cNvCxnSpPr>
            <p:nvPr/>
          </p:nvCxnSpPr>
          <p:spPr>
            <a:xfrm>
              <a:off x="9121982" y="1263981"/>
              <a:ext cx="0" cy="2705346"/>
            </a:xfrm>
            <a:prstGeom prst="line">
              <a:avLst/>
            </a:prstGeom>
            <a:ln w="10160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77BDD0-C349-8446-8E4D-1AA3E5D4BA6B}"/>
                </a:ext>
              </a:extLst>
            </p:cNvPr>
            <p:cNvCxnSpPr>
              <a:cxnSpLocks/>
            </p:cNvCxnSpPr>
            <p:nvPr/>
          </p:nvCxnSpPr>
          <p:spPr>
            <a:xfrm>
              <a:off x="9121982" y="3969328"/>
              <a:ext cx="0" cy="1063857"/>
            </a:xfrm>
            <a:prstGeom prst="line">
              <a:avLst/>
            </a:prstGeom>
            <a:ln w="101600">
              <a:solidFill>
                <a:srgbClr val="811F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FDEB87-ADCF-C34F-BE97-2B7F36DF7A0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18" y="3969327"/>
              <a:ext cx="8117662" cy="0"/>
            </a:xfrm>
            <a:prstGeom prst="line">
              <a:avLst/>
            </a:prstGeom>
            <a:ln w="25400">
              <a:solidFill>
                <a:srgbClr val="00A9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3AE47F-548F-534C-AA6F-46DBA6775287}"/>
              </a:ext>
            </a:extLst>
          </p:cNvPr>
          <p:cNvSpPr txBox="1"/>
          <p:nvPr userDrawn="1"/>
        </p:nvSpPr>
        <p:spPr>
          <a:xfrm>
            <a:off x="199292" y="-482770"/>
            <a:ext cx="1148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Gotham Book" panose="02000604040000020004" pitchFamily="2" charset="0"/>
              </a:rPr>
              <a:t>ADD IMAGE BACKGROUND: Right click&gt;Format Background&gt;Picture or Texture fill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74328-6797-0C40-B79E-7255C424960A}"/>
              </a:ext>
            </a:extLst>
          </p:cNvPr>
          <p:cNvCxnSpPr>
            <a:cxnSpLocks/>
          </p:cNvCxnSpPr>
          <p:nvPr userDrawn="1"/>
        </p:nvCxnSpPr>
        <p:spPr>
          <a:xfrm>
            <a:off x="10632831" y="5486400"/>
            <a:ext cx="0" cy="1371600"/>
          </a:xfrm>
          <a:prstGeom prst="line">
            <a:avLst/>
          </a:prstGeom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08FBDF-B033-1C4C-91A6-D2523CF5D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8757455" y="3391038"/>
            <a:ext cx="3749163" cy="32812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2149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2022 OFFERINGS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2670-F74C-4148-B6DF-4EF7C7F540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052" y="2348888"/>
            <a:ext cx="6827510" cy="1506991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defRPr>
            </a:lvl1pPr>
          </a:lstStyle>
          <a:p>
            <a:pPr lvl="0"/>
            <a:r>
              <a:rPr lang="en-US"/>
              <a:t>Title in Gotham Light 50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C9A323-732A-DF4F-AD4E-7BE9D211FE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053" y="4291652"/>
            <a:ext cx="6827510" cy="47663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accent3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Date or Subtitle in Gotham Med 28pt</a:t>
            </a:r>
          </a:p>
        </p:txBody>
      </p:sp>
    </p:spTree>
    <p:extLst>
      <p:ext uri="{BB962C8B-B14F-4D97-AF65-F5344CB8AC3E}">
        <p14:creationId xmlns:p14="http://schemas.microsoft.com/office/powerpoint/2010/main" val="353494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65B19-9E08-1448-9894-EF3D8E21B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798" y="-1"/>
            <a:ext cx="3124201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AE47F-548F-534C-AA6F-46DBA6775287}"/>
              </a:ext>
            </a:extLst>
          </p:cNvPr>
          <p:cNvSpPr txBox="1"/>
          <p:nvPr userDrawn="1"/>
        </p:nvSpPr>
        <p:spPr>
          <a:xfrm>
            <a:off x="199292" y="-482770"/>
            <a:ext cx="1148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Gotham Book" panose="02000604040000020004" pitchFamily="2" charset="0"/>
              </a:rPr>
              <a:t>ADD IMAGE BACKGROUND: Right click&gt;Format Background&gt;Picture or Texture fill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74328-6797-0C40-B79E-7255C424960A}"/>
              </a:ext>
            </a:extLst>
          </p:cNvPr>
          <p:cNvCxnSpPr>
            <a:cxnSpLocks/>
          </p:cNvCxnSpPr>
          <p:nvPr userDrawn="1"/>
        </p:nvCxnSpPr>
        <p:spPr>
          <a:xfrm>
            <a:off x="10632831" y="5486400"/>
            <a:ext cx="0" cy="1371600"/>
          </a:xfrm>
          <a:prstGeom prst="line">
            <a:avLst/>
          </a:prstGeom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08FBDF-B033-1C4C-91A6-D2523CF5D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8757455" y="3391038"/>
            <a:ext cx="3749163" cy="32812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2149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2022 OFFERINGS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2DABA6-D34E-7D44-8FBB-3F07479EF0EB}"/>
              </a:ext>
            </a:extLst>
          </p:cNvPr>
          <p:cNvSpPr/>
          <p:nvPr/>
        </p:nvSpPr>
        <p:spPr>
          <a:xfrm>
            <a:off x="1054618" y="1309255"/>
            <a:ext cx="8013181" cy="3723930"/>
          </a:xfrm>
          <a:prstGeom prst="rect">
            <a:avLst/>
          </a:prstGeom>
          <a:solidFill>
            <a:srgbClr val="00549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1FE66A-82EE-B541-8E4D-0D77381787BF}"/>
              </a:ext>
            </a:extLst>
          </p:cNvPr>
          <p:cNvCxnSpPr>
            <a:cxnSpLocks/>
          </p:cNvCxnSpPr>
          <p:nvPr/>
        </p:nvCxnSpPr>
        <p:spPr>
          <a:xfrm>
            <a:off x="1054618" y="1288473"/>
            <a:ext cx="8067364" cy="0"/>
          </a:xfrm>
          <a:prstGeom prst="line">
            <a:avLst/>
          </a:prstGeom>
          <a:solidFill>
            <a:schemeClr val="accent2"/>
          </a:solidFill>
          <a:ln w="508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CA1D71-F8AB-FC45-97A4-951E5F5A0FEE}"/>
              </a:ext>
            </a:extLst>
          </p:cNvPr>
          <p:cNvCxnSpPr>
            <a:cxnSpLocks/>
          </p:cNvCxnSpPr>
          <p:nvPr/>
        </p:nvCxnSpPr>
        <p:spPr>
          <a:xfrm>
            <a:off x="9121982" y="1263981"/>
            <a:ext cx="0" cy="2705346"/>
          </a:xfrm>
          <a:prstGeom prst="line">
            <a:avLst/>
          </a:prstGeom>
          <a:solidFill>
            <a:schemeClr val="accent2"/>
          </a:solidFill>
          <a:ln w="101600">
            <a:solidFill>
              <a:srgbClr val="0021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BF2B8C-1FF9-9D41-B6AB-852D276FE4F6}"/>
              </a:ext>
            </a:extLst>
          </p:cNvPr>
          <p:cNvCxnSpPr>
            <a:cxnSpLocks/>
          </p:cNvCxnSpPr>
          <p:nvPr/>
        </p:nvCxnSpPr>
        <p:spPr>
          <a:xfrm>
            <a:off x="9121982" y="3969328"/>
            <a:ext cx="0" cy="1063857"/>
          </a:xfrm>
          <a:prstGeom prst="line">
            <a:avLst/>
          </a:prstGeom>
          <a:solidFill>
            <a:schemeClr val="accent2"/>
          </a:solidFill>
          <a:ln w="101600">
            <a:solidFill>
              <a:srgbClr val="8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B87CCA-4FB0-0842-B57A-1F61B67276F6}"/>
              </a:ext>
            </a:extLst>
          </p:cNvPr>
          <p:cNvCxnSpPr>
            <a:cxnSpLocks/>
          </p:cNvCxnSpPr>
          <p:nvPr/>
        </p:nvCxnSpPr>
        <p:spPr>
          <a:xfrm>
            <a:off x="1054618" y="3969327"/>
            <a:ext cx="8117662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2670-F74C-4148-B6DF-4EF7C7F540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052" y="2348888"/>
            <a:ext cx="6827510" cy="1506991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defRPr>
            </a:lvl1pPr>
          </a:lstStyle>
          <a:p>
            <a:pPr lvl="0"/>
            <a:r>
              <a:rPr lang="en-US"/>
              <a:t>Title in Gotham Light 50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C9A323-732A-DF4F-AD4E-7BE9D211FE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053" y="4291652"/>
            <a:ext cx="6827510" cy="47663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accent3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Date or Subtitle in Gotham Med 28pt</a:t>
            </a:r>
          </a:p>
        </p:txBody>
      </p:sp>
    </p:spTree>
    <p:extLst>
      <p:ext uri="{BB962C8B-B14F-4D97-AF65-F5344CB8AC3E}">
        <p14:creationId xmlns:p14="http://schemas.microsoft.com/office/powerpoint/2010/main" val="216993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itle -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65B19-9E08-1448-9894-EF3D8E21B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798" y="-1"/>
            <a:ext cx="31242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626BD6-BD45-2544-AD6B-370799C52066}"/>
              </a:ext>
            </a:extLst>
          </p:cNvPr>
          <p:cNvSpPr/>
          <p:nvPr userDrawn="1"/>
        </p:nvSpPr>
        <p:spPr>
          <a:xfrm>
            <a:off x="1054618" y="1309255"/>
            <a:ext cx="8013181" cy="1750461"/>
          </a:xfrm>
          <a:prstGeom prst="rect">
            <a:avLst/>
          </a:prstGeom>
          <a:solidFill>
            <a:srgbClr val="811F6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67F89D-2D74-2C4A-A4C8-B064D97A9288}"/>
              </a:ext>
            </a:extLst>
          </p:cNvPr>
          <p:cNvCxnSpPr>
            <a:cxnSpLocks/>
          </p:cNvCxnSpPr>
          <p:nvPr userDrawn="1"/>
        </p:nvCxnSpPr>
        <p:spPr>
          <a:xfrm>
            <a:off x="1054618" y="1288473"/>
            <a:ext cx="8067364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27E5A6-7EB4-504A-B9F7-0944AC0FC0B2}"/>
              </a:ext>
            </a:extLst>
          </p:cNvPr>
          <p:cNvCxnSpPr>
            <a:cxnSpLocks/>
          </p:cNvCxnSpPr>
          <p:nvPr userDrawn="1"/>
        </p:nvCxnSpPr>
        <p:spPr>
          <a:xfrm>
            <a:off x="9121982" y="1263981"/>
            <a:ext cx="0" cy="1795735"/>
          </a:xfrm>
          <a:prstGeom prst="line">
            <a:avLst/>
          </a:prstGeom>
          <a:ln w="101600">
            <a:solidFill>
              <a:srgbClr val="0021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3AE47F-548F-534C-AA6F-46DBA6775287}"/>
              </a:ext>
            </a:extLst>
          </p:cNvPr>
          <p:cNvSpPr txBox="1"/>
          <p:nvPr userDrawn="1"/>
        </p:nvSpPr>
        <p:spPr>
          <a:xfrm>
            <a:off x="199292" y="-482770"/>
            <a:ext cx="1148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Gotham Book" panose="02000604040000020004" pitchFamily="2" charset="0"/>
              </a:rPr>
              <a:t>ADD IMAGE BACKGROUND: Right click&gt;Format Background&gt;Picture or Texture fill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74328-6797-0C40-B79E-7255C424960A}"/>
              </a:ext>
            </a:extLst>
          </p:cNvPr>
          <p:cNvCxnSpPr>
            <a:cxnSpLocks/>
          </p:cNvCxnSpPr>
          <p:nvPr userDrawn="1"/>
        </p:nvCxnSpPr>
        <p:spPr>
          <a:xfrm>
            <a:off x="10632831" y="5486400"/>
            <a:ext cx="0" cy="1371600"/>
          </a:xfrm>
          <a:prstGeom prst="line">
            <a:avLst/>
          </a:prstGeom>
          <a:ln w="25400">
            <a:solidFill>
              <a:srgbClr val="00A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5E6D05-6225-644D-9A47-6A89F504A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4025" y="1680519"/>
            <a:ext cx="6827838" cy="89643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Breaker Title in Gotham Med 28pt Breaker Title in Gotham Med 28pt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08FBDF-B033-1C4C-91A6-D2523CF5D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8757455" y="3391038"/>
            <a:ext cx="3749163" cy="328124"/>
          </a:xfrm>
        </p:spPr>
        <p:txBody>
          <a:bodyPr>
            <a:noAutofit/>
          </a:bodyPr>
          <a:lstStyle>
            <a:lvl1pPr marL="0" indent="0">
              <a:buNone/>
              <a:defRPr sz="1800" b="0" i="0" spc="300">
                <a:solidFill>
                  <a:srgbClr val="002149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/>
              <a:t>2022 OFFERINGS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E9BE2D-A9CD-B126-C05F-1081B315B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-3237" r="-2466" b="-5728"/>
          <a:stretch/>
        </p:blipFill>
        <p:spPr>
          <a:xfrm>
            <a:off x="10067269" y="499687"/>
            <a:ext cx="1212213" cy="11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7A39-BC4D-AAA0-D294-F1C628B5F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1EFCD-F08D-7FF0-ABB9-322A0588D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3F4D-86C5-3D7F-2A95-68352911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9A541-8135-B0C8-C8FF-75136AA2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38F6C-BFAB-BC53-6D74-3E057E48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9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9619-CEAB-25C7-5355-4A350EB1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BCAA-BA3F-A282-C8D9-AE38EE2E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2EE98-4229-CCD2-0B6E-798E896B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1647-9480-B419-DEDC-48518DA5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7B720-67F1-2923-4E70-92A5ADFE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5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B54E-7209-FA42-94FF-E2D07F3E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2CA50-72C9-5682-06FB-58660DD34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52805-261E-C401-75DE-4548444E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9195E-BBD5-16D8-CCF9-A98BE23F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2D15-F471-79B1-A8A0-240FB59D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6CBC-D890-4B16-9774-162B4B31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Josefin Sans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622FE-BC14-48EC-930E-053D5031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89D99-7009-45A1-802D-583B5ADD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EFD38-66C9-47FF-85F1-3521B051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4C82-1752-49B1-8D3F-14FD935D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12A8-40F8-75EB-B9A1-662EBCF4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755D-E78D-A4D7-BF7A-82208B12E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4122D-E76C-F0C4-429E-B2EA8B0EC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6E938-6DC8-9131-D44A-F09D032E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F508D-1C52-67E4-2EC9-BA66A568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207E-CC5C-7523-3082-B81A900E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14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3AA5-A4E4-03A5-36BA-0B439F58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A67CC-C522-198F-3D48-BB713FAEC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13173-8BAF-971E-A850-A2529EC6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B392F-6E56-715F-46F1-07368879C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0375D-08DA-FBA0-0CDC-57697A2D7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CE021-EEF2-E90D-F1A5-A211023C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63377-B9B9-310D-D754-1B8C144F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8B18B-4184-9623-A614-1222D1C8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1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4674-0036-17D6-85C4-869EBC85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C0D84-2E68-805D-D631-6859C348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665B3-CBE6-B80B-ED91-CF6DCDBA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B89DE-094F-359C-5941-EF07B36B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1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CA8F9-43AF-D5F5-D864-3496DC5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6E28C-1D32-7FB0-F9BB-B867DA4A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90747-4FA6-0E30-6E29-0FC02511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4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DE31-DD3C-0306-97E1-42DD5AE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6C44-8A03-70A8-9951-EC0C6530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B3F12-EE62-622A-AA47-7B60D30F7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1E8A2-2594-3F36-D184-7F27401E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0F0E6-1BF1-F711-196A-A63460F9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4571B-827B-6A18-3873-93D47EE6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4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4C43-B0F4-3936-3C8E-2E6A410C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BA670-9EB8-DF76-602A-E91D0967E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EF56-C0AB-9ECC-2EFD-8583CE49D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AF703-C0F9-9119-8262-999AE6BF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CB2C2-34E9-CEE8-CDA0-7581E6D4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EE1C-28C3-C882-D852-97C42DB8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EEB73-3626-E6D1-E8CB-5D85BBD0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AE401-8469-0A30-16A4-7FB0D64AA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7D722-17D6-3845-875D-787EB387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997F4-1CA0-6594-C30A-EDE82697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B172F-4CFA-E902-6B73-79AEDCD7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13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7E77A4-CDEE-5251-5037-F337254379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A5BD8-CC8E-F3FB-DF9C-960E73E51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FC23-C22C-F806-D71C-1CCCBFE6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0F12B-95A9-18E2-73BC-B053A626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783D-4540-036F-31D5-F0CE4138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0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E2E0-70AC-4534-88B9-2CD578FD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577F0-2A34-4FFA-B59E-7097824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0EE54-5B68-42C5-ABFE-350930C8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BE954-65F6-4057-A72A-43C13245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1CC51-4D38-448E-991E-5F583CCD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5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9758-D0FF-4A61-BA6B-AA06E3A9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53BE-3ADB-4442-9DA3-04D63252A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C3FD7-AC91-485D-9DB3-05C9F582F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8AC57-B72F-4B3E-A0B0-24638066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8EE79-070A-4894-9CAC-95BC242E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53FC7-8FC1-44B9-BEE6-F476C24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3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D16A-B4E9-4496-A5F9-A1F7EA06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12C1D-CF75-4AAC-86A9-4BACFE4A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799FD-2F4E-493A-96A6-EB8E5D910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1B4A6-0B9B-48C1-8399-8B5FB0882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83C2A-9E33-41FF-B6B0-464777F88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B31B9-1545-4FA8-B11D-2F9E0F05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2E980B-61BF-40A6-A67C-5112AF8E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4217F0-B06C-488C-9695-8778BEB5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1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828E-8672-40F8-9E4B-86AC0CE3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BA258-DE9D-4DAE-8545-EA9AA034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750BF-2795-4A16-A74D-7764CFB2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F9B9C-096E-4550-A7F0-75E2912E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AB59E-1F0C-41B0-9DF8-A09D4A7C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303BA-2803-4F90-AC9B-E3926F3A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6E3C3-A443-4F8A-BDE7-E6084CC3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0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73EE-D967-43DA-BA0C-914AABB0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16BEC-7CEE-44FF-A141-B74CD2B5C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5C8F2-475E-4358-B5E7-E47A2F489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5240-9094-46BD-9BFD-A4DB8EA9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499AF-D631-45B3-9734-4AF920EE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1A262-8499-4E85-B4EA-D3A036E4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2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269E-14D1-4FF5-B49D-026B8147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1291A-ACC3-48EA-A01F-DBB2AC4B9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3D25F-253E-467A-AEAB-99E3CB73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0B11C-5767-4200-96C8-1967ABBF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232A8-FA8A-4103-9955-0F70421A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203C4-646C-49B7-AC0D-D7FEDAE4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4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9007A-065C-4DF7-AA5D-97C9ACC2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71FF-3F69-434C-BEBD-B2FEE7AE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1CCB-976C-4C07-96F3-034079AED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D3F0-E3A1-4280-A9C3-812F60F543AA}" type="datetimeFigureOut">
              <a:rPr lang="en-US" smtClean="0"/>
              <a:t>8/23/22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0B88C-6ABF-4331-9EE6-5A81312AD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iolite group </a:t>
            </a:r>
            <a:r>
              <a:rPr lang="en-US" dirty="0" err="1"/>
              <a:t>llc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CAAF-797D-40F5-BEF7-D7CB94044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2FFA-BB15-4384-BAB2-E9162AFBC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9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0E7C3-7200-DE40-96D2-041B2028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EF50-6446-6E42-94FB-8C295267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71343-009D-C44A-9EEA-402B0ADCE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C974B-CFA2-6049-8FDE-F3D2EAB3CE3C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FF3A2-1EFF-8E4C-940B-C6D247AD5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1B5A-F141-B045-8E76-56805D3C0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81D5-ED1E-994B-BB5C-5B426A1E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7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44C1E-B7EF-AF30-9B75-F3759FDA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9D5D-4801-F96A-ABC2-54B0BCDF1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1539F-922B-8B4E-58A9-9DEB7CF87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DE7C-5B2D-B549-9CBF-918A7D14277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359C0-7B2D-E1BF-2097-BED95BE8A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7AE07-D1AE-CE29-83D7-F2352C72A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4C997-F417-C248-B8DC-2F779614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olitegroup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1A7BD-A487-1B4C-9DB1-DB99A4F90B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7907" y="1895671"/>
            <a:ext cx="8297862" cy="1997262"/>
          </a:xfrm>
        </p:spPr>
        <p:txBody>
          <a:bodyPr/>
          <a:lstStyle/>
          <a:p>
            <a:r>
              <a:rPr lang="en-US" sz="4400" b="1" dirty="0"/>
              <a:t>The Multicultural Multiplier</a:t>
            </a:r>
          </a:p>
          <a:p>
            <a:r>
              <a:rPr lang="en-US" sz="3600" dirty="0"/>
              <a:t>Cultural Diversity’s Impact on International Traveler’s Intent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4B09E-14D6-F24E-ABE1-AA1E39CE1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7907" y="4198886"/>
            <a:ext cx="6827510" cy="476633"/>
          </a:xfrm>
        </p:spPr>
        <p:txBody>
          <a:bodyPr/>
          <a:lstStyle/>
          <a:p>
            <a:r>
              <a:rPr lang="en-US" dirty="0"/>
              <a:t>August 23, 2022</a:t>
            </a:r>
          </a:p>
        </p:txBody>
      </p:sp>
    </p:spTree>
    <p:extLst>
      <p:ext uri="{BB962C8B-B14F-4D97-AF65-F5344CB8AC3E}">
        <p14:creationId xmlns:p14="http://schemas.microsoft.com/office/powerpoint/2010/main" val="9798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041-8968-4D82-8EF9-8DDB7E08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99C5-B87A-4AC2-BFE5-D6C2F8EBB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A73DA-F8F5-40A8-AD51-DEA325EC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4" b="796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9E093A5E-A232-4D1A-B884-90C5DDB24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3561064-FF23-415C-B5B9-9E36646B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1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2B13-0DBD-417B-A508-94ED8932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DFE3B-E56F-4ADC-ADCF-8CB3CD0BB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54042-47EC-4808-A60B-72F0D30F4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1" r="198" b="599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658CC2D1-64D9-4E81-B9F9-DA1FFB0F9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DC03BA-2C95-421D-BA26-952020CF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1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ucet">
            <a:hlinkClick r:id="" action="ppaction://media"/>
            <a:extLst>
              <a:ext uri="{FF2B5EF4-FFF2-40B4-BE49-F238E27FC236}">
                <a16:creationId xmlns:a16="http://schemas.microsoft.com/office/drawing/2014/main" id="{78755DA6-C748-4527-92A7-AF120180E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6E18B8-67E9-40B1-8ACF-F308F15C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72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Our greatest challenge has reversed</a:t>
            </a:r>
          </a:p>
        </p:txBody>
      </p:sp>
      <p:pic>
        <p:nvPicPr>
          <p:cNvPr id="7" name="Picture 6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105A1F6D-C67A-44E3-BD6A-F0BB6F3F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44FEA92-28DD-47E2-B3C0-854927AA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7551AC2E-A0D1-4D54-BF2E-7059B4142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r="12517"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13" name="Picture 12" descr="A hut on a beach&#10;&#10;Description automatically generated with medium confidence">
            <a:extLst>
              <a:ext uri="{FF2B5EF4-FFF2-40B4-BE49-F238E27FC236}">
                <a16:creationId xmlns:a16="http://schemas.microsoft.com/office/drawing/2014/main" id="{7D25ACBD-9640-405B-8C08-85CCA62E3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r="3507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32C76-FBAD-407D-9C65-3B6D26C2EC3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CB136-1E60-4789-9853-234FF205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6" y="4550569"/>
            <a:ext cx="11320465" cy="21788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Overtourism</a:t>
            </a:r>
            <a:r>
              <a:rPr lang="en-US" sz="3200" dirty="0">
                <a:latin typeface="Century Gothic" panose="020B0502020202020204" pitchFamily="34" charset="0"/>
              </a:rPr>
              <a:t>, climate change and inequality are now </a:t>
            </a: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sz="3200" b="1" dirty="0">
                <a:latin typeface="Century Gothic" panose="020B0502020202020204" pitchFamily="34" charset="0"/>
              </a:rPr>
              <a:t>critical business issues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ECB8EC0C-169D-4FFD-A472-43425A5D5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1" y="414729"/>
            <a:ext cx="2026024" cy="627257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878790A-3D47-4682-A77E-0D50CB49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24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DD4E-DC6B-4D70-BA3B-5B8D9F0C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2FC0EC-14A5-4015-837E-37421592B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4511"/>
            <a:ext cx="12191999" cy="6033490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DEA82C7-18AB-4D2F-AC0C-D30D9209A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" b="98328"/>
          <a:stretch/>
        </p:blipFill>
        <p:spPr>
          <a:xfrm>
            <a:off x="0" y="-15193"/>
            <a:ext cx="12192000" cy="965104"/>
          </a:xfrm>
          <a:prstGeom prst="rect">
            <a:avLst/>
          </a:prstGeom>
        </p:spPr>
      </p:pic>
      <p:pic>
        <p:nvPicPr>
          <p:cNvPr id="8" name="Picture 7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05AF4470-BF03-410A-A23A-06FD252F1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E30D476-2CC1-4B05-99C3-621B234A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1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18F1E5-AA3D-4C10-85C3-7232F30A4324}"/>
              </a:ext>
            </a:extLst>
          </p:cNvPr>
          <p:cNvSpPr/>
          <p:nvPr/>
        </p:nvSpPr>
        <p:spPr>
          <a:xfrm>
            <a:off x="0" y="0"/>
            <a:ext cx="5086350" cy="68651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E60D2-E27D-4311-BA21-E91FBDBB2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95" r="19967" b="195"/>
          <a:stretch/>
        </p:blipFill>
        <p:spPr>
          <a:xfrm>
            <a:off x="5065378" y="269"/>
            <a:ext cx="7133497" cy="68651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F3615-8FD1-42E3-9D44-A48A2C6D3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4" y="2929989"/>
            <a:ext cx="4879181" cy="2584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Josefin Sans" pitchFamily="2" charset="0"/>
              </a:rPr>
              <a:t>Study Overview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Josefin Sans" pitchFamily="2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Josefin Sans" pitchFamily="2" charset="0"/>
              </a:rPr>
              <a:t>The Multicultural Multiplier: Cultural Diversity’s Impact on Travel Intent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A147A909-D4CD-4674-99CC-07E4B05B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69" y="936608"/>
            <a:ext cx="2120308" cy="65644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739052A-D43B-4AA5-AEFD-D00A253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983" y="6226021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9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7AC8-4008-4636-AF68-89367874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Special thanks to the study’s founding sponsors:</a:t>
            </a:r>
          </a:p>
        </p:txBody>
      </p:sp>
      <p:pic>
        <p:nvPicPr>
          <p:cNvPr id="4" name="Picture 3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DA9F74FA-F061-4607-88AB-438D7495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0F0A15-5A57-4511-9E2F-4F68FEB87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47" y="2952759"/>
            <a:ext cx="1938716" cy="82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BC01A-D691-4AC8-9654-FB6A6ACC5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57173"/>
            <a:ext cx="3676574" cy="943654"/>
          </a:xfrm>
          <a:prstGeom prst="rect">
            <a:avLst/>
          </a:prstGeom>
          <a:ln w="6350">
            <a:noFill/>
          </a:ln>
        </p:spPr>
      </p:pic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9114819-F4CC-4413-A28A-65755C4B0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61" y="2498784"/>
            <a:ext cx="1938716" cy="173334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7D1B8C-DC9A-4E75-9865-29802AE7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5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FFD4-85BE-4327-BBD1-D01544CD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976" y="2498912"/>
            <a:ext cx="2922495" cy="243167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en-US" sz="3200" dirty="0">
                <a:latin typeface="Avenir Next LT Pro" panose="020B0504020202020204" pitchFamily="34" charset="0"/>
              </a:rPr>
              <a:t>Diversity is the hallmark of American culture</a:t>
            </a:r>
            <a:br>
              <a:rPr lang="en-US" sz="3200" dirty="0">
                <a:latin typeface="Avenir Next LT Pro" panose="020B0504020202020204" pitchFamily="34" charset="0"/>
              </a:rPr>
            </a:br>
            <a:endParaRPr lang="en-US" sz="3200" dirty="0">
              <a:latin typeface="Avenir Next LT Pro" panose="020B0504020202020204" pitchFamily="34" charset="0"/>
            </a:endParaRPr>
          </a:p>
        </p:txBody>
      </p:sp>
      <p:pic>
        <p:nvPicPr>
          <p:cNvPr id="18" name="Picture 17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A1A7DD30-A02F-4451-9C8A-AA75560F6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pic>
        <p:nvPicPr>
          <p:cNvPr id="6" name="Picture 5" descr="A picture containing people, crowd&#10;&#10;Description automatically generated">
            <a:extLst>
              <a:ext uri="{FF2B5EF4-FFF2-40B4-BE49-F238E27FC236}">
                <a16:creationId xmlns:a16="http://schemas.microsoft.com/office/drawing/2014/main" id="{95A2C466-230C-453B-BFCF-FBE93567A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6"/>
            <a:ext cx="9010769" cy="637962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12448CF-9CAB-4A15-A01E-C25B52BF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13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6037-212A-4440-9038-17B8C3E5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85062CA8-154B-4523-BC63-2B62F040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pic>
        <p:nvPicPr>
          <p:cNvPr id="12" name="Content Placeholder 11" descr="A picture containing sky, person, outdoor, transport&#10;&#10;Description automatically generated">
            <a:extLst>
              <a:ext uri="{FF2B5EF4-FFF2-40B4-BE49-F238E27FC236}">
                <a16:creationId xmlns:a16="http://schemas.microsoft.com/office/drawing/2014/main" id="{3C9D6E70-B2B9-4E86-A9D7-35CEEECC0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34743" r="15604" b="16903"/>
          <a:stretch/>
        </p:blipFill>
        <p:spPr>
          <a:xfrm>
            <a:off x="6090893" y="0"/>
            <a:ext cx="6096001" cy="688715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FCFC3-FD2C-4349-BED3-B49E3807C8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2881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43CE52-03E3-4DE0-A9F7-E9D4F91C9C5C}"/>
              </a:ext>
            </a:extLst>
          </p:cNvPr>
          <p:cNvSpPr/>
          <p:nvPr/>
        </p:nvSpPr>
        <p:spPr>
          <a:xfrm>
            <a:off x="0" y="4822521"/>
            <a:ext cx="12186894" cy="2064635"/>
          </a:xfrm>
          <a:prstGeom prst="rect">
            <a:avLst/>
          </a:prstGeom>
          <a:solidFill>
            <a:srgbClr val="363E7A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8B9DD-9603-40E3-B3D2-85CBD9AE1742}"/>
              </a:ext>
            </a:extLst>
          </p:cNvPr>
          <p:cNvSpPr txBox="1"/>
          <p:nvPr/>
        </p:nvSpPr>
        <p:spPr>
          <a:xfrm>
            <a:off x="6501008" y="5065597"/>
            <a:ext cx="546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success of small, often minority-owned businesses</a:t>
            </a:r>
            <a:endParaRPr lang="en-US" sz="32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F83DE950-85C7-472C-9194-B595B5A1C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6" y="371459"/>
            <a:ext cx="2120308" cy="6564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047F8F-31E1-4C44-97E7-93567A77473C}"/>
              </a:ext>
            </a:extLst>
          </p:cNvPr>
          <p:cNvSpPr txBox="1"/>
          <p:nvPr/>
        </p:nvSpPr>
        <p:spPr>
          <a:xfrm>
            <a:off x="512058" y="5316229"/>
            <a:ext cx="5066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Enrich the traveler experience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953DE24-F498-47E9-80CF-CD2E3CF5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00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560AA7-B11D-407D-8FF8-5C3093A80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9ED21D-142B-41CB-BD34-D2AD17DC1B4F}"/>
              </a:ext>
            </a:extLst>
          </p:cNvPr>
          <p:cNvSpPr/>
          <p:nvPr/>
        </p:nvSpPr>
        <p:spPr>
          <a:xfrm>
            <a:off x="0" y="0"/>
            <a:ext cx="12186894" cy="1811547"/>
          </a:xfrm>
          <a:prstGeom prst="rect">
            <a:avLst/>
          </a:prstGeom>
          <a:solidFill>
            <a:srgbClr val="363E7A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A8452-E579-4364-BB01-9FA34885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6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Help disperse overcrowding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C952D3AD-1665-472E-8FEC-4D50310EF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A28EB6A-C790-4F38-A4D5-E4023D99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2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D9BB4A-370D-CBEE-5AA3-CA233660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4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773F-83F3-4B5D-BA3D-B772E269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pulling a suitcase&#10;&#10;Description automatically generated with low confidence">
            <a:extLst>
              <a:ext uri="{FF2B5EF4-FFF2-40B4-BE49-F238E27FC236}">
                <a16:creationId xmlns:a16="http://schemas.microsoft.com/office/drawing/2014/main" id="{660610D6-7F8F-45B4-8B55-3A7D4478B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F595D-0C04-4ED6-90FD-DB3E823CDE83}"/>
              </a:ext>
            </a:extLst>
          </p:cNvPr>
          <p:cNvSpPr txBox="1"/>
          <p:nvPr/>
        </p:nvSpPr>
        <p:spPr>
          <a:xfrm>
            <a:off x="7503458" y="2303929"/>
            <a:ext cx="40699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LT Pro" panose="020B0504020202020204" pitchFamily="34" charset="0"/>
              </a:rPr>
              <a:t>How does showcasing cultural diversity impact consumer behavior?</a:t>
            </a:r>
          </a:p>
        </p:txBody>
      </p:sp>
      <p:pic>
        <p:nvPicPr>
          <p:cNvPr id="7" name="Picture 6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0030FB65-914C-43DF-A726-F34D2ACE2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10010E9-2501-4EA7-9CD1-BA7ABDA2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02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C2A85165-9029-4DAA-AA76-DD253E3A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1"/>
          <a:stretch/>
        </p:blipFill>
        <p:spPr>
          <a:xfrm>
            <a:off x="-9073" y="-1"/>
            <a:ext cx="121875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0C9713-2754-4899-A70E-9B5841363C69}"/>
              </a:ext>
            </a:extLst>
          </p:cNvPr>
          <p:cNvSpPr/>
          <p:nvPr/>
        </p:nvSpPr>
        <p:spPr>
          <a:xfrm>
            <a:off x="-20504" y="0"/>
            <a:ext cx="12201073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864D6-E31F-40B3-A046-B33699D5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Study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B67B5-EF81-4ECE-8371-40ECD5C5B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Quantify the impact that cultural diversity has on travel intent </a:t>
            </a:r>
          </a:p>
          <a:p>
            <a:pPr lvl="1"/>
            <a:r>
              <a:rPr lang="en-US" sz="2000" dirty="0"/>
              <a:t>What perceptions or behaviors are impacted, and by how much?</a:t>
            </a:r>
          </a:p>
          <a:p>
            <a:r>
              <a:rPr lang="en-US" sz="2400" dirty="0"/>
              <a:t>Uncover insights to enhance marketing effectiveness for culturally diverse experiences (answers to who, what, when, where and why?)</a:t>
            </a:r>
          </a:p>
          <a:p>
            <a:r>
              <a:rPr lang="en-US" sz="2400" dirty="0"/>
              <a:t>Understand the current interest level for your destination among cultural travelers</a:t>
            </a:r>
          </a:p>
          <a:p>
            <a:r>
              <a:rPr lang="en-US" sz="2400" dirty="0"/>
              <a:t>Define profile(s) of culturally curious travelers and discover opportunities to better appeal to those your destination is not yet capturing</a:t>
            </a:r>
          </a:p>
          <a:p>
            <a:r>
              <a:rPr lang="en-US" sz="2400" dirty="0"/>
              <a:t>Identify potential perception challenges and pitfalls to avoid</a:t>
            </a:r>
          </a:p>
          <a:p>
            <a:pPr lvl="1"/>
            <a:endParaRPr lang="en-US" dirty="0"/>
          </a:p>
        </p:txBody>
      </p:sp>
      <p:pic>
        <p:nvPicPr>
          <p:cNvPr id="7" name="Picture 6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6F3A316C-508C-47ED-AA8E-020CCE58F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B15D895-600A-4AFE-BC0C-8525B102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4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49B2231-1298-4171-B08F-3DA3D4E14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7656" l="2378" r="99746">
                        <a14:foregroundMark x1="70736" y1="50000" x2="70736" y2="50000"/>
                        <a14:foregroundMark x1="83957" y1="29992" x2="83957" y2="29992"/>
                        <a14:foregroundMark x1="84591" y1="52991" x2="82498" y2="59822"/>
                        <a14:foregroundMark x1="86684" y1="72352" x2="85923" y2="74656"/>
                        <a14:foregroundMark x1="85003" y1="85853" x2="50856" y2="86500"/>
                        <a14:foregroundMark x1="50856" y1="86500" x2="50856" y2="86500"/>
                        <a14:foregroundMark x1="86049" y1="33347" x2="84876" y2="35651"/>
                        <a14:foregroundMark x1="6151" y1="97817" x2="41059" y2="94786"/>
                        <a14:foregroundMark x1="41059" y1="94786" x2="77711" y2="97373"/>
                        <a14:foregroundMark x1="77711" y1="97373" x2="84591" y2="97171"/>
                        <a14:foregroundMark x1="84591" y1="97171" x2="84591" y2="97171"/>
                        <a14:foregroundMark x1="92834" y1="97817" x2="99778" y2="97009"/>
                        <a14:foregroundMark x1="99778" y1="97009" x2="99778" y2="97171"/>
                        <a14:foregroundMark x1="6278" y1="97656" x2="2378" y2="97656"/>
                        <a14:foregroundMark x1="65631" y1="37510" x2="65631" y2="38157"/>
                        <a14:foregroundMark x1="84876" y1="61843" x2="84876" y2="61843"/>
                        <a14:foregroundMark x1="84876" y1="63662" x2="84876" y2="63662"/>
                        <a14:foregroundMark x1="84591" y1="63985" x2="84591" y2="63985"/>
                        <a14:backgroundMark x1="46164" y1="26314" x2="28060" y2="62247"/>
                        <a14:backgroundMark x1="28060" y1="62247" x2="31769" y2="5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76"/>
          <a:stretch/>
        </p:blipFill>
        <p:spPr>
          <a:xfrm>
            <a:off x="1724622" y="0"/>
            <a:ext cx="1046737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CA65B8-9528-42F4-B150-089E32C377C4}"/>
              </a:ext>
            </a:extLst>
          </p:cNvPr>
          <p:cNvSpPr/>
          <p:nvPr/>
        </p:nvSpPr>
        <p:spPr>
          <a:xfrm>
            <a:off x="-9074" y="0"/>
            <a:ext cx="12201073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6358E-33C0-48D8-B7ED-A6702DC6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AD807-3159-4319-815F-02281FA3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62" y="1534571"/>
            <a:ext cx="10515600" cy="4794212"/>
          </a:xfrm>
        </p:spPr>
        <p:txBody>
          <a:bodyPr>
            <a:normAutofit/>
          </a:bodyPr>
          <a:lstStyle/>
          <a:p>
            <a:r>
              <a:rPr lang="en-US" sz="2400" dirty="0"/>
              <a:t>Data-driven recommendations on how to translate a desire to support diversity and small businesses into effective marketing execution</a:t>
            </a:r>
          </a:p>
          <a:p>
            <a:r>
              <a:rPr lang="en-US" sz="2400" dirty="0"/>
              <a:t>An in-depth look at culture-seeking traveler profiles (demographics, behaviors, preferences) and the ability to home in on specific groups within (e.g. people who are not yet considering your destination)</a:t>
            </a:r>
          </a:p>
          <a:p>
            <a:r>
              <a:rPr lang="en-US" sz="2400" dirty="0"/>
              <a:t>Tactical implications for creative and media </a:t>
            </a:r>
          </a:p>
          <a:p>
            <a:r>
              <a:rPr lang="en-US" sz="2400" dirty="0"/>
              <a:t>Leadership and support of the overarching effort to incorporate diversity in marketing</a:t>
            </a:r>
          </a:p>
        </p:txBody>
      </p:sp>
      <p:pic>
        <p:nvPicPr>
          <p:cNvPr id="7" name="Picture 6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68176018-5D9A-4D7F-A60B-7AD06B04B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40" y="5771894"/>
            <a:ext cx="2026024" cy="6272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2563E9C-7F76-4DEC-92B6-C1FF6420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2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ack board with white text&#10;&#10;Description automatically generated with low confidence">
            <a:extLst>
              <a:ext uri="{FF2B5EF4-FFF2-40B4-BE49-F238E27FC236}">
                <a16:creationId xmlns:a16="http://schemas.microsoft.com/office/drawing/2014/main" id="{3F256F7C-4BA2-4AEF-A1CF-659860BB6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B7F004-9EAA-46EC-BC39-BD613B63D6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6EF47-A017-4A44-9A65-C58B5B27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2512B-2A9F-4FE5-A60C-8FC2F0321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483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Consumer survey of adult international leisure travelers (who plan their trips)</a:t>
            </a:r>
          </a:p>
          <a:p>
            <a:r>
              <a:rPr lang="en-US" sz="2400" dirty="0"/>
              <a:t>US – 2,000 (no international requirement)</a:t>
            </a:r>
          </a:p>
          <a:p>
            <a:r>
              <a:rPr lang="en-US" sz="2400" dirty="0"/>
              <a:t>CA – 1,000 </a:t>
            </a:r>
          </a:p>
          <a:p>
            <a:r>
              <a:rPr lang="en-US" sz="2400" dirty="0"/>
              <a:t>MX – 1,000 </a:t>
            </a:r>
          </a:p>
          <a:p>
            <a:r>
              <a:rPr lang="en-US" sz="2400" dirty="0"/>
              <a:t>UK – 1,000 </a:t>
            </a:r>
          </a:p>
          <a:p>
            <a:r>
              <a:rPr lang="en-US" sz="2400" dirty="0"/>
              <a:t>CN – 1,000 </a:t>
            </a:r>
          </a:p>
        </p:txBody>
      </p:sp>
      <p:pic>
        <p:nvPicPr>
          <p:cNvPr id="8" name="Picture 7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2FAA6291-3948-4C65-A6CB-595A9746F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5" y="5865618"/>
            <a:ext cx="2026024" cy="62725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1A1D02-8AA5-489B-9B4F-BCB27398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98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9C2B9547-394C-4AEF-89FB-9E4557E73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4470" r="4395" b="599"/>
          <a:stretch/>
        </p:blipFill>
        <p:spPr>
          <a:xfrm>
            <a:off x="0" y="-30987"/>
            <a:ext cx="12192000" cy="68889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300289-C7FB-4804-8E65-AD579FBE0119}"/>
              </a:ext>
            </a:extLst>
          </p:cNvPr>
          <p:cNvSpPr/>
          <p:nvPr/>
        </p:nvSpPr>
        <p:spPr>
          <a:xfrm>
            <a:off x="0" y="-30987"/>
            <a:ext cx="12192000" cy="6893984"/>
          </a:xfrm>
          <a:prstGeom prst="rect">
            <a:avLst/>
          </a:prstGeom>
          <a:solidFill>
            <a:schemeClr val="accent3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86314-5389-4C49-A0D7-19680065EFFD}"/>
              </a:ext>
            </a:extLst>
          </p:cNvPr>
          <p:cNvSpPr/>
          <p:nvPr/>
        </p:nvSpPr>
        <p:spPr>
          <a:xfrm>
            <a:off x="1016002" y="1420706"/>
            <a:ext cx="10139680" cy="40165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4D2FB-E034-40BC-90D7-26C6BE569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40" y="2127727"/>
            <a:ext cx="9773920" cy="28478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The future will not be led by those who seek to recreate the past.</a:t>
            </a:r>
            <a:endParaRPr lang="en-US" sz="2400" dirty="0">
              <a:latin typeface="Avenir Next LT Pro" panose="020B05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S</a:t>
            </a:r>
            <a:r>
              <a:rPr lang="en-US" sz="2400" dirty="0">
                <a:latin typeface="Avenir Next LT Pro" panose="020B0504020202020204" pitchFamily="34" charset="0"/>
              </a:rPr>
              <a:t>ocial principles are now strategic imperatives</a:t>
            </a:r>
            <a:r>
              <a:rPr lang="en-US" sz="2400" dirty="0"/>
              <a:t>. </a:t>
            </a:r>
            <a:endParaRPr lang="en-US" sz="2400" dirty="0">
              <a:latin typeface="Avenir Next LT Pro" panose="020B05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Free from the confines of business as usual, use this opportunity to redefine success.</a:t>
            </a:r>
          </a:p>
        </p:txBody>
      </p:sp>
      <p:pic>
        <p:nvPicPr>
          <p:cNvPr id="8" name="Content Placeholder 10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449C3BD9-99F5-4391-8F7E-6A54BF74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02" y="4439511"/>
            <a:ext cx="2195945" cy="67986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3B231AD-4B9F-445F-8AAB-0E2CA5C4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4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83881-9F9F-4347-9F15-B646B1A7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9" t="1357" r="537" b="11661"/>
          <a:stretch/>
        </p:blipFill>
        <p:spPr>
          <a:xfrm>
            <a:off x="0" y="0"/>
            <a:ext cx="12191999" cy="6856405"/>
          </a:xfrm>
          <a:prstGeom prst="rect">
            <a:avLst/>
          </a:prstGeom>
        </p:spPr>
      </p:pic>
      <p:pic>
        <p:nvPicPr>
          <p:cNvPr id="6" name="Content Placeholder 10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7838A033-4B65-4C49-9AB3-73CFB923F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9" y="491919"/>
            <a:ext cx="2195945" cy="6798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FB308BF-D464-4B72-B8B3-2A8A2C5BC917}"/>
              </a:ext>
            </a:extLst>
          </p:cNvPr>
          <p:cNvSpPr/>
          <p:nvPr/>
        </p:nvSpPr>
        <p:spPr>
          <a:xfrm>
            <a:off x="3167482" y="2223824"/>
            <a:ext cx="5757062" cy="2830982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F3615-8FD1-42E3-9D44-A48A2C6D3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43202"/>
            <a:ext cx="10515600" cy="248716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Josefin Sans" pitchFamily="2" charset="0"/>
                <a:hlinkClick r:id="rId4"/>
              </a:rPr>
              <a:t>www.iolitegroup.com</a:t>
            </a:r>
            <a:endParaRPr lang="en-US" dirty="0">
              <a:latin typeface="Josefin Sans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Josefin Sans" pitchFamily="2" charset="0"/>
              </a:rPr>
              <a:t>Contact us:</a:t>
            </a:r>
          </a:p>
          <a:p>
            <a:pPr marL="0" indent="0" algn="ctr">
              <a:buNone/>
            </a:pPr>
            <a:r>
              <a:rPr lang="en-US" dirty="0">
                <a:latin typeface="Josefin Sans" pitchFamily="2" charset="0"/>
              </a:rPr>
              <a:t>clientservices@iolitegroup.com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4EAF40-6416-4923-B11B-B05F4F9C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3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8D9F0D-C794-44DD-8D71-B334009A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8" t="26103" r="19375" b="243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2B9F50D-58B1-4A57-81C6-A413BDF878C9}"/>
              </a:ext>
            </a:extLst>
          </p:cNvPr>
          <p:cNvSpPr/>
          <p:nvPr/>
        </p:nvSpPr>
        <p:spPr>
          <a:xfrm>
            <a:off x="2790616" y="4151071"/>
            <a:ext cx="6604001" cy="2241974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8D898-1423-4E57-9CD6-FE116CA0A90B}"/>
              </a:ext>
            </a:extLst>
          </p:cNvPr>
          <p:cNvSpPr/>
          <p:nvPr/>
        </p:nvSpPr>
        <p:spPr>
          <a:xfrm>
            <a:off x="2983655" y="4737978"/>
            <a:ext cx="6217922" cy="13814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Josefin Sans" pitchFamily="2" charset="0"/>
              </a:rPr>
              <a:t>STRATEGY    RESEARCH    IMPACT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Josefin Sans" pitchFamily="2" charset="0"/>
              </a:rPr>
              <a:t>Bridging data to action</a:t>
            </a:r>
          </a:p>
        </p:txBody>
      </p:sp>
      <p:pic>
        <p:nvPicPr>
          <p:cNvPr id="11" name="Content Placeholder 10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A13F247A-F976-44DA-993E-24E5741C3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65" y="4464385"/>
            <a:ext cx="2195945" cy="679864"/>
          </a:xfr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DE33C-B94A-42F9-9BCE-8B0466127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/>
          <a:stretch/>
        </p:blipFill>
        <p:spPr>
          <a:xfrm>
            <a:off x="5153779" y="5329206"/>
            <a:ext cx="302618" cy="277373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4E8581-41A0-4151-B00E-71DE5463E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/>
          <a:stretch/>
        </p:blipFill>
        <p:spPr>
          <a:xfrm>
            <a:off x="7177585" y="5329206"/>
            <a:ext cx="302618" cy="277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E425B3-51AF-49A4-A248-FA58204AEB18}"/>
              </a:ext>
            </a:extLst>
          </p:cNvPr>
          <p:cNvSpPr txBox="1"/>
          <p:nvPr/>
        </p:nvSpPr>
        <p:spPr>
          <a:xfrm>
            <a:off x="3678600" y="1028048"/>
            <a:ext cx="482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Josefin Sans" pitchFamily="2" charset="0"/>
              </a:rPr>
              <a:t>Thank you!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6FA7E8A-E322-4BD5-B0FC-A5FF437C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2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8D9F0D-C794-44DD-8D71-B334009A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8" t="26103" r="19375" b="243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2B9F50D-58B1-4A57-81C6-A413BDF878C9}"/>
              </a:ext>
            </a:extLst>
          </p:cNvPr>
          <p:cNvSpPr/>
          <p:nvPr/>
        </p:nvSpPr>
        <p:spPr>
          <a:xfrm>
            <a:off x="2790616" y="4151071"/>
            <a:ext cx="6604001" cy="2241974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8D898-1423-4E57-9CD6-FE116CA0A90B}"/>
              </a:ext>
            </a:extLst>
          </p:cNvPr>
          <p:cNvSpPr/>
          <p:nvPr/>
        </p:nvSpPr>
        <p:spPr>
          <a:xfrm>
            <a:off x="2983655" y="4737978"/>
            <a:ext cx="6217922" cy="13814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Josefin Sans" pitchFamily="2" charset="0"/>
              </a:rPr>
              <a:t>STRATEGY    RESEARCH    IMPACT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Josefin Sans" pitchFamily="2" charset="0"/>
              </a:rPr>
              <a:t>Bridging data to action</a:t>
            </a:r>
          </a:p>
        </p:txBody>
      </p:sp>
      <p:pic>
        <p:nvPicPr>
          <p:cNvPr id="11" name="Content Placeholder 10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A13F247A-F976-44DA-993E-24E5741C3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65" y="4464385"/>
            <a:ext cx="2195945" cy="679864"/>
          </a:xfr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DE33C-B94A-42F9-9BCE-8B0466127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/>
          <a:stretch/>
        </p:blipFill>
        <p:spPr>
          <a:xfrm>
            <a:off x="5126884" y="5329206"/>
            <a:ext cx="302618" cy="277373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4E8581-41A0-4151-B00E-71DE5463E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/>
          <a:stretch/>
        </p:blipFill>
        <p:spPr>
          <a:xfrm>
            <a:off x="7177585" y="5329206"/>
            <a:ext cx="302618" cy="277373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50F4463-892B-4C0D-A0CD-4DA7B90A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8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14">
            <a:extLst>
              <a:ext uri="{FF2B5EF4-FFF2-40B4-BE49-F238E27FC236}">
                <a16:creationId xmlns:a16="http://schemas.microsoft.com/office/drawing/2014/main" id="{B28C3E70-78C0-484C-A8FD-888BEDDA44EF}"/>
              </a:ext>
            </a:extLst>
          </p:cNvPr>
          <p:cNvSpPr>
            <a:spLocks/>
          </p:cNvSpPr>
          <p:nvPr/>
        </p:nvSpPr>
        <p:spPr bwMode="auto">
          <a:xfrm>
            <a:off x="730019" y="1257144"/>
            <a:ext cx="1550341" cy="4544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C44F7A34-65D7-48C6-B3C2-98919DE3421E}"/>
              </a:ext>
            </a:extLst>
          </p:cNvPr>
          <p:cNvSpPr>
            <a:spLocks/>
          </p:cNvSpPr>
          <p:nvPr/>
        </p:nvSpPr>
        <p:spPr bwMode="auto">
          <a:xfrm>
            <a:off x="3830698" y="1257144"/>
            <a:ext cx="1550341" cy="4544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9971D1BD-5FCD-4249-AF11-2572C06DA7AD}"/>
              </a:ext>
            </a:extLst>
          </p:cNvPr>
          <p:cNvSpPr>
            <a:spLocks/>
          </p:cNvSpPr>
          <p:nvPr/>
        </p:nvSpPr>
        <p:spPr bwMode="auto">
          <a:xfrm>
            <a:off x="6926518" y="1257144"/>
            <a:ext cx="1550341" cy="4544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7" name="Freeform 19">
            <a:extLst>
              <a:ext uri="{FF2B5EF4-FFF2-40B4-BE49-F238E27FC236}">
                <a16:creationId xmlns:a16="http://schemas.microsoft.com/office/drawing/2014/main" id="{0CF4FF79-CA9A-4704-AE01-921507EF2317}"/>
              </a:ext>
            </a:extLst>
          </p:cNvPr>
          <p:cNvSpPr>
            <a:spLocks/>
          </p:cNvSpPr>
          <p:nvPr/>
        </p:nvSpPr>
        <p:spPr bwMode="auto">
          <a:xfrm>
            <a:off x="10027196" y="1257143"/>
            <a:ext cx="1545480" cy="4544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9" name="Freeform 21">
            <a:extLst>
              <a:ext uri="{FF2B5EF4-FFF2-40B4-BE49-F238E27FC236}">
                <a16:creationId xmlns:a16="http://schemas.microsoft.com/office/drawing/2014/main" id="{9A6F7C55-614B-49C2-A35B-A282CECDE0DE}"/>
              </a:ext>
            </a:extLst>
          </p:cNvPr>
          <p:cNvSpPr>
            <a:spLocks/>
          </p:cNvSpPr>
          <p:nvPr/>
        </p:nvSpPr>
        <p:spPr bwMode="auto">
          <a:xfrm>
            <a:off x="5381039" y="1257144"/>
            <a:ext cx="1545480" cy="4544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7F3B2292-9647-421C-A43A-EB5838AF1856}"/>
              </a:ext>
            </a:extLst>
          </p:cNvPr>
          <p:cNvSpPr>
            <a:spLocks/>
          </p:cNvSpPr>
          <p:nvPr/>
        </p:nvSpPr>
        <p:spPr bwMode="auto">
          <a:xfrm>
            <a:off x="8476856" y="1257144"/>
            <a:ext cx="1550341" cy="4544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3" name="Freeform 25">
            <a:extLst>
              <a:ext uri="{FF2B5EF4-FFF2-40B4-BE49-F238E27FC236}">
                <a16:creationId xmlns:a16="http://schemas.microsoft.com/office/drawing/2014/main" id="{E1C78E08-654A-4C4C-8EFA-D31B273CA926}"/>
              </a:ext>
            </a:extLst>
          </p:cNvPr>
          <p:cNvSpPr>
            <a:spLocks/>
          </p:cNvSpPr>
          <p:nvPr/>
        </p:nvSpPr>
        <p:spPr bwMode="auto">
          <a:xfrm>
            <a:off x="2280360" y="1257144"/>
            <a:ext cx="1550341" cy="4544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Kübler-Ross Emotional Response to Change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CD3DE58-C70E-46CF-82E5-1DBEDC437429}"/>
              </a:ext>
            </a:extLst>
          </p:cNvPr>
          <p:cNvSpPr/>
          <p:nvPr/>
        </p:nvSpPr>
        <p:spPr>
          <a:xfrm>
            <a:off x="5268708" y="5999780"/>
            <a:ext cx="184869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Light" panose="02000000000000000000" pitchFamily="2" charset="0"/>
              </a:rPr>
              <a:t>Time</a:t>
            </a:r>
          </a:p>
        </p:txBody>
      </p:sp>
      <p:sp>
        <p:nvSpPr>
          <p:cNvPr id="51" name="Freeform 13">
            <a:extLst>
              <a:ext uri="{FF2B5EF4-FFF2-40B4-BE49-F238E27FC236}">
                <a16:creationId xmlns:a16="http://schemas.microsoft.com/office/drawing/2014/main" id="{2C44EAD9-81A9-45CD-B99B-08823A70F547}"/>
              </a:ext>
            </a:extLst>
          </p:cNvPr>
          <p:cNvSpPr>
            <a:spLocks/>
          </p:cNvSpPr>
          <p:nvPr/>
        </p:nvSpPr>
        <p:spPr bwMode="auto">
          <a:xfrm>
            <a:off x="730019" y="3076986"/>
            <a:ext cx="1550341" cy="2724283"/>
          </a:xfrm>
          <a:custGeom>
            <a:avLst/>
            <a:gdLst>
              <a:gd name="T0" fmla="*/ 0 w 443"/>
              <a:gd name="T1" fmla="*/ 332 h 1307"/>
              <a:gd name="T2" fmla="*/ 0 w 443"/>
              <a:gd name="T3" fmla="*/ 1307 h 1307"/>
              <a:gd name="T4" fmla="*/ 443 w 443"/>
              <a:gd name="T5" fmla="*/ 1307 h 1307"/>
              <a:gd name="T6" fmla="*/ 443 w 443"/>
              <a:gd name="T7" fmla="*/ 0 h 1307"/>
              <a:gd name="T8" fmla="*/ 0 w 443"/>
              <a:gd name="T9" fmla="*/ 332 h 1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3" h="1307">
                <a:moveTo>
                  <a:pt x="0" y="332"/>
                </a:moveTo>
                <a:cubicBezTo>
                  <a:pt x="0" y="1307"/>
                  <a:pt x="0" y="1307"/>
                  <a:pt x="0" y="1307"/>
                </a:cubicBezTo>
                <a:cubicBezTo>
                  <a:pt x="443" y="1307"/>
                  <a:pt x="443" y="1307"/>
                  <a:pt x="443" y="1307"/>
                </a:cubicBezTo>
                <a:cubicBezTo>
                  <a:pt x="443" y="0"/>
                  <a:pt x="443" y="0"/>
                  <a:pt x="443" y="0"/>
                </a:cubicBezTo>
                <a:cubicBezTo>
                  <a:pt x="219" y="79"/>
                  <a:pt x="0" y="332"/>
                  <a:pt x="0" y="33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3" name="Freeform 15">
            <a:extLst>
              <a:ext uri="{FF2B5EF4-FFF2-40B4-BE49-F238E27FC236}">
                <a16:creationId xmlns:a16="http://schemas.microsoft.com/office/drawing/2014/main" id="{D76CAB9A-BE96-434B-932A-351D6F61A9B9}"/>
              </a:ext>
            </a:extLst>
          </p:cNvPr>
          <p:cNvSpPr>
            <a:spLocks/>
          </p:cNvSpPr>
          <p:nvPr/>
        </p:nvSpPr>
        <p:spPr bwMode="auto">
          <a:xfrm>
            <a:off x="3830698" y="3290996"/>
            <a:ext cx="1550341" cy="2510273"/>
          </a:xfrm>
          <a:custGeom>
            <a:avLst/>
            <a:gdLst>
              <a:gd name="T0" fmla="*/ 275 w 443"/>
              <a:gd name="T1" fmla="*/ 308 h 1204"/>
              <a:gd name="T2" fmla="*/ 0 w 443"/>
              <a:gd name="T3" fmla="*/ 0 h 1204"/>
              <a:gd name="T4" fmla="*/ 0 w 443"/>
              <a:gd name="T5" fmla="*/ 1204 h 1204"/>
              <a:gd name="T6" fmla="*/ 443 w 443"/>
              <a:gd name="T7" fmla="*/ 1204 h 1204"/>
              <a:gd name="T8" fmla="*/ 443 w 443"/>
              <a:gd name="T9" fmla="*/ 490 h 1204"/>
              <a:gd name="T10" fmla="*/ 275 w 443"/>
              <a:gd name="T11" fmla="*/ 308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3" h="1204">
                <a:moveTo>
                  <a:pt x="275" y="308"/>
                </a:moveTo>
                <a:cubicBezTo>
                  <a:pt x="183" y="194"/>
                  <a:pt x="97" y="81"/>
                  <a:pt x="0" y="0"/>
                </a:cubicBezTo>
                <a:cubicBezTo>
                  <a:pt x="0" y="1204"/>
                  <a:pt x="0" y="1204"/>
                  <a:pt x="0" y="1204"/>
                </a:cubicBezTo>
                <a:cubicBezTo>
                  <a:pt x="443" y="1204"/>
                  <a:pt x="443" y="1204"/>
                  <a:pt x="443" y="1204"/>
                </a:cubicBezTo>
                <a:cubicBezTo>
                  <a:pt x="443" y="490"/>
                  <a:pt x="443" y="490"/>
                  <a:pt x="443" y="490"/>
                </a:cubicBezTo>
                <a:cubicBezTo>
                  <a:pt x="396" y="449"/>
                  <a:pt x="342" y="390"/>
                  <a:pt x="275" y="3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6" name="Freeform 18">
            <a:extLst>
              <a:ext uri="{FF2B5EF4-FFF2-40B4-BE49-F238E27FC236}">
                <a16:creationId xmlns:a16="http://schemas.microsoft.com/office/drawing/2014/main" id="{A71E68F1-03BB-4BC9-A34F-DD2E56228D75}"/>
              </a:ext>
            </a:extLst>
          </p:cNvPr>
          <p:cNvSpPr>
            <a:spLocks/>
          </p:cNvSpPr>
          <p:nvPr/>
        </p:nvSpPr>
        <p:spPr bwMode="auto">
          <a:xfrm>
            <a:off x="6926518" y="3183992"/>
            <a:ext cx="1550341" cy="2617279"/>
          </a:xfrm>
          <a:custGeom>
            <a:avLst/>
            <a:gdLst>
              <a:gd name="T0" fmla="*/ 349 w 444"/>
              <a:gd name="T1" fmla="*/ 140 h 1255"/>
              <a:gd name="T2" fmla="*/ 0 w 444"/>
              <a:gd name="T3" fmla="*/ 569 h 1255"/>
              <a:gd name="T4" fmla="*/ 0 w 444"/>
              <a:gd name="T5" fmla="*/ 1255 h 1255"/>
              <a:gd name="T6" fmla="*/ 444 w 444"/>
              <a:gd name="T7" fmla="*/ 1255 h 1255"/>
              <a:gd name="T8" fmla="*/ 444 w 444"/>
              <a:gd name="T9" fmla="*/ 0 h 1255"/>
              <a:gd name="T10" fmla="*/ 349 w 444"/>
              <a:gd name="T11" fmla="*/ 140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1255">
                <a:moveTo>
                  <a:pt x="349" y="140"/>
                </a:moveTo>
                <a:cubicBezTo>
                  <a:pt x="254" y="286"/>
                  <a:pt x="154" y="472"/>
                  <a:pt x="0" y="569"/>
                </a:cubicBezTo>
                <a:cubicBezTo>
                  <a:pt x="0" y="1255"/>
                  <a:pt x="0" y="1255"/>
                  <a:pt x="0" y="1255"/>
                </a:cubicBezTo>
                <a:cubicBezTo>
                  <a:pt x="444" y="1255"/>
                  <a:pt x="444" y="1255"/>
                  <a:pt x="444" y="1255"/>
                </a:cubicBezTo>
                <a:cubicBezTo>
                  <a:pt x="444" y="0"/>
                  <a:pt x="444" y="0"/>
                  <a:pt x="444" y="0"/>
                </a:cubicBezTo>
                <a:cubicBezTo>
                  <a:pt x="411" y="46"/>
                  <a:pt x="380" y="93"/>
                  <a:pt x="349" y="1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8" name="Freeform 20">
            <a:extLst>
              <a:ext uri="{FF2B5EF4-FFF2-40B4-BE49-F238E27FC236}">
                <a16:creationId xmlns:a16="http://schemas.microsoft.com/office/drawing/2014/main" id="{426AC781-6BF8-411D-A65B-8F31DDAE3A5C}"/>
              </a:ext>
            </a:extLst>
          </p:cNvPr>
          <p:cNvSpPr>
            <a:spLocks/>
          </p:cNvSpPr>
          <p:nvPr/>
        </p:nvSpPr>
        <p:spPr bwMode="auto">
          <a:xfrm>
            <a:off x="10027196" y="1998264"/>
            <a:ext cx="1545480" cy="3803007"/>
          </a:xfrm>
          <a:custGeom>
            <a:avLst/>
            <a:gdLst>
              <a:gd name="T0" fmla="*/ 0 w 443"/>
              <a:gd name="T1" fmla="*/ 136 h 1824"/>
              <a:gd name="T2" fmla="*/ 0 w 443"/>
              <a:gd name="T3" fmla="*/ 1824 h 1824"/>
              <a:gd name="T4" fmla="*/ 443 w 443"/>
              <a:gd name="T5" fmla="*/ 1824 h 1824"/>
              <a:gd name="T6" fmla="*/ 443 w 443"/>
              <a:gd name="T7" fmla="*/ 0 h 1824"/>
              <a:gd name="T8" fmla="*/ 0 w 443"/>
              <a:gd name="T9" fmla="*/ 136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3" h="1824">
                <a:moveTo>
                  <a:pt x="0" y="136"/>
                </a:moveTo>
                <a:cubicBezTo>
                  <a:pt x="0" y="1824"/>
                  <a:pt x="0" y="1824"/>
                  <a:pt x="0" y="1824"/>
                </a:cubicBezTo>
                <a:cubicBezTo>
                  <a:pt x="443" y="1824"/>
                  <a:pt x="443" y="1824"/>
                  <a:pt x="443" y="1824"/>
                </a:cubicBezTo>
                <a:cubicBezTo>
                  <a:pt x="443" y="0"/>
                  <a:pt x="443" y="0"/>
                  <a:pt x="443" y="0"/>
                </a:cubicBezTo>
                <a:cubicBezTo>
                  <a:pt x="267" y="18"/>
                  <a:pt x="122" y="67"/>
                  <a:pt x="0" y="1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A9C50285-0731-4E39-83CB-4FBD01A38237}"/>
              </a:ext>
            </a:extLst>
          </p:cNvPr>
          <p:cNvSpPr>
            <a:spLocks/>
          </p:cNvSpPr>
          <p:nvPr/>
        </p:nvSpPr>
        <p:spPr bwMode="auto">
          <a:xfrm>
            <a:off x="5381039" y="4311880"/>
            <a:ext cx="1545480" cy="1489391"/>
          </a:xfrm>
          <a:custGeom>
            <a:avLst/>
            <a:gdLst>
              <a:gd name="T0" fmla="*/ 216 w 443"/>
              <a:gd name="T1" fmla="*/ 94 h 714"/>
              <a:gd name="T2" fmla="*/ 0 w 443"/>
              <a:gd name="T3" fmla="*/ 0 h 714"/>
              <a:gd name="T4" fmla="*/ 0 w 443"/>
              <a:gd name="T5" fmla="*/ 714 h 714"/>
              <a:gd name="T6" fmla="*/ 443 w 443"/>
              <a:gd name="T7" fmla="*/ 714 h 714"/>
              <a:gd name="T8" fmla="*/ 443 w 443"/>
              <a:gd name="T9" fmla="*/ 28 h 714"/>
              <a:gd name="T10" fmla="*/ 216 w 443"/>
              <a:gd name="T11" fmla="*/ 94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3" h="714">
                <a:moveTo>
                  <a:pt x="216" y="94"/>
                </a:moveTo>
                <a:cubicBezTo>
                  <a:pt x="146" y="94"/>
                  <a:pt x="84" y="75"/>
                  <a:pt x="0" y="0"/>
                </a:cubicBezTo>
                <a:cubicBezTo>
                  <a:pt x="0" y="714"/>
                  <a:pt x="0" y="714"/>
                  <a:pt x="0" y="714"/>
                </a:cubicBezTo>
                <a:cubicBezTo>
                  <a:pt x="443" y="714"/>
                  <a:pt x="443" y="714"/>
                  <a:pt x="443" y="714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378" y="69"/>
                  <a:pt x="304" y="94"/>
                  <a:pt x="216" y="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2" name="Freeform 24">
            <a:extLst>
              <a:ext uri="{FF2B5EF4-FFF2-40B4-BE49-F238E27FC236}">
                <a16:creationId xmlns:a16="http://schemas.microsoft.com/office/drawing/2014/main" id="{4B4867F2-FB6F-4178-B2AB-2610C9331726}"/>
              </a:ext>
            </a:extLst>
          </p:cNvPr>
          <p:cNvSpPr>
            <a:spLocks/>
          </p:cNvSpPr>
          <p:nvPr/>
        </p:nvSpPr>
        <p:spPr bwMode="auto">
          <a:xfrm>
            <a:off x="8476856" y="2281683"/>
            <a:ext cx="1550341" cy="3519588"/>
          </a:xfrm>
          <a:custGeom>
            <a:avLst/>
            <a:gdLst>
              <a:gd name="T0" fmla="*/ 0 w 443"/>
              <a:gd name="T1" fmla="*/ 433 h 1688"/>
              <a:gd name="T2" fmla="*/ 0 w 443"/>
              <a:gd name="T3" fmla="*/ 1688 h 1688"/>
              <a:gd name="T4" fmla="*/ 443 w 443"/>
              <a:gd name="T5" fmla="*/ 1688 h 1688"/>
              <a:gd name="T6" fmla="*/ 443 w 443"/>
              <a:gd name="T7" fmla="*/ 0 h 1688"/>
              <a:gd name="T8" fmla="*/ 0 w 443"/>
              <a:gd name="T9" fmla="*/ 433 h 1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3" h="1688">
                <a:moveTo>
                  <a:pt x="0" y="433"/>
                </a:moveTo>
                <a:cubicBezTo>
                  <a:pt x="0" y="1688"/>
                  <a:pt x="0" y="1688"/>
                  <a:pt x="0" y="1688"/>
                </a:cubicBezTo>
                <a:cubicBezTo>
                  <a:pt x="443" y="1688"/>
                  <a:pt x="443" y="1688"/>
                  <a:pt x="443" y="1688"/>
                </a:cubicBezTo>
                <a:cubicBezTo>
                  <a:pt x="443" y="0"/>
                  <a:pt x="443" y="0"/>
                  <a:pt x="443" y="0"/>
                </a:cubicBezTo>
                <a:cubicBezTo>
                  <a:pt x="252" y="109"/>
                  <a:pt x="116" y="267"/>
                  <a:pt x="0" y="4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4" name="Freeform 26">
            <a:extLst>
              <a:ext uri="{FF2B5EF4-FFF2-40B4-BE49-F238E27FC236}">
                <a16:creationId xmlns:a16="http://schemas.microsoft.com/office/drawing/2014/main" id="{32F5D8E0-9B28-4642-97EC-89C6807FD7F0}"/>
              </a:ext>
            </a:extLst>
          </p:cNvPr>
          <p:cNvSpPr>
            <a:spLocks/>
          </p:cNvSpPr>
          <p:nvPr/>
        </p:nvSpPr>
        <p:spPr bwMode="auto">
          <a:xfrm>
            <a:off x="2280360" y="3027824"/>
            <a:ext cx="1550341" cy="2773447"/>
          </a:xfrm>
          <a:custGeom>
            <a:avLst/>
            <a:gdLst>
              <a:gd name="T0" fmla="*/ 123 w 444"/>
              <a:gd name="T1" fmla="*/ 0 h 1330"/>
              <a:gd name="T2" fmla="*/ 0 w 444"/>
              <a:gd name="T3" fmla="*/ 23 h 1330"/>
              <a:gd name="T4" fmla="*/ 0 w 444"/>
              <a:gd name="T5" fmla="*/ 1330 h 1330"/>
              <a:gd name="T6" fmla="*/ 444 w 444"/>
              <a:gd name="T7" fmla="*/ 1330 h 1330"/>
              <a:gd name="T8" fmla="*/ 444 w 444"/>
              <a:gd name="T9" fmla="*/ 126 h 1330"/>
              <a:gd name="T10" fmla="*/ 123 w 444"/>
              <a:gd name="T11" fmla="*/ 0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1330">
                <a:moveTo>
                  <a:pt x="123" y="0"/>
                </a:moveTo>
                <a:cubicBezTo>
                  <a:pt x="83" y="0"/>
                  <a:pt x="41" y="8"/>
                  <a:pt x="0" y="23"/>
                </a:cubicBezTo>
                <a:cubicBezTo>
                  <a:pt x="0" y="1330"/>
                  <a:pt x="0" y="1330"/>
                  <a:pt x="0" y="1330"/>
                </a:cubicBezTo>
                <a:cubicBezTo>
                  <a:pt x="444" y="1330"/>
                  <a:pt x="444" y="1330"/>
                  <a:pt x="444" y="1330"/>
                </a:cubicBezTo>
                <a:cubicBezTo>
                  <a:pt x="444" y="126"/>
                  <a:pt x="444" y="126"/>
                  <a:pt x="444" y="126"/>
                </a:cubicBezTo>
                <a:cubicBezTo>
                  <a:pt x="352" y="49"/>
                  <a:pt x="251" y="0"/>
                  <a:pt x="1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CCEDD63-3531-4A4A-AD3D-0DDC1284EB28}"/>
              </a:ext>
            </a:extLst>
          </p:cNvPr>
          <p:cNvSpPr/>
          <p:nvPr/>
        </p:nvSpPr>
        <p:spPr>
          <a:xfrm rot="16200000">
            <a:off x="-981728" y="3448980"/>
            <a:ext cx="2946637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Light" panose="02000000000000000000" pitchFamily="2" charset="0"/>
              </a:rPr>
              <a:t>Morale And Competence</a:t>
            </a:r>
          </a:p>
        </p:txBody>
      </p:sp>
      <p:sp>
        <p:nvSpPr>
          <p:cNvPr id="70" name="Freeform 27">
            <a:extLst>
              <a:ext uri="{FF2B5EF4-FFF2-40B4-BE49-F238E27FC236}">
                <a16:creationId xmlns:a16="http://schemas.microsoft.com/office/drawing/2014/main" id="{1B7A62DD-40FC-40CF-B160-32786372A67C}"/>
              </a:ext>
            </a:extLst>
          </p:cNvPr>
          <p:cNvSpPr>
            <a:spLocks/>
          </p:cNvSpPr>
          <p:nvPr/>
        </p:nvSpPr>
        <p:spPr bwMode="auto">
          <a:xfrm>
            <a:off x="730020" y="1995372"/>
            <a:ext cx="10852377" cy="2513165"/>
          </a:xfrm>
          <a:custGeom>
            <a:avLst/>
            <a:gdLst>
              <a:gd name="T0" fmla="*/ 0 w 3105"/>
              <a:gd name="T1" fmla="*/ 850 h 1205"/>
              <a:gd name="T2" fmla="*/ 566 w 3105"/>
              <a:gd name="T3" fmla="*/ 495 h 1205"/>
              <a:gd name="T4" fmla="*/ 1162 w 3105"/>
              <a:gd name="T5" fmla="*/ 929 h 1205"/>
              <a:gd name="T6" fmla="*/ 1546 w 3105"/>
              <a:gd name="T7" fmla="*/ 1205 h 1205"/>
              <a:gd name="T8" fmla="*/ 2122 w 3105"/>
              <a:gd name="T9" fmla="*/ 710 h 1205"/>
              <a:gd name="T10" fmla="*/ 3105 w 3105"/>
              <a:gd name="T11" fmla="*/ 0 h 1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05" h="1205">
                <a:moveTo>
                  <a:pt x="0" y="850"/>
                </a:moveTo>
                <a:cubicBezTo>
                  <a:pt x="0" y="850"/>
                  <a:pt x="308" y="495"/>
                  <a:pt x="566" y="495"/>
                </a:cubicBezTo>
                <a:cubicBezTo>
                  <a:pt x="831" y="495"/>
                  <a:pt x="984" y="708"/>
                  <a:pt x="1162" y="929"/>
                </a:cubicBezTo>
                <a:cubicBezTo>
                  <a:pt x="1347" y="1157"/>
                  <a:pt x="1436" y="1205"/>
                  <a:pt x="1546" y="1205"/>
                </a:cubicBezTo>
                <a:cubicBezTo>
                  <a:pt x="1842" y="1205"/>
                  <a:pt x="1987" y="918"/>
                  <a:pt x="2122" y="710"/>
                </a:cubicBezTo>
                <a:cubicBezTo>
                  <a:pt x="2332" y="388"/>
                  <a:pt x="2575" y="54"/>
                  <a:pt x="3105" y="0"/>
                </a:cubicBez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37CC137-A459-444C-A60A-AE50A9275CC3}"/>
              </a:ext>
            </a:extLst>
          </p:cNvPr>
          <p:cNvSpPr/>
          <p:nvPr/>
        </p:nvSpPr>
        <p:spPr>
          <a:xfrm>
            <a:off x="834629" y="4730965"/>
            <a:ext cx="1341120" cy="5950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ea typeface="Roboto Light" panose="02000000000000000000" pitchFamily="2" charset="0"/>
              </a:rPr>
              <a:t>Shock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Surprise</a:t>
            </a:r>
            <a:b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or shock at the event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F110A5-3E9F-41D6-8CB0-E9512F33A8A8}"/>
              </a:ext>
            </a:extLst>
          </p:cNvPr>
          <p:cNvSpPr/>
          <p:nvPr/>
        </p:nvSpPr>
        <p:spPr>
          <a:xfrm>
            <a:off x="2384971" y="4730965"/>
            <a:ext cx="1341120" cy="7797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ea typeface="Roboto Light" panose="02000000000000000000" pitchFamily="2" charset="0"/>
              </a:rPr>
              <a:t>Denial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Disbelief: Looking for evidence that it isn’t true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9232D7E-28E0-448C-94D9-7AA27DC271BC}"/>
              </a:ext>
            </a:extLst>
          </p:cNvPr>
          <p:cNvSpPr/>
          <p:nvPr/>
        </p:nvSpPr>
        <p:spPr>
          <a:xfrm>
            <a:off x="3935308" y="4730966"/>
            <a:ext cx="1341120" cy="7797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ea typeface="Roboto Light" panose="02000000000000000000" pitchFamily="2" charset="0"/>
              </a:rPr>
              <a:t>Frustration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Recognition that things are different: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feeling like a victim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B16666-E297-49DE-B14D-6722A65D68B4}"/>
              </a:ext>
            </a:extLst>
          </p:cNvPr>
          <p:cNvSpPr/>
          <p:nvPr/>
        </p:nvSpPr>
        <p:spPr>
          <a:xfrm>
            <a:off x="5483219" y="4730966"/>
            <a:ext cx="1341120" cy="76944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  <a:t>Anger/Depression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Low mood: lacking in energy and/or focusing on blame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1F28A18-E42D-48B3-B596-96876A2C7F8F}"/>
              </a:ext>
            </a:extLst>
          </p:cNvPr>
          <p:cNvSpPr/>
          <p:nvPr/>
        </p:nvSpPr>
        <p:spPr>
          <a:xfrm>
            <a:off x="7031128" y="4730965"/>
            <a:ext cx="1341120" cy="95410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  <a:t>Experiment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Initial engagement with new situation; considering new ways of doing things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A7BC65A-A6AB-414C-B186-BFE9DF8B85E7}"/>
              </a:ext>
            </a:extLst>
          </p:cNvPr>
          <p:cNvSpPr/>
          <p:nvPr/>
        </p:nvSpPr>
        <p:spPr>
          <a:xfrm>
            <a:off x="8581467" y="4730966"/>
            <a:ext cx="1341120" cy="9644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ea typeface="Roboto Light" panose="02000000000000000000" pitchFamily="2" charset="0"/>
              </a:rPr>
              <a:t>Decision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b="1" dirty="0">
                <a:solidFill>
                  <a:schemeClr val="bg1"/>
                </a:solidFill>
                <a:ea typeface="Roboto Light" panose="02000000000000000000" pitchFamily="2" charset="0"/>
              </a:rPr>
              <a:t>C</a:t>
            </a: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oming to terms; feeling more in control and more positive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34ECF59-1C3D-45D9-A5ED-3561008D7AAB}"/>
              </a:ext>
            </a:extLst>
          </p:cNvPr>
          <p:cNvSpPr/>
          <p:nvPr/>
        </p:nvSpPr>
        <p:spPr>
          <a:xfrm>
            <a:off x="10129376" y="4730965"/>
            <a:ext cx="1341120" cy="9644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ea typeface="Roboto Light" panose="02000000000000000000" pitchFamily="2" charset="0"/>
              </a:rPr>
              <a:t>Integration</a:t>
            </a:r>
            <a:br>
              <a:rPr lang="en-US" sz="1400" b="1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Changes understood and accepted:</a:t>
            </a:r>
            <a:b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</a:rPr>
              <a:t>a renewed sense of normal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69124D2-619F-45BF-8A6F-36375C746A8B}"/>
              </a:ext>
            </a:extLst>
          </p:cNvPr>
          <p:cNvGrpSpPr/>
          <p:nvPr/>
        </p:nvGrpSpPr>
        <p:grpSpPr>
          <a:xfrm>
            <a:off x="2772477" y="1406878"/>
            <a:ext cx="566107" cy="565237"/>
            <a:chOff x="-1036637" y="2659063"/>
            <a:chExt cx="1036637" cy="1035050"/>
          </a:xfrm>
          <a:solidFill>
            <a:schemeClr val="bg1">
              <a:lumMod val="50000"/>
            </a:schemeClr>
          </a:solidFill>
        </p:grpSpPr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DBA863BE-8EDD-4DA7-ADC8-F89BC7C8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04862" y="2965133"/>
              <a:ext cx="207962" cy="206375"/>
            </a:xfrm>
            <a:custGeom>
              <a:avLst/>
              <a:gdLst>
                <a:gd name="T0" fmla="*/ 205 w 411"/>
                <a:gd name="T1" fmla="*/ 410 h 410"/>
                <a:gd name="T2" fmla="*/ 411 w 411"/>
                <a:gd name="T3" fmla="*/ 205 h 410"/>
                <a:gd name="T4" fmla="*/ 205 w 411"/>
                <a:gd name="T5" fmla="*/ 0 h 410"/>
                <a:gd name="T6" fmla="*/ 0 w 411"/>
                <a:gd name="T7" fmla="*/ 205 h 410"/>
                <a:gd name="T8" fmla="*/ 205 w 411"/>
                <a:gd name="T9" fmla="*/ 410 h 410"/>
                <a:gd name="T10" fmla="*/ 205 w 411"/>
                <a:gd name="T11" fmla="*/ 120 h 410"/>
                <a:gd name="T12" fmla="*/ 290 w 411"/>
                <a:gd name="T13" fmla="*/ 205 h 410"/>
                <a:gd name="T14" fmla="*/ 205 w 411"/>
                <a:gd name="T15" fmla="*/ 290 h 410"/>
                <a:gd name="T16" fmla="*/ 120 w 411"/>
                <a:gd name="T17" fmla="*/ 205 h 410"/>
                <a:gd name="T18" fmla="*/ 205 w 411"/>
                <a:gd name="T19" fmla="*/ 12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410">
                  <a:moveTo>
                    <a:pt x="205" y="410"/>
                  </a:moveTo>
                  <a:cubicBezTo>
                    <a:pt x="319" y="410"/>
                    <a:pt x="411" y="318"/>
                    <a:pt x="411" y="205"/>
                  </a:cubicBezTo>
                  <a:cubicBezTo>
                    <a:pt x="411" y="92"/>
                    <a:pt x="319" y="0"/>
                    <a:pt x="205" y="0"/>
                  </a:cubicBezTo>
                  <a:cubicBezTo>
                    <a:pt x="92" y="0"/>
                    <a:pt x="0" y="92"/>
                    <a:pt x="0" y="205"/>
                  </a:cubicBezTo>
                  <a:cubicBezTo>
                    <a:pt x="0" y="318"/>
                    <a:pt x="92" y="410"/>
                    <a:pt x="205" y="410"/>
                  </a:cubicBezTo>
                  <a:close/>
                  <a:moveTo>
                    <a:pt x="205" y="120"/>
                  </a:moveTo>
                  <a:cubicBezTo>
                    <a:pt x="252" y="120"/>
                    <a:pt x="290" y="158"/>
                    <a:pt x="290" y="205"/>
                  </a:cubicBezTo>
                  <a:cubicBezTo>
                    <a:pt x="290" y="252"/>
                    <a:pt x="252" y="290"/>
                    <a:pt x="205" y="290"/>
                  </a:cubicBezTo>
                  <a:cubicBezTo>
                    <a:pt x="159" y="290"/>
                    <a:pt x="120" y="252"/>
                    <a:pt x="120" y="205"/>
                  </a:cubicBezTo>
                  <a:cubicBezTo>
                    <a:pt x="120" y="158"/>
                    <a:pt x="159" y="120"/>
                    <a:pt x="205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7714003E-0854-4994-B239-8F49AC0C6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38150" y="2965133"/>
              <a:ext cx="206375" cy="206375"/>
            </a:xfrm>
            <a:custGeom>
              <a:avLst/>
              <a:gdLst>
                <a:gd name="T0" fmla="*/ 205 w 410"/>
                <a:gd name="T1" fmla="*/ 0 h 410"/>
                <a:gd name="T2" fmla="*/ 0 w 410"/>
                <a:gd name="T3" fmla="*/ 205 h 410"/>
                <a:gd name="T4" fmla="*/ 205 w 410"/>
                <a:gd name="T5" fmla="*/ 410 h 410"/>
                <a:gd name="T6" fmla="*/ 410 w 410"/>
                <a:gd name="T7" fmla="*/ 205 h 410"/>
                <a:gd name="T8" fmla="*/ 205 w 410"/>
                <a:gd name="T9" fmla="*/ 0 h 410"/>
                <a:gd name="T10" fmla="*/ 205 w 410"/>
                <a:gd name="T11" fmla="*/ 290 h 410"/>
                <a:gd name="T12" fmla="*/ 120 w 410"/>
                <a:gd name="T13" fmla="*/ 205 h 410"/>
                <a:gd name="T14" fmla="*/ 205 w 410"/>
                <a:gd name="T15" fmla="*/ 120 h 410"/>
                <a:gd name="T16" fmla="*/ 290 w 410"/>
                <a:gd name="T17" fmla="*/ 205 h 410"/>
                <a:gd name="T18" fmla="*/ 205 w 410"/>
                <a:gd name="T19" fmla="*/ 29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0" h="410">
                  <a:moveTo>
                    <a:pt x="205" y="0"/>
                  </a:moveTo>
                  <a:cubicBezTo>
                    <a:pt x="91" y="0"/>
                    <a:pt x="0" y="92"/>
                    <a:pt x="0" y="205"/>
                  </a:cubicBezTo>
                  <a:cubicBezTo>
                    <a:pt x="0" y="318"/>
                    <a:pt x="91" y="410"/>
                    <a:pt x="205" y="410"/>
                  </a:cubicBezTo>
                  <a:cubicBezTo>
                    <a:pt x="318" y="410"/>
                    <a:pt x="410" y="318"/>
                    <a:pt x="410" y="205"/>
                  </a:cubicBezTo>
                  <a:cubicBezTo>
                    <a:pt x="410" y="92"/>
                    <a:pt x="318" y="0"/>
                    <a:pt x="205" y="0"/>
                  </a:cubicBezTo>
                  <a:close/>
                  <a:moveTo>
                    <a:pt x="205" y="290"/>
                  </a:moveTo>
                  <a:cubicBezTo>
                    <a:pt x="158" y="290"/>
                    <a:pt x="120" y="252"/>
                    <a:pt x="120" y="205"/>
                  </a:cubicBezTo>
                  <a:cubicBezTo>
                    <a:pt x="120" y="158"/>
                    <a:pt x="158" y="120"/>
                    <a:pt x="205" y="120"/>
                  </a:cubicBezTo>
                  <a:cubicBezTo>
                    <a:pt x="251" y="120"/>
                    <a:pt x="290" y="158"/>
                    <a:pt x="290" y="205"/>
                  </a:cubicBezTo>
                  <a:cubicBezTo>
                    <a:pt x="290" y="252"/>
                    <a:pt x="251" y="290"/>
                    <a:pt x="205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4" name="Rectangle 7">
              <a:extLst>
                <a:ext uri="{FF2B5EF4-FFF2-40B4-BE49-F238E27FC236}">
                  <a16:creationId xmlns:a16="http://schemas.microsoft.com/office/drawing/2014/main" id="{1ADD14AA-B209-42C9-B5D5-24D98AE84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76287" y="3308033"/>
              <a:ext cx="515937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4C90E091-15A4-4C20-9DCD-9B1B249D0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36637" y="2659063"/>
              <a:ext cx="1036637" cy="1035050"/>
            </a:xfrm>
            <a:custGeom>
              <a:avLst/>
              <a:gdLst>
                <a:gd name="T0" fmla="*/ 1748 w 2048"/>
                <a:gd name="T1" fmla="*/ 300 h 2048"/>
                <a:gd name="T2" fmla="*/ 1024 w 2048"/>
                <a:gd name="T3" fmla="*/ 0 h 2048"/>
                <a:gd name="T4" fmla="*/ 300 w 2048"/>
                <a:gd name="T5" fmla="*/ 300 h 2048"/>
                <a:gd name="T6" fmla="*/ 0 w 2048"/>
                <a:gd name="T7" fmla="*/ 1024 h 2048"/>
                <a:gd name="T8" fmla="*/ 300 w 2048"/>
                <a:gd name="T9" fmla="*/ 1748 h 2048"/>
                <a:gd name="T10" fmla="*/ 1024 w 2048"/>
                <a:gd name="T11" fmla="*/ 2048 h 2048"/>
                <a:gd name="T12" fmla="*/ 1748 w 2048"/>
                <a:gd name="T13" fmla="*/ 1748 h 2048"/>
                <a:gd name="T14" fmla="*/ 2048 w 2048"/>
                <a:gd name="T15" fmla="*/ 1024 h 2048"/>
                <a:gd name="T16" fmla="*/ 1748 w 2048"/>
                <a:gd name="T17" fmla="*/ 300 h 2048"/>
                <a:gd name="T18" fmla="*/ 1024 w 2048"/>
                <a:gd name="T19" fmla="*/ 1928 h 2048"/>
                <a:gd name="T20" fmla="*/ 120 w 2048"/>
                <a:gd name="T21" fmla="*/ 1024 h 2048"/>
                <a:gd name="T22" fmla="*/ 1024 w 2048"/>
                <a:gd name="T23" fmla="*/ 120 h 2048"/>
                <a:gd name="T24" fmla="*/ 1928 w 2048"/>
                <a:gd name="T25" fmla="*/ 1024 h 2048"/>
                <a:gd name="T26" fmla="*/ 1024 w 2048"/>
                <a:gd name="T27" fmla="*/ 192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8" h="2048">
                  <a:moveTo>
                    <a:pt x="1748" y="300"/>
                  </a:moveTo>
                  <a:cubicBezTo>
                    <a:pt x="1555" y="107"/>
                    <a:pt x="1298" y="0"/>
                    <a:pt x="1024" y="0"/>
                  </a:cubicBezTo>
                  <a:cubicBezTo>
                    <a:pt x="750" y="0"/>
                    <a:pt x="493" y="107"/>
                    <a:pt x="300" y="300"/>
                  </a:cubicBezTo>
                  <a:cubicBezTo>
                    <a:pt x="107" y="493"/>
                    <a:pt x="0" y="750"/>
                    <a:pt x="0" y="1024"/>
                  </a:cubicBezTo>
                  <a:cubicBezTo>
                    <a:pt x="0" y="1298"/>
                    <a:pt x="107" y="1555"/>
                    <a:pt x="300" y="1748"/>
                  </a:cubicBezTo>
                  <a:cubicBezTo>
                    <a:pt x="493" y="1941"/>
                    <a:pt x="750" y="2048"/>
                    <a:pt x="1024" y="2048"/>
                  </a:cubicBezTo>
                  <a:cubicBezTo>
                    <a:pt x="1298" y="2048"/>
                    <a:pt x="1555" y="1941"/>
                    <a:pt x="1748" y="1748"/>
                  </a:cubicBezTo>
                  <a:cubicBezTo>
                    <a:pt x="1941" y="1555"/>
                    <a:pt x="2048" y="1298"/>
                    <a:pt x="2048" y="1024"/>
                  </a:cubicBezTo>
                  <a:cubicBezTo>
                    <a:pt x="2048" y="750"/>
                    <a:pt x="1941" y="493"/>
                    <a:pt x="1748" y="300"/>
                  </a:cubicBezTo>
                  <a:close/>
                  <a:moveTo>
                    <a:pt x="1024" y="1928"/>
                  </a:moveTo>
                  <a:cubicBezTo>
                    <a:pt x="526" y="1928"/>
                    <a:pt x="120" y="1522"/>
                    <a:pt x="120" y="1024"/>
                  </a:cubicBezTo>
                  <a:cubicBezTo>
                    <a:pt x="120" y="526"/>
                    <a:pt x="526" y="120"/>
                    <a:pt x="1024" y="120"/>
                  </a:cubicBezTo>
                  <a:cubicBezTo>
                    <a:pt x="1522" y="120"/>
                    <a:pt x="1928" y="526"/>
                    <a:pt x="1928" y="1024"/>
                  </a:cubicBezTo>
                  <a:cubicBezTo>
                    <a:pt x="1928" y="1522"/>
                    <a:pt x="1522" y="1928"/>
                    <a:pt x="1024" y="19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4A3CB34-9B91-4E99-ACCC-57E4BCF12DD4}"/>
              </a:ext>
            </a:extLst>
          </p:cNvPr>
          <p:cNvGrpSpPr/>
          <p:nvPr/>
        </p:nvGrpSpPr>
        <p:grpSpPr>
          <a:xfrm>
            <a:off x="8967239" y="1404277"/>
            <a:ext cx="569576" cy="570440"/>
            <a:chOff x="-65088" y="3870325"/>
            <a:chExt cx="1042988" cy="1044575"/>
          </a:xfrm>
          <a:solidFill>
            <a:schemeClr val="bg1">
              <a:lumMod val="50000"/>
            </a:schemeClr>
          </a:solidFill>
        </p:grpSpPr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FE5EE1C-1614-4204-AD99-58F2FCBA9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5088" y="3870325"/>
              <a:ext cx="1042988" cy="1044575"/>
            </a:xfrm>
            <a:custGeom>
              <a:avLst/>
              <a:gdLst>
                <a:gd name="T0" fmla="*/ 160 w 320"/>
                <a:gd name="T1" fmla="*/ 0 h 320"/>
                <a:gd name="T2" fmla="*/ 0 w 320"/>
                <a:gd name="T3" fmla="*/ 160 h 320"/>
                <a:gd name="T4" fmla="*/ 160 w 320"/>
                <a:gd name="T5" fmla="*/ 320 h 320"/>
                <a:gd name="T6" fmla="*/ 320 w 320"/>
                <a:gd name="T7" fmla="*/ 160 h 320"/>
                <a:gd name="T8" fmla="*/ 160 w 320"/>
                <a:gd name="T9" fmla="*/ 0 h 320"/>
                <a:gd name="T10" fmla="*/ 160 w 320"/>
                <a:gd name="T11" fmla="*/ 303 h 320"/>
                <a:gd name="T12" fmla="*/ 59 w 320"/>
                <a:gd name="T13" fmla="*/ 261 h 320"/>
                <a:gd name="T14" fmla="*/ 34 w 320"/>
                <a:gd name="T15" fmla="*/ 226 h 320"/>
                <a:gd name="T16" fmla="*/ 17 w 320"/>
                <a:gd name="T17" fmla="*/ 160 h 320"/>
                <a:gd name="T18" fmla="*/ 160 w 320"/>
                <a:gd name="T19" fmla="*/ 17 h 320"/>
                <a:gd name="T20" fmla="*/ 257 w 320"/>
                <a:gd name="T21" fmla="*/ 55 h 320"/>
                <a:gd name="T22" fmla="*/ 289 w 320"/>
                <a:gd name="T23" fmla="*/ 98 h 320"/>
                <a:gd name="T24" fmla="*/ 303 w 320"/>
                <a:gd name="T25" fmla="*/ 160 h 320"/>
                <a:gd name="T26" fmla="*/ 160 w 320"/>
                <a:gd name="T27" fmla="*/ 30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32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48"/>
                    <a:pt x="72" y="320"/>
                    <a:pt x="160" y="320"/>
                  </a:cubicBezTo>
                  <a:cubicBezTo>
                    <a:pt x="248" y="320"/>
                    <a:pt x="320" y="248"/>
                    <a:pt x="320" y="160"/>
                  </a:cubicBezTo>
                  <a:cubicBezTo>
                    <a:pt x="320" y="72"/>
                    <a:pt x="248" y="0"/>
                    <a:pt x="160" y="0"/>
                  </a:cubicBezTo>
                  <a:close/>
                  <a:moveTo>
                    <a:pt x="160" y="303"/>
                  </a:moveTo>
                  <a:cubicBezTo>
                    <a:pt x="121" y="303"/>
                    <a:pt x="85" y="287"/>
                    <a:pt x="59" y="261"/>
                  </a:cubicBezTo>
                  <a:cubicBezTo>
                    <a:pt x="49" y="251"/>
                    <a:pt x="40" y="239"/>
                    <a:pt x="34" y="226"/>
                  </a:cubicBezTo>
                  <a:cubicBezTo>
                    <a:pt x="23" y="206"/>
                    <a:pt x="17" y="184"/>
                    <a:pt x="17" y="160"/>
                  </a:cubicBezTo>
                  <a:cubicBezTo>
                    <a:pt x="17" y="81"/>
                    <a:pt x="81" y="17"/>
                    <a:pt x="160" y="17"/>
                  </a:cubicBezTo>
                  <a:cubicBezTo>
                    <a:pt x="197" y="17"/>
                    <a:pt x="231" y="32"/>
                    <a:pt x="257" y="55"/>
                  </a:cubicBezTo>
                  <a:cubicBezTo>
                    <a:pt x="270" y="67"/>
                    <a:pt x="281" y="82"/>
                    <a:pt x="289" y="98"/>
                  </a:cubicBezTo>
                  <a:cubicBezTo>
                    <a:pt x="298" y="117"/>
                    <a:pt x="303" y="138"/>
                    <a:pt x="303" y="160"/>
                  </a:cubicBezTo>
                  <a:cubicBezTo>
                    <a:pt x="303" y="239"/>
                    <a:pt x="239" y="303"/>
                    <a:pt x="160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8" name="Oval 17">
              <a:extLst>
                <a:ext uri="{FF2B5EF4-FFF2-40B4-BE49-F238E27FC236}">
                  <a16:creationId xmlns:a16="http://schemas.microsoft.com/office/drawing/2014/main" id="{0095851E-455F-4803-9581-962B03F98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4219575"/>
              <a:ext cx="114300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9" name="Oval 18">
              <a:extLst>
                <a:ext uri="{FF2B5EF4-FFF2-40B4-BE49-F238E27FC236}">
                  <a16:creationId xmlns:a16="http://schemas.microsoft.com/office/drawing/2014/main" id="{DEAEF1C3-F44F-49F8-871F-7C8A57E4B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" y="4219575"/>
              <a:ext cx="114300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9977ADE4-EED3-4E85-AF47-2F9ADA1AF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62" y="4503738"/>
              <a:ext cx="547688" cy="179388"/>
            </a:xfrm>
            <a:custGeom>
              <a:avLst/>
              <a:gdLst>
                <a:gd name="T0" fmla="*/ 84 w 168"/>
                <a:gd name="T1" fmla="*/ 55 h 55"/>
                <a:gd name="T2" fmla="*/ 168 w 168"/>
                <a:gd name="T3" fmla="*/ 9 h 55"/>
                <a:gd name="T4" fmla="*/ 153 w 168"/>
                <a:gd name="T5" fmla="*/ 0 h 55"/>
                <a:gd name="T6" fmla="*/ 74 w 168"/>
                <a:gd name="T7" fmla="*/ 37 h 55"/>
                <a:gd name="T8" fmla="*/ 15 w 168"/>
                <a:gd name="T9" fmla="*/ 0 h 55"/>
                <a:gd name="T10" fmla="*/ 0 w 168"/>
                <a:gd name="T11" fmla="*/ 9 h 55"/>
                <a:gd name="T12" fmla="*/ 72 w 168"/>
                <a:gd name="T13" fmla="*/ 54 h 55"/>
                <a:gd name="T14" fmla="*/ 84 w 168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55">
                  <a:moveTo>
                    <a:pt x="84" y="55"/>
                  </a:moveTo>
                  <a:cubicBezTo>
                    <a:pt x="117" y="55"/>
                    <a:pt x="149" y="38"/>
                    <a:pt x="168" y="9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6" y="26"/>
                    <a:pt x="105" y="40"/>
                    <a:pt x="74" y="37"/>
                  </a:cubicBezTo>
                  <a:cubicBezTo>
                    <a:pt x="50" y="34"/>
                    <a:pt x="28" y="20"/>
                    <a:pt x="15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6" y="34"/>
                    <a:pt x="43" y="51"/>
                    <a:pt x="72" y="54"/>
                  </a:cubicBezTo>
                  <a:cubicBezTo>
                    <a:pt x="76" y="54"/>
                    <a:pt x="80" y="55"/>
                    <a:pt x="84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E7C68B5-18E3-4BE4-9D6F-85B5160D568C}"/>
              </a:ext>
            </a:extLst>
          </p:cNvPr>
          <p:cNvGrpSpPr/>
          <p:nvPr/>
        </p:nvGrpSpPr>
        <p:grpSpPr>
          <a:xfrm>
            <a:off x="4321080" y="1404277"/>
            <a:ext cx="569576" cy="570440"/>
            <a:chOff x="1822404" y="2007827"/>
            <a:chExt cx="1042988" cy="1044575"/>
          </a:xfrm>
          <a:solidFill>
            <a:schemeClr val="bg1">
              <a:lumMod val="50000"/>
            </a:schemeClr>
          </a:solidFill>
        </p:grpSpPr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BC0F761E-DB53-4596-84F9-62DE8A91D5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2404" y="2007827"/>
              <a:ext cx="1042988" cy="1044575"/>
            </a:xfrm>
            <a:custGeom>
              <a:avLst/>
              <a:gdLst>
                <a:gd name="T0" fmla="*/ 160 w 320"/>
                <a:gd name="T1" fmla="*/ 0 h 320"/>
                <a:gd name="T2" fmla="*/ 0 w 320"/>
                <a:gd name="T3" fmla="*/ 160 h 320"/>
                <a:gd name="T4" fmla="*/ 160 w 320"/>
                <a:gd name="T5" fmla="*/ 320 h 320"/>
                <a:gd name="T6" fmla="*/ 320 w 320"/>
                <a:gd name="T7" fmla="*/ 160 h 320"/>
                <a:gd name="T8" fmla="*/ 160 w 320"/>
                <a:gd name="T9" fmla="*/ 0 h 320"/>
                <a:gd name="T10" fmla="*/ 160 w 320"/>
                <a:gd name="T11" fmla="*/ 303 h 320"/>
                <a:gd name="T12" fmla="*/ 59 w 320"/>
                <a:gd name="T13" fmla="*/ 261 h 320"/>
                <a:gd name="T14" fmla="*/ 34 w 320"/>
                <a:gd name="T15" fmla="*/ 226 h 320"/>
                <a:gd name="T16" fmla="*/ 17 w 320"/>
                <a:gd name="T17" fmla="*/ 160 h 320"/>
                <a:gd name="T18" fmla="*/ 160 w 320"/>
                <a:gd name="T19" fmla="*/ 17 h 320"/>
                <a:gd name="T20" fmla="*/ 257 w 320"/>
                <a:gd name="T21" fmla="*/ 55 h 320"/>
                <a:gd name="T22" fmla="*/ 289 w 320"/>
                <a:gd name="T23" fmla="*/ 98 h 320"/>
                <a:gd name="T24" fmla="*/ 303 w 320"/>
                <a:gd name="T25" fmla="*/ 160 h 320"/>
                <a:gd name="T26" fmla="*/ 160 w 320"/>
                <a:gd name="T27" fmla="*/ 30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32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48"/>
                    <a:pt x="72" y="320"/>
                    <a:pt x="160" y="320"/>
                  </a:cubicBezTo>
                  <a:cubicBezTo>
                    <a:pt x="248" y="320"/>
                    <a:pt x="320" y="248"/>
                    <a:pt x="320" y="160"/>
                  </a:cubicBezTo>
                  <a:cubicBezTo>
                    <a:pt x="320" y="72"/>
                    <a:pt x="248" y="0"/>
                    <a:pt x="160" y="0"/>
                  </a:cubicBezTo>
                  <a:close/>
                  <a:moveTo>
                    <a:pt x="160" y="303"/>
                  </a:moveTo>
                  <a:cubicBezTo>
                    <a:pt x="121" y="303"/>
                    <a:pt x="85" y="287"/>
                    <a:pt x="59" y="261"/>
                  </a:cubicBezTo>
                  <a:cubicBezTo>
                    <a:pt x="49" y="251"/>
                    <a:pt x="40" y="239"/>
                    <a:pt x="34" y="226"/>
                  </a:cubicBezTo>
                  <a:cubicBezTo>
                    <a:pt x="23" y="206"/>
                    <a:pt x="17" y="184"/>
                    <a:pt x="17" y="160"/>
                  </a:cubicBezTo>
                  <a:cubicBezTo>
                    <a:pt x="17" y="81"/>
                    <a:pt x="81" y="17"/>
                    <a:pt x="160" y="17"/>
                  </a:cubicBezTo>
                  <a:cubicBezTo>
                    <a:pt x="197" y="17"/>
                    <a:pt x="231" y="32"/>
                    <a:pt x="257" y="55"/>
                  </a:cubicBezTo>
                  <a:cubicBezTo>
                    <a:pt x="270" y="67"/>
                    <a:pt x="281" y="82"/>
                    <a:pt x="289" y="98"/>
                  </a:cubicBezTo>
                  <a:cubicBezTo>
                    <a:pt x="298" y="117"/>
                    <a:pt x="303" y="138"/>
                    <a:pt x="303" y="160"/>
                  </a:cubicBezTo>
                  <a:cubicBezTo>
                    <a:pt x="303" y="239"/>
                    <a:pt x="239" y="303"/>
                    <a:pt x="160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4" name="Oval 17">
              <a:extLst>
                <a:ext uri="{FF2B5EF4-FFF2-40B4-BE49-F238E27FC236}">
                  <a16:creationId xmlns:a16="http://schemas.microsoft.com/office/drawing/2014/main" id="{6EF649C3-B180-4651-8D72-9004352E2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092" y="2357077"/>
              <a:ext cx="114300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5" name="Oval 18">
              <a:extLst>
                <a:ext uri="{FF2B5EF4-FFF2-40B4-BE49-F238E27FC236}">
                  <a16:creationId xmlns:a16="http://schemas.microsoft.com/office/drawing/2014/main" id="{763CC916-8051-40DC-BBE2-434FDABBF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754" y="2357077"/>
              <a:ext cx="114300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id="{B3C98116-4F23-48DD-B238-86907F3844B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70054" y="2582501"/>
              <a:ext cx="547688" cy="179388"/>
            </a:xfrm>
            <a:custGeom>
              <a:avLst/>
              <a:gdLst>
                <a:gd name="T0" fmla="*/ 84 w 168"/>
                <a:gd name="T1" fmla="*/ 55 h 55"/>
                <a:gd name="T2" fmla="*/ 168 w 168"/>
                <a:gd name="T3" fmla="*/ 9 h 55"/>
                <a:gd name="T4" fmla="*/ 153 w 168"/>
                <a:gd name="T5" fmla="*/ 0 h 55"/>
                <a:gd name="T6" fmla="*/ 74 w 168"/>
                <a:gd name="T7" fmla="*/ 37 h 55"/>
                <a:gd name="T8" fmla="*/ 15 w 168"/>
                <a:gd name="T9" fmla="*/ 0 h 55"/>
                <a:gd name="T10" fmla="*/ 0 w 168"/>
                <a:gd name="T11" fmla="*/ 9 h 55"/>
                <a:gd name="T12" fmla="*/ 72 w 168"/>
                <a:gd name="T13" fmla="*/ 54 h 55"/>
                <a:gd name="T14" fmla="*/ 84 w 168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55">
                  <a:moveTo>
                    <a:pt x="84" y="55"/>
                  </a:moveTo>
                  <a:cubicBezTo>
                    <a:pt x="117" y="55"/>
                    <a:pt x="149" y="38"/>
                    <a:pt x="168" y="9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6" y="26"/>
                    <a:pt x="105" y="40"/>
                    <a:pt x="74" y="37"/>
                  </a:cubicBezTo>
                  <a:cubicBezTo>
                    <a:pt x="50" y="34"/>
                    <a:pt x="28" y="20"/>
                    <a:pt x="15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6" y="34"/>
                    <a:pt x="43" y="51"/>
                    <a:pt x="72" y="54"/>
                  </a:cubicBezTo>
                  <a:cubicBezTo>
                    <a:pt x="76" y="54"/>
                    <a:pt x="80" y="55"/>
                    <a:pt x="84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146DF4F-AF0A-40FC-9F1C-CC16D54AC628}"/>
                </a:ext>
              </a:extLst>
            </p:cNvPr>
            <p:cNvGrpSpPr/>
            <p:nvPr/>
          </p:nvGrpSpPr>
          <p:grpSpPr>
            <a:xfrm>
              <a:off x="2161839" y="2183284"/>
              <a:ext cx="533856" cy="274565"/>
              <a:chOff x="2142692" y="2124624"/>
              <a:chExt cx="533856" cy="359742"/>
            </a:xfrm>
            <a:grpFill/>
          </p:grpSpPr>
          <p:sp>
            <p:nvSpPr>
              <p:cNvPr id="99" name="Rectangle 7">
                <a:extLst>
                  <a:ext uri="{FF2B5EF4-FFF2-40B4-BE49-F238E27FC236}">
                    <a16:creationId xmlns:a16="http://schemas.microsoft.com/office/drawing/2014/main" id="{07CF7DD1-778B-4260-B767-DD8CBB967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00000">
                <a:off x="1985681" y="2281635"/>
                <a:ext cx="359742" cy="457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0" name="Rectangle 7">
                <a:extLst>
                  <a:ext uri="{FF2B5EF4-FFF2-40B4-BE49-F238E27FC236}">
                    <a16:creationId xmlns:a16="http://schemas.microsoft.com/office/drawing/2014/main" id="{C84D2270-D2E3-4409-8B3D-A5B96EE42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 flipH="1">
                <a:off x="2316806" y="2281633"/>
                <a:ext cx="359742" cy="457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0FC115D-783C-4371-AF2F-A86139436F0C}"/>
              </a:ext>
            </a:extLst>
          </p:cNvPr>
          <p:cNvGrpSpPr/>
          <p:nvPr/>
        </p:nvGrpSpPr>
        <p:grpSpPr>
          <a:xfrm>
            <a:off x="7416900" y="1404277"/>
            <a:ext cx="569576" cy="570440"/>
            <a:chOff x="4252587" y="3138738"/>
            <a:chExt cx="1042988" cy="1044575"/>
          </a:xfrm>
          <a:solidFill>
            <a:schemeClr val="bg1">
              <a:lumMod val="50000"/>
            </a:schemeClr>
          </a:solidFill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8B2A84F-4CCB-4F1E-9064-200F4D0B71DC}"/>
                </a:ext>
              </a:extLst>
            </p:cNvPr>
            <p:cNvGrpSpPr/>
            <p:nvPr/>
          </p:nvGrpSpPr>
          <p:grpSpPr>
            <a:xfrm>
              <a:off x="4252587" y="3138738"/>
              <a:ext cx="1042988" cy="1044575"/>
              <a:chOff x="-65088" y="3870325"/>
              <a:chExt cx="1042988" cy="1044575"/>
            </a:xfrm>
            <a:grpFill/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678ACDDE-C1DC-4421-8D2B-DBD1211953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5088" y="3870325"/>
                <a:ext cx="1042988" cy="1044575"/>
              </a:xfrm>
              <a:custGeom>
                <a:avLst/>
                <a:gdLst>
                  <a:gd name="T0" fmla="*/ 160 w 320"/>
                  <a:gd name="T1" fmla="*/ 0 h 320"/>
                  <a:gd name="T2" fmla="*/ 0 w 320"/>
                  <a:gd name="T3" fmla="*/ 160 h 320"/>
                  <a:gd name="T4" fmla="*/ 160 w 320"/>
                  <a:gd name="T5" fmla="*/ 320 h 320"/>
                  <a:gd name="T6" fmla="*/ 320 w 320"/>
                  <a:gd name="T7" fmla="*/ 160 h 320"/>
                  <a:gd name="T8" fmla="*/ 160 w 320"/>
                  <a:gd name="T9" fmla="*/ 0 h 320"/>
                  <a:gd name="T10" fmla="*/ 160 w 320"/>
                  <a:gd name="T11" fmla="*/ 303 h 320"/>
                  <a:gd name="T12" fmla="*/ 59 w 320"/>
                  <a:gd name="T13" fmla="*/ 261 h 320"/>
                  <a:gd name="T14" fmla="*/ 34 w 320"/>
                  <a:gd name="T15" fmla="*/ 226 h 320"/>
                  <a:gd name="T16" fmla="*/ 17 w 320"/>
                  <a:gd name="T17" fmla="*/ 160 h 320"/>
                  <a:gd name="T18" fmla="*/ 160 w 320"/>
                  <a:gd name="T19" fmla="*/ 17 h 320"/>
                  <a:gd name="T20" fmla="*/ 257 w 320"/>
                  <a:gd name="T21" fmla="*/ 55 h 320"/>
                  <a:gd name="T22" fmla="*/ 289 w 320"/>
                  <a:gd name="T23" fmla="*/ 98 h 320"/>
                  <a:gd name="T24" fmla="*/ 303 w 320"/>
                  <a:gd name="T25" fmla="*/ 160 h 320"/>
                  <a:gd name="T26" fmla="*/ 160 w 320"/>
                  <a:gd name="T27" fmla="*/ 30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0" h="320">
                    <a:moveTo>
                      <a:pt x="160" y="0"/>
                    </a:moveTo>
                    <a:cubicBezTo>
                      <a:pt x="72" y="0"/>
                      <a:pt x="0" y="72"/>
                      <a:pt x="0" y="160"/>
                    </a:cubicBezTo>
                    <a:cubicBezTo>
                      <a:pt x="0" y="248"/>
                      <a:pt x="72" y="320"/>
                      <a:pt x="160" y="320"/>
                    </a:cubicBezTo>
                    <a:cubicBezTo>
                      <a:pt x="248" y="320"/>
                      <a:pt x="320" y="248"/>
                      <a:pt x="320" y="160"/>
                    </a:cubicBezTo>
                    <a:cubicBezTo>
                      <a:pt x="320" y="72"/>
                      <a:pt x="248" y="0"/>
                      <a:pt x="160" y="0"/>
                    </a:cubicBezTo>
                    <a:close/>
                    <a:moveTo>
                      <a:pt x="160" y="303"/>
                    </a:moveTo>
                    <a:cubicBezTo>
                      <a:pt x="121" y="303"/>
                      <a:pt x="85" y="287"/>
                      <a:pt x="59" y="261"/>
                    </a:cubicBezTo>
                    <a:cubicBezTo>
                      <a:pt x="49" y="251"/>
                      <a:pt x="40" y="239"/>
                      <a:pt x="34" y="226"/>
                    </a:cubicBezTo>
                    <a:cubicBezTo>
                      <a:pt x="23" y="206"/>
                      <a:pt x="17" y="184"/>
                      <a:pt x="17" y="160"/>
                    </a:cubicBezTo>
                    <a:cubicBezTo>
                      <a:pt x="17" y="81"/>
                      <a:pt x="81" y="17"/>
                      <a:pt x="160" y="17"/>
                    </a:cubicBezTo>
                    <a:cubicBezTo>
                      <a:pt x="197" y="17"/>
                      <a:pt x="231" y="32"/>
                      <a:pt x="257" y="55"/>
                    </a:cubicBezTo>
                    <a:cubicBezTo>
                      <a:pt x="270" y="67"/>
                      <a:pt x="281" y="82"/>
                      <a:pt x="289" y="98"/>
                    </a:cubicBezTo>
                    <a:cubicBezTo>
                      <a:pt x="298" y="117"/>
                      <a:pt x="303" y="138"/>
                      <a:pt x="303" y="160"/>
                    </a:cubicBezTo>
                    <a:cubicBezTo>
                      <a:pt x="303" y="239"/>
                      <a:pt x="239" y="303"/>
                      <a:pt x="160" y="3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5" name="Oval 17">
                <a:extLst>
                  <a:ext uri="{FF2B5EF4-FFF2-40B4-BE49-F238E27FC236}">
                    <a16:creationId xmlns:a16="http://schemas.microsoft.com/office/drawing/2014/main" id="{0DB40450-4037-490D-8EE6-FF2E7CAE3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4219575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7" name="Oval 18">
                <a:extLst>
                  <a:ext uri="{FF2B5EF4-FFF2-40B4-BE49-F238E27FC236}">
                    <a16:creationId xmlns:a16="http://schemas.microsoft.com/office/drawing/2014/main" id="{E76F9118-6C07-40F4-B420-35C599754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" y="4219575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10E14C32-E5D7-4A87-A169-BEEA3559B7B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82562" y="4469853"/>
                <a:ext cx="547688" cy="179388"/>
              </a:xfrm>
              <a:custGeom>
                <a:avLst/>
                <a:gdLst>
                  <a:gd name="T0" fmla="*/ 84 w 168"/>
                  <a:gd name="T1" fmla="*/ 55 h 55"/>
                  <a:gd name="T2" fmla="*/ 168 w 168"/>
                  <a:gd name="T3" fmla="*/ 9 h 55"/>
                  <a:gd name="T4" fmla="*/ 153 w 168"/>
                  <a:gd name="T5" fmla="*/ 0 h 55"/>
                  <a:gd name="T6" fmla="*/ 74 w 168"/>
                  <a:gd name="T7" fmla="*/ 37 h 55"/>
                  <a:gd name="T8" fmla="*/ 15 w 168"/>
                  <a:gd name="T9" fmla="*/ 0 h 55"/>
                  <a:gd name="T10" fmla="*/ 0 w 168"/>
                  <a:gd name="T11" fmla="*/ 9 h 55"/>
                  <a:gd name="T12" fmla="*/ 72 w 168"/>
                  <a:gd name="T13" fmla="*/ 54 h 55"/>
                  <a:gd name="T14" fmla="*/ 84 w 168"/>
                  <a:gd name="T1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55">
                    <a:moveTo>
                      <a:pt x="84" y="55"/>
                    </a:moveTo>
                    <a:cubicBezTo>
                      <a:pt x="117" y="55"/>
                      <a:pt x="149" y="38"/>
                      <a:pt x="168" y="9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6" y="26"/>
                      <a:pt x="105" y="40"/>
                      <a:pt x="74" y="37"/>
                    </a:cubicBezTo>
                    <a:cubicBezTo>
                      <a:pt x="50" y="34"/>
                      <a:pt x="28" y="20"/>
                      <a:pt x="15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6" y="34"/>
                      <a:pt x="43" y="51"/>
                      <a:pt x="72" y="54"/>
                    </a:cubicBezTo>
                    <a:cubicBezTo>
                      <a:pt x="76" y="54"/>
                      <a:pt x="80" y="55"/>
                      <a:pt x="8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03" name="Freeform 23">
              <a:extLst>
                <a:ext uri="{FF2B5EF4-FFF2-40B4-BE49-F238E27FC236}">
                  <a16:creationId xmlns:a16="http://schemas.microsoft.com/office/drawing/2014/main" id="{6B8E934F-DDFE-4FD0-804A-15F72668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908" y="3609220"/>
              <a:ext cx="120978" cy="182652"/>
            </a:xfrm>
            <a:custGeom>
              <a:avLst/>
              <a:gdLst>
                <a:gd name="T0" fmla="*/ 106 w 212"/>
                <a:gd name="T1" fmla="*/ 0 h 320"/>
                <a:gd name="T2" fmla="*/ 0 w 212"/>
                <a:gd name="T3" fmla="*/ 214 h 320"/>
                <a:gd name="T4" fmla="*/ 106 w 212"/>
                <a:gd name="T5" fmla="*/ 320 h 320"/>
                <a:gd name="T6" fmla="*/ 212 w 212"/>
                <a:gd name="T7" fmla="*/ 214 h 320"/>
                <a:gd name="T8" fmla="*/ 106 w 212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320">
                  <a:moveTo>
                    <a:pt x="106" y="0"/>
                  </a:moveTo>
                  <a:cubicBezTo>
                    <a:pt x="106" y="0"/>
                    <a:pt x="0" y="125"/>
                    <a:pt x="0" y="214"/>
                  </a:cubicBezTo>
                  <a:cubicBezTo>
                    <a:pt x="0" y="272"/>
                    <a:pt x="47" y="320"/>
                    <a:pt x="106" y="320"/>
                  </a:cubicBezTo>
                  <a:cubicBezTo>
                    <a:pt x="165" y="320"/>
                    <a:pt x="212" y="272"/>
                    <a:pt x="212" y="214"/>
                  </a:cubicBezTo>
                  <a:cubicBezTo>
                    <a:pt x="212" y="125"/>
                    <a:pt x="106" y="0"/>
                    <a:pt x="10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67D97DF-5B06-4F7A-BB5D-68ACE019FE6C}"/>
              </a:ext>
            </a:extLst>
          </p:cNvPr>
          <p:cNvGrpSpPr/>
          <p:nvPr/>
        </p:nvGrpSpPr>
        <p:grpSpPr>
          <a:xfrm>
            <a:off x="5868991" y="1404277"/>
            <a:ext cx="569576" cy="570440"/>
            <a:chOff x="5733120" y="892147"/>
            <a:chExt cx="1042988" cy="1044575"/>
          </a:xfrm>
          <a:solidFill>
            <a:schemeClr val="bg1">
              <a:lumMod val="50000"/>
            </a:schemeClr>
          </a:solidFill>
        </p:grpSpPr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65C6DA98-F8EA-4CE5-9F71-E2CD51940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3120" y="892147"/>
              <a:ext cx="1042988" cy="1044575"/>
            </a:xfrm>
            <a:custGeom>
              <a:avLst/>
              <a:gdLst>
                <a:gd name="T0" fmla="*/ 160 w 320"/>
                <a:gd name="T1" fmla="*/ 0 h 320"/>
                <a:gd name="T2" fmla="*/ 0 w 320"/>
                <a:gd name="T3" fmla="*/ 160 h 320"/>
                <a:gd name="T4" fmla="*/ 160 w 320"/>
                <a:gd name="T5" fmla="*/ 320 h 320"/>
                <a:gd name="T6" fmla="*/ 320 w 320"/>
                <a:gd name="T7" fmla="*/ 160 h 320"/>
                <a:gd name="T8" fmla="*/ 160 w 320"/>
                <a:gd name="T9" fmla="*/ 0 h 320"/>
                <a:gd name="T10" fmla="*/ 160 w 320"/>
                <a:gd name="T11" fmla="*/ 303 h 320"/>
                <a:gd name="T12" fmla="*/ 59 w 320"/>
                <a:gd name="T13" fmla="*/ 261 h 320"/>
                <a:gd name="T14" fmla="*/ 34 w 320"/>
                <a:gd name="T15" fmla="*/ 226 h 320"/>
                <a:gd name="T16" fmla="*/ 17 w 320"/>
                <a:gd name="T17" fmla="*/ 160 h 320"/>
                <a:gd name="T18" fmla="*/ 160 w 320"/>
                <a:gd name="T19" fmla="*/ 17 h 320"/>
                <a:gd name="T20" fmla="*/ 257 w 320"/>
                <a:gd name="T21" fmla="*/ 55 h 320"/>
                <a:gd name="T22" fmla="*/ 289 w 320"/>
                <a:gd name="T23" fmla="*/ 98 h 320"/>
                <a:gd name="T24" fmla="*/ 303 w 320"/>
                <a:gd name="T25" fmla="*/ 160 h 320"/>
                <a:gd name="T26" fmla="*/ 160 w 320"/>
                <a:gd name="T27" fmla="*/ 30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32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48"/>
                    <a:pt x="72" y="320"/>
                    <a:pt x="160" y="320"/>
                  </a:cubicBezTo>
                  <a:cubicBezTo>
                    <a:pt x="248" y="320"/>
                    <a:pt x="320" y="248"/>
                    <a:pt x="320" y="160"/>
                  </a:cubicBezTo>
                  <a:cubicBezTo>
                    <a:pt x="320" y="72"/>
                    <a:pt x="248" y="0"/>
                    <a:pt x="160" y="0"/>
                  </a:cubicBezTo>
                  <a:close/>
                  <a:moveTo>
                    <a:pt x="160" y="303"/>
                  </a:moveTo>
                  <a:cubicBezTo>
                    <a:pt x="121" y="303"/>
                    <a:pt x="85" y="287"/>
                    <a:pt x="59" y="261"/>
                  </a:cubicBezTo>
                  <a:cubicBezTo>
                    <a:pt x="49" y="251"/>
                    <a:pt x="40" y="239"/>
                    <a:pt x="34" y="226"/>
                  </a:cubicBezTo>
                  <a:cubicBezTo>
                    <a:pt x="23" y="206"/>
                    <a:pt x="17" y="184"/>
                    <a:pt x="17" y="160"/>
                  </a:cubicBezTo>
                  <a:cubicBezTo>
                    <a:pt x="17" y="81"/>
                    <a:pt x="81" y="17"/>
                    <a:pt x="160" y="17"/>
                  </a:cubicBezTo>
                  <a:cubicBezTo>
                    <a:pt x="197" y="17"/>
                    <a:pt x="231" y="32"/>
                    <a:pt x="257" y="55"/>
                  </a:cubicBezTo>
                  <a:cubicBezTo>
                    <a:pt x="270" y="67"/>
                    <a:pt x="281" y="82"/>
                    <a:pt x="289" y="98"/>
                  </a:cubicBezTo>
                  <a:cubicBezTo>
                    <a:pt x="298" y="117"/>
                    <a:pt x="303" y="138"/>
                    <a:pt x="303" y="160"/>
                  </a:cubicBezTo>
                  <a:cubicBezTo>
                    <a:pt x="303" y="239"/>
                    <a:pt x="239" y="303"/>
                    <a:pt x="160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2" name="Freeform 23">
              <a:extLst>
                <a:ext uri="{FF2B5EF4-FFF2-40B4-BE49-F238E27FC236}">
                  <a16:creationId xmlns:a16="http://schemas.microsoft.com/office/drawing/2014/main" id="{3C313DFD-CB2E-4C76-B2FA-2F2D93E69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064" y="1319540"/>
              <a:ext cx="120978" cy="182652"/>
            </a:xfrm>
            <a:custGeom>
              <a:avLst/>
              <a:gdLst>
                <a:gd name="T0" fmla="*/ 106 w 212"/>
                <a:gd name="T1" fmla="*/ 0 h 320"/>
                <a:gd name="T2" fmla="*/ 0 w 212"/>
                <a:gd name="T3" fmla="*/ 214 h 320"/>
                <a:gd name="T4" fmla="*/ 106 w 212"/>
                <a:gd name="T5" fmla="*/ 320 h 320"/>
                <a:gd name="T6" fmla="*/ 212 w 212"/>
                <a:gd name="T7" fmla="*/ 214 h 320"/>
                <a:gd name="T8" fmla="*/ 106 w 212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320">
                  <a:moveTo>
                    <a:pt x="106" y="0"/>
                  </a:moveTo>
                  <a:cubicBezTo>
                    <a:pt x="106" y="0"/>
                    <a:pt x="0" y="125"/>
                    <a:pt x="0" y="214"/>
                  </a:cubicBezTo>
                  <a:cubicBezTo>
                    <a:pt x="0" y="272"/>
                    <a:pt x="47" y="320"/>
                    <a:pt x="106" y="320"/>
                  </a:cubicBezTo>
                  <a:cubicBezTo>
                    <a:pt x="165" y="320"/>
                    <a:pt x="212" y="272"/>
                    <a:pt x="212" y="214"/>
                  </a:cubicBezTo>
                  <a:cubicBezTo>
                    <a:pt x="212" y="125"/>
                    <a:pt x="106" y="0"/>
                    <a:pt x="10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C3CB03D-A4D3-4585-A4B7-3F9B909775A5}"/>
                </a:ext>
              </a:extLst>
            </p:cNvPr>
            <p:cNvGrpSpPr/>
            <p:nvPr/>
          </p:nvGrpSpPr>
          <p:grpSpPr>
            <a:xfrm>
              <a:off x="5956840" y="1232085"/>
              <a:ext cx="595548" cy="78871"/>
              <a:chOff x="5951272" y="1232085"/>
              <a:chExt cx="595548" cy="78871"/>
            </a:xfrm>
            <a:grpFill/>
          </p:grpSpPr>
          <p:sp>
            <p:nvSpPr>
              <p:cNvPr id="115" name="Freeform 19">
                <a:extLst>
                  <a:ext uri="{FF2B5EF4-FFF2-40B4-BE49-F238E27FC236}">
                    <a16:creationId xmlns:a16="http://schemas.microsoft.com/office/drawing/2014/main" id="{4BC6D9E4-E785-4185-B668-70C5FC739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272" y="1232085"/>
                <a:ext cx="240800" cy="78871"/>
              </a:xfrm>
              <a:custGeom>
                <a:avLst/>
                <a:gdLst>
                  <a:gd name="T0" fmla="*/ 84 w 168"/>
                  <a:gd name="T1" fmla="*/ 55 h 55"/>
                  <a:gd name="T2" fmla="*/ 168 w 168"/>
                  <a:gd name="T3" fmla="*/ 9 h 55"/>
                  <a:gd name="T4" fmla="*/ 153 w 168"/>
                  <a:gd name="T5" fmla="*/ 0 h 55"/>
                  <a:gd name="T6" fmla="*/ 74 w 168"/>
                  <a:gd name="T7" fmla="*/ 37 h 55"/>
                  <a:gd name="T8" fmla="*/ 15 w 168"/>
                  <a:gd name="T9" fmla="*/ 0 h 55"/>
                  <a:gd name="T10" fmla="*/ 0 w 168"/>
                  <a:gd name="T11" fmla="*/ 9 h 55"/>
                  <a:gd name="T12" fmla="*/ 72 w 168"/>
                  <a:gd name="T13" fmla="*/ 54 h 55"/>
                  <a:gd name="T14" fmla="*/ 84 w 168"/>
                  <a:gd name="T1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55">
                    <a:moveTo>
                      <a:pt x="84" y="55"/>
                    </a:moveTo>
                    <a:cubicBezTo>
                      <a:pt x="117" y="55"/>
                      <a:pt x="149" y="38"/>
                      <a:pt x="168" y="9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6" y="26"/>
                      <a:pt x="105" y="40"/>
                      <a:pt x="74" y="37"/>
                    </a:cubicBezTo>
                    <a:cubicBezTo>
                      <a:pt x="50" y="34"/>
                      <a:pt x="28" y="20"/>
                      <a:pt x="15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6" y="34"/>
                      <a:pt x="43" y="51"/>
                      <a:pt x="72" y="54"/>
                    </a:cubicBezTo>
                    <a:cubicBezTo>
                      <a:pt x="76" y="54"/>
                      <a:pt x="80" y="55"/>
                      <a:pt x="8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7" name="Freeform 19">
                <a:extLst>
                  <a:ext uri="{FF2B5EF4-FFF2-40B4-BE49-F238E27FC236}">
                    <a16:creationId xmlns:a16="http://schemas.microsoft.com/office/drawing/2014/main" id="{321E974B-D805-4D1B-8424-A26739648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020" y="1232085"/>
                <a:ext cx="240800" cy="78871"/>
              </a:xfrm>
              <a:custGeom>
                <a:avLst/>
                <a:gdLst>
                  <a:gd name="T0" fmla="*/ 84 w 168"/>
                  <a:gd name="T1" fmla="*/ 55 h 55"/>
                  <a:gd name="T2" fmla="*/ 168 w 168"/>
                  <a:gd name="T3" fmla="*/ 9 h 55"/>
                  <a:gd name="T4" fmla="*/ 153 w 168"/>
                  <a:gd name="T5" fmla="*/ 0 h 55"/>
                  <a:gd name="T6" fmla="*/ 74 w 168"/>
                  <a:gd name="T7" fmla="*/ 37 h 55"/>
                  <a:gd name="T8" fmla="*/ 15 w 168"/>
                  <a:gd name="T9" fmla="*/ 0 h 55"/>
                  <a:gd name="T10" fmla="*/ 0 w 168"/>
                  <a:gd name="T11" fmla="*/ 9 h 55"/>
                  <a:gd name="T12" fmla="*/ 72 w 168"/>
                  <a:gd name="T13" fmla="*/ 54 h 55"/>
                  <a:gd name="T14" fmla="*/ 84 w 168"/>
                  <a:gd name="T1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55">
                    <a:moveTo>
                      <a:pt x="84" y="55"/>
                    </a:moveTo>
                    <a:cubicBezTo>
                      <a:pt x="117" y="55"/>
                      <a:pt x="149" y="38"/>
                      <a:pt x="168" y="9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6" y="26"/>
                      <a:pt x="105" y="40"/>
                      <a:pt x="74" y="37"/>
                    </a:cubicBezTo>
                    <a:cubicBezTo>
                      <a:pt x="50" y="34"/>
                      <a:pt x="28" y="20"/>
                      <a:pt x="15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6" y="34"/>
                      <a:pt x="43" y="51"/>
                      <a:pt x="72" y="54"/>
                    </a:cubicBezTo>
                    <a:cubicBezTo>
                      <a:pt x="76" y="54"/>
                      <a:pt x="80" y="55"/>
                      <a:pt x="8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E5A1AB3-A01A-4B56-9FFC-7BD610746DCD}"/>
                </a:ext>
              </a:extLst>
            </p:cNvPr>
            <p:cNvSpPr/>
            <p:nvPr/>
          </p:nvSpPr>
          <p:spPr>
            <a:xfrm>
              <a:off x="6123668" y="1486018"/>
              <a:ext cx="261892" cy="1675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A1013-0A41-4617-8A9F-80080CD3ED97}"/>
              </a:ext>
            </a:extLst>
          </p:cNvPr>
          <p:cNvGrpSpPr/>
          <p:nvPr/>
        </p:nvGrpSpPr>
        <p:grpSpPr>
          <a:xfrm>
            <a:off x="1156009" y="1406878"/>
            <a:ext cx="566107" cy="565237"/>
            <a:chOff x="826753" y="1157441"/>
            <a:chExt cx="505088" cy="504312"/>
          </a:xfrm>
          <a:solidFill>
            <a:schemeClr val="bg1">
              <a:lumMod val="50000"/>
            </a:schemeClr>
          </a:solidFill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543752FF-CC96-4844-9FD7-90A772D6B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682" y="1306569"/>
              <a:ext cx="101327" cy="100553"/>
            </a:xfrm>
            <a:custGeom>
              <a:avLst/>
              <a:gdLst>
                <a:gd name="T0" fmla="*/ 205 w 411"/>
                <a:gd name="T1" fmla="*/ 410 h 410"/>
                <a:gd name="T2" fmla="*/ 411 w 411"/>
                <a:gd name="T3" fmla="*/ 205 h 410"/>
                <a:gd name="T4" fmla="*/ 205 w 411"/>
                <a:gd name="T5" fmla="*/ 0 h 410"/>
                <a:gd name="T6" fmla="*/ 0 w 411"/>
                <a:gd name="T7" fmla="*/ 205 h 410"/>
                <a:gd name="T8" fmla="*/ 205 w 411"/>
                <a:gd name="T9" fmla="*/ 410 h 410"/>
                <a:gd name="T10" fmla="*/ 205 w 411"/>
                <a:gd name="T11" fmla="*/ 120 h 410"/>
                <a:gd name="T12" fmla="*/ 290 w 411"/>
                <a:gd name="T13" fmla="*/ 205 h 410"/>
                <a:gd name="T14" fmla="*/ 205 w 411"/>
                <a:gd name="T15" fmla="*/ 290 h 410"/>
                <a:gd name="T16" fmla="*/ 120 w 411"/>
                <a:gd name="T17" fmla="*/ 205 h 410"/>
                <a:gd name="T18" fmla="*/ 205 w 411"/>
                <a:gd name="T19" fmla="*/ 12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410">
                  <a:moveTo>
                    <a:pt x="205" y="410"/>
                  </a:moveTo>
                  <a:cubicBezTo>
                    <a:pt x="319" y="410"/>
                    <a:pt x="411" y="318"/>
                    <a:pt x="411" y="205"/>
                  </a:cubicBezTo>
                  <a:cubicBezTo>
                    <a:pt x="411" y="92"/>
                    <a:pt x="319" y="0"/>
                    <a:pt x="205" y="0"/>
                  </a:cubicBezTo>
                  <a:cubicBezTo>
                    <a:pt x="92" y="0"/>
                    <a:pt x="0" y="92"/>
                    <a:pt x="0" y="205"/>
                  </a:cubicBezTo>
                  <a:cubicBezTo>
                    <a:pt x="0" y="318"/>
                    <a:pt x="92" y="410"/>
                    <a:pt x="205" y="410"/>
                  </a:cubicBezTo>
                  <a:close/>
                  <a:moveTo>
                    <a:pt x="205" y="120"/>
                  </a:moveTo>
                  <a:cubicBezTo>
                    <a:pt x="252" y="120"/>
                    <a:pt x="290" y="158"/>
                    <a:pt x="290" y="205"/>
                  </a:cubicBezTo>
                  <a:cubicBezTo>
                    <a:pt x="290" y="252"/>
                    <a:pt x="252" y="290"/>
                    <a:pt x="205" y="290"/>
                  </a:cubicBezTo>
                  <a:cubicBezTo>
                    <a:pt x="159" y="290"/>
                    <a:pt x="120" y="252"/>
                    <a:pt x="120" y="205"/>
                  </a:cubicBezTo>
                  <a:cubicBezTo>
                    <a:pt x="120" y="158"/>
                    <a:pt x="159" y="120"/>
                    <a:pt x="205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37A82047-C002-4BCE-860C-3EDE29288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8358" y="1306569"/>
              <a:ext cx="100554" cy="100553"/>
            </a:xfrm>
            <a:custGeom>
              <a:avLst/>
              <a:gdLst>
                <a:gd name="T0" fmla="*/ 205 w 410"/>
                <a:gd name="T1" fmla="*/ 0 h 410"/>
                <a:gd name="T2" fmla="*/ 0 w 410"/>
                <a:gd name="T3" fmla="*/ 205 h 410"/>
                <a:gd name="T4" fmla="*/ 205 w 410"/>
                <a:gd name="T5" fmla="*/ 410 h 410"/>
                <a:gd name="T6" fmla="*/ 410 w 410"/>
                <a:gd name="T7" fmla="*/ 205 h 410"/>
                <a:gd name="T8" fmla="*/ 205 w 410"/>
                <a:gd name="T9" fmla="*/ 0 h 410"/>
                <a:gd name="T10" fmla="*/ 205 w 410"/>
                <a:gd name="T11" fmla="*/ 290 h 410"/>
                <a:gd name="T12" fmla="*/ 120 w 410"/>
                <a:gd name="T13" fmla="*/ 205 h 410"/>
                <a:gd name="T14" fmla="*/ 205 w 410"/>
                <a:gd name="T15" fmla="*/ 120 h 410"/>
                <a:gd name="T16" fmla="*/ 290 w 410"/>
                <a:gd name="T17" fmla="*/ 205 h 410"/>
                <a:gd name="T18" fmla="*/ 205 w 410"/>
                <a:gd name="T19" fmla="*/ 29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0" h="410">
                  <a:moveTo>
                    <a:pt x="205" y="0"/>
                  </a:moveTo>
                  <a:cubicBezTo>
                    <a:pt x="91" y="0"/>
                    <a:pt x="0" y="92"/>
                    <a:pt x="0" y="205"/>
                  </a:cubicBezTo>
                  <a:cubicBezTo>
                    <a:pt x="0" y="318"/>
                    <a:pt x="91" y="410"/>
                    <a:pt x="205" y="410"/>
                  </a:cubicBezTo>
                  <a:cubicBezTo>
                    <a:pt x="318" y="410"/>
                    <a:pt x="410" y="318"/>
                    <a:pt x="410" y="205"/>
                  </a:cubicBezTo>
                  <a:cubicBezTo>
                    <a:pt x="410" y="92"/>
                    <a:pt x="318" y="0"/>
                    <a:pt x="205" y="0"/>
                  </a:cubicBezTo>
                  <a:close/>
                  <a:moveTo>
                    <a:pt x="205" y="290"/>
                  </a:moveTo>
                  <a:cubicBezTo>
                    <a:pt x="158" y="290"/>
                    <a:pt x="120" y="252"/>
                    <a:pt x="120" y="205"/>
                  </a:cubicBezTo>
                  <a:cubicBezTo>
                    <a:pt x="120" y="158"/>
                    <a:pt x="158" y="120"/>
                    <a:pt x="205" y="120"/>
                  </a:cubicBezTo>
                  <a:cubicBezTo>
                    <a:pt x="251" y="120"/>
                    <a:pt x="290" y="158"/>
                    <a:pt x="290" y="205"/>
                  </a:cubicBezTo>
                  <a:cubicBezTo>
                    <a:pt x="290" y="252"/>
                    <a:pt x="251" y="290"/>
                    <a:pt x="205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F9129AEE-AF23-4B49-820D-6EFB556D4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753" y="1157441"/>
              <a:ext cx="505088" cy="504312"/>
            </a:xfrm>
            <a:custGeom>
              <a:avLst/>
              <a:gdLst>
                <a:gd name="T0" fmla="*/ 1748 w 2048"/>
                <a:gd name="T1" fmla="*/ 300 h 2048"/>
                <a:gd name="T2" fmla="*/ 1024 w 2048"/>
                <a:gd name="T3" fmla="*/ 0 h 2048"/>
                <a:gd name="T4" fmla="*/ 300 w 2048"/>
                <a:gd name="T5" fmla="*/ 300 h 2048"/>
                <a:gd name="T6" fmla="*/ 0 w 2048"/>
                <a:gd name="T7" fmla="*/ 1024 h 2048"/>
                <a:gd name="T8" fmla="*/ 300 w 2048"/>
                <a:gd name="T9" fmla="*/ 1748 h 2048"/>
                <a:gd name="T10" fmla="*/ 1024 w 2048"/>
                <a:gd name="T11" fmla="*/ 2048 h 2048"/>
                <a:gd name="T12" fmla="*/ 1748 w 2048"/>
                <a:gd name="T13" fmla="*/ 1748 h 2048"/>
                <a:gd name="T14" fmla="*/ 2048 w 2048"/>
                <a:gd name="T15" fmla="*/ 1024 h 2048"/>
                <a:gd name="T16" fmla="*/ 1748 w 2048"/>
                <a:gd name="T17" fmla="*/ 300 h 2048"/>
                <a:gd name="T18" fmla="*/ 1024 w 2048"/>
                <a:gd name="T19" fmla="*/ 1928 h 2048"/>
                <a:gd name="T20" fmla="*/ 120 w 2048"/>
                <a:gd name="T21" fmla="*/ 1024 h 2048"/>
                <a:gd name="T22" fmla="*/ 1024 w 2048"/>
                <a:gd name="T23" fmla="*/ 120 h 2048"/>
                <a:gd name="T24" fmla="*/ 1928 w 2048"/>
                <a:gd name="T25" fmla="*/ 1024 h 2048"/>
                <a:gd name="T26" fmla="*/ 1024 w 2048"/>
                <a:gd name="T27" fmla="*/ 192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8" h="2048">
                  <a:moveTo>
                    <a:pt x="1748" y="300"/>
                  </a:moveTo>
                  <a:cubicBezTo>
                    <a:pt x="1555" y="107"/>
                    <a:pt x="1298" y="0"/>
                    <a:pt x="1024" y="0"/>
                  </a:cubicBezTo>
                  <a:cubicBezTo>
                    <a:pt x="750" y="0"/>
                    <a:pt x="493" y="107"/>
                    <a:pt x="300" y="300"/>
                  </a:cubicBezTo>
                  <a:cubicBezTo>
                    <a:pt x="107" y="493"/>
                    <a:pt x="0" y="750"/>
                    <a:pt x="0" y="1024"/>
                  </a:cubicBezTo>
                  <a:cubicBezTo>
                    <a:pt x="0" y="1298"/>
                    <a:pt x="107" y="1555"/>
                    <a:pt x="300" y="1748"/>
                  </a:cubicBezTo>
                  <a:cubicBezTo>
                    <a:pt x="493" y="1941"/>
                    <a:pt x="750" y="2048"/>
                    <a:pt x="1024" y="2048"/>
                  </a:cubicBezTo>
                  <a:cubicBezTo>
                    <a:pt x="1298" y="2048"/>
                    <a:pt x="1555" y="1941"/>
                    <a:pt x="1748" y="1748"/>
                  </a:cubicBezTo>
                  <a:cubicBezTo>
                    <a:pt x="1941" y="1555"/>
                    <a:pt x="2048" y="1298"/>
                    <a:pt x="2048" y="1024"/>
                  </a:cubicBezTo>
                  <a:cubicBezTo>
                    <a:pt x="2048" y="750"/>
                    <a:pt x="1941" y="493"/>
                    <a:pt x="1748" y="300"/>
                  </a:cubicBezTo>
                  <a:close/>
                  <a:moveTo>
                    <a:pt x="1024" y="1928"/>
                  </a:moveTo>
                  <a:cubicBezTo>
                    <a:pt x="526" y="1928"/>
                    <a:pt x="120" y="1522"/>
                    <a:pt x="120" y="1024"/>
                  </a:cubicBezTo>
                  <a:cubicBezTo>
                    <a:pt x="120" y="526"/>
                    <a:pt x="526" y="120"/>
                    <a:pt x="1024" y="120"/>
                  </a:cubicBezTo>
                  <a:cubicBezTo>
                    <a:pt x="1522" y="120"/>
                    <a:pt x="1928" y="526"/>
                    <a:pt x="1928" y="1024"/>
                  </a:cubicBezTo>
                  <a:cubicBezTo>
                    <a:pt x="1928" y="1522"/>
                    <a:pt x="1522" y="1928"/>
                    <a:pt x="1024" y="19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12D18F-EB4C-4559-AF12-BA56A687B31F}"/>
                </a:ext>
              </a:extLst>
            </p:cNvPr>
            <p:cNvSpPr/>
            <p:nvPr/>
          </p:nvSpPr>
          <p:spPr>
            <a:xfrm>
              <a:off x="1015496" y="1481496"/>
              <a:ext cx="127603" cy="8162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2CF9A-8F29-4ED1-B245-B400B41938A6}"/>
              </a:ext>
            </a:extLst>
          </p:cNvPr>
          <p:cNvGrpSpPr/>
          <p:nvPr/>
        </p:nvGrpSpPr>
        <p:grpSpPr>
          <a:xfrm>
            <a:off x="10515148" y="1404277"/>
            <a:ext cx="569576" cy="570440"/>
            <a:chOff x="7845861" y="1177528"/>
            <a:chExt cx="508182" cy="508954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693A878-98A4-48BE-A5F3-43EA607814BE}"/>
                </a:ext>
              </a:extLst>
            </p:cNvPr>
            <p:cNvGrpSpPr/>
            <p:nvPr/>
          </p:nvGrpSpPr>
          <p:grpSpPr>
            <a:xfrm>
              <a:off x="7845861" y="1177528"/>
              <a:ext cx="508182" cy="508954"/>
              <a:chOff x="-65088" y="3870325"/>
              <a:chExt cx="1042988" cy="1044575"/>
            </a:xfrm>
            <a:solidFill>
              <a:schemeClr val="bg1">
                <a:lumMod val="50000"/>
              </a:schemeClr>
            </a:solidFill>
          </p:grpSpPr>
          <p:sp>
            <p:nvSpPr>
              <p:cNvPr id="134" name="Freeform 16">
                <a:extLst>
                  <a:ext uri="{FF2B5EF4-FFF2-40B4-BE49-F238E27FC236}">
                    <a16:creationId xmlns:a16="http://schemas.microsoft.com/office/drawing/2014/main" id="{E7770913-2D8B-4EE7-B877-8753FE592F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5088" y="3870325"/>
                <a:ext cx="1042988" cy="1044575"/>
              </a:xfrm>
              <a:custGeom>
                <a:avLst/>
                <a:gdLst>
                  <a:gd name="T0" fmla="*/ 160 w 320"/>
                  <a:gd name="T1" fmla="*/ 0 h 320"/>
                  <a:gd name="T2" fmla="*/ 0 w 320"/>
                  <a:gd name="T3" fmla="*/ 160 h 320"/>
                  <a:gd name="T4" fmla="*/ 160 w 320"/>
                  <a:gd name="T5" fmla="*/ 320 h 320"/>
                  <a:gd name="T6" fmla="*/ 320 w 320"/>
                  <a:gd name="T7" fmla="*/ 160 h 320"/>
                  <a:gd name="T8" fmla="*/ 160 w 320"/>
                  <a:gd name="T9" fmla="*/ 0 h 320"/>
                  <a:gd name="T10" fmla="*/ 160 w 320"/>
                  <a:gd name="T11" fmla="*/ 303 h 320"/>
                  <a:gd name="T12" fmla="*/ 59 w 320"/>
                  <a:gd name="T13" fmla="*/ 261 h 320"/>
                  <a:gd name="T14" fmla="*/ 34 w 320"/>
                  <a:gd name="T15" fmla="*/ 226 h 320"/>
                  <a:gd name="T16" fmla="*/ 17 w 320"/>
                  <a:gd name="T17" fmla="*/ 160 h 320"/>
                  <a:gd name="T18" fmla="*/ 160 w 320"/>
                  <a:gd name="T19" fmla="*/ 17 h 320"/>
                  <a:gd name="T20" fmla="*/ 257 w 320"/>
                  <a:gd name="T21" fmla="*/ 55 h 320"/>
                  <a:gd name="T22" fmla="*/ 289 w 320"/>
                  <a:gd name="T23" fmla="*/ 98 h 320"/>
                  <a:gd name="T24" fmla="*/ 303 w 320"/>
                  <a:gd name="T25" fmla="*/ 160 h 320"/>
                  <a:gd name="T26" fmla="*/ 160 w 320"/>
                  <a:gd name="T27" fmla="*/ 30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0" h="320">
                    <a:moveTo>
                      <a:pt x="160" y="0"/>
                    </a:moveTo>
                    <a:cubicBezTo>
                      <a:pt x="72" y="0"/>
                      <a:pt x="0" y="72"/>
                      <a:pt x="0" y="160"/>
                    </a:cubicBezTo>
                    <a:cubicBezTo>
                      <a:pt x="0" y="248"/>
                      <a:pt x="72" y="320"/>
                      <a:pt x="160" y="320"/>
                    </a:cubicBezTo>
                    <a:cubicBezTo>
                      <a:pt x="248" y="320"/>
                      <a:pt x="320" y="248"/>
                      <a:pt x="320" y="160"/>
                    </a:cubicBezTo>
                    <a:cubicBezTo>
                      <a:pt x="320" y="72"/>
                      <a:pt x="248" y="0"/>
                      <a:pt x="160" y="0"/>
                    </a:cubicBezTo>
                    <a:close/>
                    <a:moveTo>
                      <a:pt x="160" y="303"/>
                    </a:moveTo>
                    <a:cubicBezTo>
                      <a:pt x="121" y="303"/>
                      <a:pt x="85" y="287"/>
                      <a:pt x="59" y="261"/>
                    </a:cubicBezTo>
                    <a:cubicBezTo>
                      <a:pt x="49" y="251"/>
                      <a:pt x="40" y="239"/>
                      <a:pt x="34" y="226"/>
                    </a:cubicBezTo>
                    <a:cubicBezTo>
                      <a:pt x="23" y="206"/>
                      <a:pt x="17" y="184"/>
                      <a:pt x="17" y="160"/>
                    </a:cubicBezTo>
                    <a:cubicBezTo>
                      <a:pt x="17" y="81"/>
                      <a:pt x="81" y="17"/>
                      <a:pt x="160" y="17"/>
                    </a:cubicBezTo>
                    <a:cubicBezTo>
                      <a:pt x="197" y="17"/>
                      <a:pt x="231" y="32"/>
                      <a:pt x="257" y="55"/>
                    </a:cubicBezTo>
                    <a:cubicBezTo>
                      <a:pt x="270" y="67"/>
                      <a:pt x="281" y="82"/>
                      <a:pt x="289" y="98"/>
                    </a:cubicBezTo>
                    <a:cubicBezTo>
                      <a:pt x="298" y="117"/>
                      <a:pt x="303" y="138"/>
                      <a:pt x="303" y="160"/>
                    </a:cubicBezTo>
                    <a:cubicBezTo>
                      <a:pt x="303" y="239"/>
                      <a:pt x="239" y="303"/>
                      <a:pt x="160" y="3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5" name="Oval 17">
                <a:extLst>
                  <a:ext uri="{FF2B5EF4-FFF2-40B4-BE49-F238E27FC236}">
                    <a16:creationId xmlns:a16="http://schemas.microsoft.com/office/drawing/2014/main" id="{CF53F994-C6FB-4226-9377-4DE508A3F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4219575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6" name="Oval 18">
                <a:extLst>
                  <a:ext uri="{FF2B5EF4-FFF2-40B4-BE49-F238E27FC236}">
                    <a16:creationId xmlns:a16="http://schemas.microsoft.com/office/drawing/2014/main" id="{C0EC1BBA-607D-4BBC-A550-C67CBE129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" y="4219575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46" name="Freeform 5">
              <a:extLst>
                <a:ext uri="{FF2B5EF4-FFF2-40B4-BE49-F238E27FC236}">
                  <a16:creationId xmlns:a16="http://schemas.microsoft.com/office/drawing/2014/main" id="{6F92D112-E602-4DEA-B5D4-66CD4BEA5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954" y="1467049"/>
              <a:ext cx="205997" cy="114004"/>
            </a:xfrm>
            <a:custGeom>
              <a:avLst/>
              <a:gdLst>
                <a:gd name="T0" fmla="*/ 3345 w 3524"/>
                <a:gd name="T1" fmla="*/ 0 h 1940"/>
                <a:gd name="T2" fmla="*/ 179 w 3524"/>
                <a:gd name="T3" fmla="*/ 0 h 1940"/>
                <a:gd name="T4" fmla="*/ 0 w 3524"/>
                <a:gd name="T5" fmla="*/ 179 h 1940"/>
                <a:gd name="T6" fmla="*/ 1762 w 3524"/>
                <a:gd name="T7" fmla="*/ 1940 h 1940"/>
                <a:gd name="T8" fmla="*/ 3524 w 3524"/>
                <a:gd name="T9" fmla="*/ 179 h 1940"/>
                <a:gd name="T10" fmla="*/ 3345 w 3524"/>
                <a:gd name="T11" fmla="*/ 0 h 1940"/>
                <a:gd name="T12" fmla="*/ 1762 w 3524"/>
                <a:gd name="T13" fmla="*/ 1583 h 1940"/>
                <a:gd name="T14" fmla="*/ 369 w 3524"/>
                <a:gd name="T15" fmla="*/ 357 h 1940"/>
                <a:gd name="T16" fmla="*/ 3155 w 3524"/>
                <a:gd name="T17" fmla="*/ 357 h 1940"/>
                <a:gd name="T18" fmla="*/ 1762 w 3524"/>
                <a:gd name="T19" fmla="*/ 1583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24" h="1940">
                  <a:moveTo>
                    <a:pt x="3345" y="0"/>
                  </a:moveTo>
                  <a:cubicBezTo>
                    <a:pt x="179" y="0"/>
                    <a:pt x="179" y="0"/>
                    <a:pt x="179" y="0"/>
                  </a:cubicBezTo>
                  <a:cubicBezTo>
                    <a:pt x="80" y="0"/>
                    <a:pt x="0" y="80"/>
                    <a:pt x="0" y="179"/>
                  </a:cubicBezTo>
                  <a:cubicBezTo>
                    <a:pt x="0" y="1150"/>
                    <a:pt x="790" y="1940"/>
                    <a:pt x="1762" y="1940"/>
                  </a:cubicBezTo>
                  <a:cubicBezTo>
                    <a:pt x="2734" y="1940"/>
                    <a:pt x="3524" y="1150"/>
                    <a:pt x="3524" y="179"/>
                  </a:cubicBezTo>
                  <a:cubicBezTo>
                    <a:pt x="3524" y="80"/>
                    <a:pt x="3444" y="0"/>
                    <a:pt x="3345" y="0"/>
                  </a:cubicBezTo>
                  <a:close/>
                  <a:moveTo>
                    <a:pt x="1762" y="1583"/>
                  </a:moveTo>
                  <a:cubicBezTo>
                    <a:pt x="1048" y="1583"/>
                    <a:pt x="457" y="1048"/>
                    <a:pt x="369" y="357"/>
                  </a:cubicBezTo>
                  <a:cubicBezTo>
                    <a:pt x="3155" y="357"/>
                    <a:pt x="3155" y="357"/>
                    <a:pt x="3155" y="357"/>
                  </a:cubicBezTo>
                  <a:cubicBezTo>
                    <a:pt x="3067" y="1048"/>
                    <a:pt x="2476" y="1583"/>
                    <a:pt x="1762" y="158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3F5CD01-2476-4465-B648-919EC251249E}"/>
              </a:ext>
            </a:extLst>
          </p:cNvPr>
          <p:cNvGrpSpPr/>
          <p:nvPr/>
        </p:nvGrpSpPr>
        <p:grpSpPr>
          <a:xfrm>
            <a:off x="711200" y="1043257"/>
            <a:ext cx="10963709" cy="4793781"/>
            <a:chOff x="751686" y="1140329"/>
            <a:chExt cx="7918450" cy="3344863"/>
          </a:xfrm>
        </p:grpSpPr>
        <p:sp>
          <p:nvSpPr>
            <p:cNvPr id="148" name="Line 5">
              <a:extLst>
                <a:ext uri="{FF2B5EF4-FFF2-40B4-BE49-F238E27FC236}">
                  <a16:creationId xmlns:a16="http://schemas.microsoft.com/office/drawing/2014/main" id="{AC505A81-9811-418F-8270-C86ACBFB0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1694" y="1140329"/>
              <a:ext cx="0" cy="3344863"/>
            </a:xfrm>
            <a:prstGeom prst="line">
              <a:avLst/>
            </a:prstGeom>
            <a:noFill/>
            <a:ln w="28575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9" name="Line 6">
              <a:extLst>
                <a:ext uri="{FF2B5EF4-FFF2-40B4-BE49-F238E27FC236}">
                  <a16:creationId xmlns:a16="http://schemas.microsoft.com/office/drawing/2014/main" id="{4DA446E6-72C1-4AC9-A250-627522918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686" y="4471988"/>
              <a:ext cx="7918450" cy="0"/>
            </a:xfrm>
            <a:prstGeom prst="line">
              <a:avLst/>
            </a:prstGeom>
            <a:noFill/>
            <a:ln w="28575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73" name="Picture 72" descr="A screenshot of a logo&#10;&#10;Description automatically generated with low confidence">
            <a:extLst>
              <a:ext uri="{FF2B5EF4-FFF2-40B4-BE49-F238E27FC236}">
                <a16:creationId xmlns:a16="http://schemas.microsoft.com/office/drawing/2014/main" id="{BF842014-3494-439F-A286-10D087CEC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964" y="5991994"/>
            <a:ext cx="2026024" cy="627257"/>
          </a:xfrm>
          <a:prstGeom prst="rect">
            <a:avLst/>
          </a:prstGeom>
        </p:spPr>
      </p:pic>
      <p:sp>
        <p:nvSpPr>
          <p:cNvPr id="91" name="Slide Number Placeholder 3">
            <a:extLst>
              <a:ext uri="{FF2B5EF4-FFF2-40B4-BE49-F238E27FC236}">
                <a16:creationId xmlns:a16="http://schemas.microsoft.com/office/drawing/2014/main" id="{040F2CEC-DC61-4DE0-A3C3-05FED65A23A4}"/>
              </a:ext>
            </a:extLst>
          </p:cNvPr>
          <p:cNvSpPr txBox="1">
            <a:spLocks/>
          </p:cNvSpPr>
          <p:nvPr/>
        </p:nvSpPr>
        <p:spPr>
          <a:xfrm>
            <a:off x="4379456" y="6387386"/>
            <a:ext cx="34086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©2022, iolite group llc. All rights reserved.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8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BA3C23-BCA1-4FA5-B662-08A9E00F93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AAC97-70EB-4D25-A81C-5296F468FC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r="-152" b="19110"/>
          <a:stretch/>
        </p:blipFill>
        <p:spPr>
          <a:xfrm>
            <a:off x="0" y="0"/>
            <a:ext cx="12191999" cy="6858000"/>
          </a:xfr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D678B7C0-32D8-4AB1-8908-F7B973BA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2" y="395873"/>
            <a:ext cx="2120308" cy="65644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03C2E81-4CE8-4D2F-8D8A-4F41283A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8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BDAF3-6E3E-4C35-B0C9-342078F4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BA735-6AC6-407F-907D-3D29F6F411D3}"/>
              </a:ext>
            </a:extLst>
          </p:cNvPr>
          <p:cNvSpPr txBox="1"/>
          <p:nvPr/>
        </p:nvSpPr>
        <p:spPr>
          <a:xfrm>
            <a:off x="1006895" y="933138"/>
            <a:ext cx="3959551" cy="2308324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406400"/>
          </a:effectLst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Century Gothic" panose="020B0502020202020204" pitchFamily="34" charset="0"/>
            </a:endParaRPr>
          </a:p>
          <a:p>
            <a:pPr algn="ctr"/>
            <a:r>
              <a:rPr lang="en-US" sz="3600" dirty="0">
                <a:latin typeface="Century Gothic" panose="020B0502020202020204" pitchFamily="34" charset="0"/>
              </a:rPr>
              <a:t>Consumption Dreams</a:t>
            </a:r>
          </a:p>
          <a:p>
            <a:pPr algn="ctr"/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F4257A3E-66FF-41BF-B204-97D003771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0AD97CE-122F-40B4-A87F-D056C188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8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27051-97C0-4D91-865D-95153956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8" b="2085"/>
          <a:stretch/>
        </p:blipFill>
        <p:spPr>
          <a:xfrm>
            <a:off x="-24408" y="-7518"/>
            <a:ext cx="12216408" cy="686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3FD0B-3213-475A-91AE-ADF3447185EE}"/>
              </a:ext>
            </a:extLst>
          </p:cNvPr>
          <p:cNvSpPr txBox="1"/>
          <p:nvPr/>
        </p:nvSpPr>
        <p:spPr>
          <a:xfrm>
            <a:off x="9167511" y="3325136"/>
            <a:ext cx="2500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Economic Realities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105B6E9B-53B9-48AA-B3FD-8A4298FD7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1DD7C9-3C35-4F59-899D-DEEA78E6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rowd of people at a concert&#10;&#10;Description automatically generated">
            <a:extLst>
              <a:ext uri="{FF2B5EF4-FFF2-40B4-BE49-F238E27FC236}">
                <a16:creationId xmlns:a16="http://schemas.microsoft.com/office/drawing/2014/main" id="{FE6E0615-16C3-422D-A9B8-63994E7BA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t="89" r="40316" b="-89"/>
          <a:stretch/>
        </p:blipFill>
        <p:spPr>
          <a:xfrm>
            <a:off x="8102398" y="0"/>
            <a:ext cx="4089602" cy="6858000"/>
          </a:xfrm>
          <a:prstGeom prst="rect">
            <a:avLst/>
          </a:prstGeom>
        </p:spPr>
      </p:pic>
      <p:pic>
        <p:nvPicPr>
          <p:cNvPr id="12" name="Picture 11" descr="A group of people standing on a beach looking at the ocean&#10;&#10;Description automatically generated with medium confidence">
            <a:extLst>
              <a:ext uri="{FF2B5EF4-FFF2-40B4-BE49-F238E27FC236}">
                <a16:creationId xmlns:a16="http://schemas.microsoft.com/office/drawing/2014/main" id="{E4139BB9-0132-490C-98BD-6DECB70AD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" r="12223" b="-89"/>
          <a:stretch/>
        </p:blipFill>
        <p:spPr>
          <a:xfrm>
            <a:off x="4089602" y="0"/>
            <a:ext cx="4012796" cy="6858000"/>
          </a:xfrm>
          <a:prstGeom prst="rect">
            <a:avLst/>
          </a:prstGeom>
        </p:spPr>
      </p:pic>
      <p:pic>
        <p:nvPicPr>
          <p:cNvPr id="14" name="Picture 1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08510766-663C-4827-B460-554376FE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r="14169"/>
          <a:stretch/>
        </p:blipFill>
        <p:spPr>
          <a:xfrm>
            <a:off x="0" y="0"/>
            <a:ext cx="40896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29642-2A75-47CE-BC17-3DA2E8BB2260}"/>
              </a:ext>
            </a:extLst>
          </p:cNvPr>
          <p:cNvSpPr txBox="1"/>
          <p:nvPr/>
        </p:nvSpPr>
        <p:spPr>
          <a:xfrm>
            <a:off x="882360" y="5424249"/>
            <a:ext cx="223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De-stress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72048-5640-4079-8457-FD28FEB10151}"/>
              </a:ext>
            </a:extLst>
          </p:cNvPr>
          <p:cNvSpPr txBox="1"/>
          <p:nvPr/>
        </p:nvSpPr>
        <p:spPr>
          <a:xfrm>
            <a:off x="4580875" y="702230"/>
            <a:ext cx="2953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Return to normalcy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1B752-AF4F-4400-A7E8-59268305C2D3}"/>
              </a:ext>
            </a:extLst>
          </p:cNvPr>
          <p:cNvSpPr txBox="1"/>
          <p:nvPr/>
        </p:nvSpPr>
        <p:spPr>
          <a:xfrm>
            <a:off x="9091612" y="5424249"/>
            <a:ext cx="223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Live it up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C545B5-9835-4CAA-8593-C63D8A45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©2022, iolite group </a:t>
            </a:r>
            <a:r>
              <a:rPr lang="en-US" sz="1000" dirty="0" err="1">
                <a:solidFill>
                  <a:schemeClr val="tx1"/>
                </a:solidFill>
              </a:rPr>
              <a:t>llc</a:t>
            </a:r>
            <a:r>
              <a:rPr lang="en-US" sz="1000" dirty="0">
                <a:solidFill>
                  <a:schemeClr val="tx1"/>
                </a:solidFill>
              </a:rPr>
              <a:t>. All rights reserved.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ACF6DD9-EE45-49A1-80F3-E605AB14B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992" y="254084"/>
            <a:ext cx="2120308" cy="6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1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B09645-83C3-4B34-A860-A5B59D9A6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4" b="8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AC6E9-A7F5-4F57-A3D4-9E3CA55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Century Gothic" panose="020B0502020202020204" pitchFamily="34" charset="0"/>
              </a:rPr>
              <a:t>Workation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233AC621-ABC1-4627-AB54-1402C0E7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7" y="5817979"/>
            <a:ext cx="2120308" cy="65644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A2627F-2D44-4619-9D8E-CF9F775F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9456" y="6387386"/>
            <a:ext cx="3408680" cy="365125"/>
          </a:xfrm>
        </p:spPr>
        <p:txBody>
          <a:bodyPr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©2022, iolite group </a:t>
            </a:r>
            <a:r>
              <a:rPr lang="en-US" sz="1000" dirty="0" err="1">
                <a:solidFill>
                  <a:schemeClr val="bg1"/>
                </a:solidFill>
              </a:rPr>
              <a:t>llc</a:t>
            </a:r>
            <a:r>
              <a:rPr lang="en-US" sz="1000" dirty="0">
                <a:solidFill>
                  <a:schemeClr val="bg1"/>
                </a:solidFill>
              </a:rPr>
              <a:t>. All rights reserved.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6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lite">
      <a:dk1>
        <a:sysClr val="windowText" lastClr="000000"/>
      </a:dk1>
      <a:lt1>
        <a:sysClr val="window" lastClr="FFFFFF"/>
      </a:lt1>
      <a:dk2>
        <a:srgbClr val="4F426C"/>
      </a:dk2>
      <a:lt2>
        <a:srgbClr val="E7E6E6"/>
      </a:lt2>
      <a:accent1>
        <a:srgbClr val="7474CA"/>
      </a:accent1>
      <a:accent2>
        <a:srgbClr val="4444C4"/>
      </a:accent2>
      <a:accent3>
        <a:srgbClr val="7030A0"/>
      </a:accent3>
      <a:accent4>
        <a:srgbClr val="034A9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s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0769"/>
      </a:accent1>
      <a:accent2>
        <a:srgbClr val="00549F"/>
      </a:accent2>
      <a:accent3>
        <a:srgbClr val="00A9E0"/>
      </a:accent3>
      <a:accent4>
        <a:srgbClr val="200769"/>
      </a:accent4>
      <a:accent5>
        <a:srgbClr val="772059"/>
      </a:accent5>
      <a:accent6>
        <a:srgbClr val="00A9E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USAMaster" id="{3D355DD6-E152-B34F-A193-297D3F95AD21}" vid="{41446390-4B64-4845-8CF3-0882028B31D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13467</TotalTime>
  <Words>725</Words>
  <Application>Microsoft Macintosh PowerPoint</Application>
  <PresentationFormat>Widescreen</PresentationFormat>
  <Paragraphs>90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Avenir Next LT Pro</vt:lpstr>
      <vt:lpstr>Calibri</vt:lpstr>
      <vt:lpstr>Calibri Light</vt:lpstr>
      <vt:lpstr>Century Gothic</vt:lpstr>
      <vt:lpstr>Gotham Book</vt:lpstr>
      <vt:lpstr>Gotham Light</vt:lpstr>
      <vt:lpstr>Gotham Medium</vt:lpstr>
      <vt:lpstr>Josefin Sans</vt:lpstr>
      <vt:lpstr>Source Sans Pro</vt:lpstr>
      <vt:lpstr>Office Theme</vt:lpstr>
      <vt:lpstr>1_Title Slides</vt:lpstr>
      <vt:lpstr>1_Office Theme</vt:lpstr>
      <vt:lpstr>PowerPoint Presentation</vt:lpstr>
      <vt:lpstr>PowerPoint Presentation</vt:lpstr>
      <vt:lpstr>PowerPoint Presentation</vt:lpstr>
      <vt:lpstr>Kübler-Ross Emotional Response to Change</vt:lpstr>
      <vt:lpstr>PowerPoint Presentation</vt:lpstr>
      <vt:lpstr>PowerPoint Presentation</vt:lpstr>
      <vt:lpstr>PowerPoint Presentation</vt:lpstr>
      <vt:lpstr>PowerPoint Presentation</vt:lpstr>
      <vt:lpstr>Workation</vt:lpstr>
      <vt:lpstr>PowerPoint Presentation</vt:lpstr>
      <vt:lpstr>PowerPoint Presentation</vt:lpstr>
      <vt:lpstr>Our greatest challenge has reversed</vt:lpstr>
      <vt:lpstr>Overtourism, climate change and inequality are now  critical business issues</vt:lpstr>
      <vt:lpstr>PowerPoint Presentation</vt:lpstr>
      <vt:lpstr>PowerPoint Presentation</vt:lpstr>
      <vt:lpstr>Special thanks to the study’s founding sponsors:</vt:lpstr>
      <vt:lpstr>Diversity is the hallmark of American culture </vt:lpstr>
      <vt:lpstr>PowerPoint Presentation</vt:lpstr>
      <vt:lpstr> Help disperse overcrowding</vt:lpstr>
      <vt:lpstr>PowerPoint Presentation</vt:lpstr>
      <vt:lpstr>Study Objectives</vt:lpstr>
      <vt:lpstr>Benefits</vt:lpstr>
      <vt:lpstr>Methodology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Carroll Rheem</dc:creator>
  <cp:lastModifiedBy>Brian Watkins</cp:lastModifiedBy>
  <cp:revision>298</cp:revision>
  <dcterms:created xsi:type="dcterms:W3CDTF">2021-03-20T15:36:35Z</dcterms:created>
  <dcterms:modified xsi:type="dcterms:W3CDTF">2022-08-23T19:57:41Z</dcterms:modified>
</cp:coreProperties>
</file>