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2" r:id="rId1"/>
  </p:sldMasterIdLst>
  <p:notesMasterIdLst>
    <p:notesMasterId r:id="rId51"/>
  </p:notesMasterIdLst>
  <p:handoutMasterIdLst>
    <p:handoutMasterId r:id="rId52"/>
  </p:handoutMasterIdLst>
  <p:sldIdLst>
    <p:sldId id="1709" r:id="rId2"/>
    <p:sldId id="1710" r:id="rId3"/>
    <p:sldId id="1711" r:id="rId4"/>
    <p:sldId id="1712" r:id="rId5"/>
    <p:sldId id="1713" r:id="rId6"/>
    <p:sldId id="1714" r:id="rId7"/>
    <p:sldId id="1715" r:id="rId8"/>
    <p:sldId id="1716" r:id="rId9"/>
    <p:sldId id="1717" r:id="rId10"/>
    <p:sldId id="1718" r:id="rId11"/>
    <p:sldId id="1719" r:id="rId12"/>
    <p:sldId id="1720" r:id="rId13"/>
    <p:sldId id="1721" r:id="rId14"/>
    <p:sldId id="1722" r:id="rId15"/>
    <p:sldId id="1723" r:id="rId16"/>
    <p:sldId id="1724" r:id="rId17"/>
    <p:sldId id="1725" r:id="rId18"/>
    <p:sldId id="1726" r:id="rId19"/>
    <p:sldId id="1727" r:id="rId20"/>
    <p:sldId id="1728" r:id="rId21"/>
    <p:sldId id="1729" r:id="rId22"/>
    <p:sldId id="1730" r:id="rId23"/>
    <p:sldId id="1731" r:id="rId24"/>
    <p:sldId id="1732" r:id="rId25"/>
    <p:sldId id="1733" r:id="rId26"/>
    <p:sldId id="1734" r:id="rId27"/>
    <p:sldId id="1735" r:id="rId28"/>
    <p:sldId id="1736" r:id="rId29"/>
    <p:sldId id="1737" r:id="rId30"/>
    <p:sldId id="1755" r:id="rId31"/>
    <p:sldId id="1738" r:id="rId32"/>
    <p:sldId id="1739" r:id="rId33"/>
    <p:sldId id="1740" r:id="rId34"/>
    <p:sldId id="1757" r:id="rId35"/>
    <p:sldId id="1741" r:id="rId36"/>
    <p:sldId id="1742" r:id="rId37"/>
    <p:sldId id="1743" r:id="rId38"/>
    <p:sldId id="1744" r:id="rId39"/>
    <p:sldId id="1745" r:id="rId40"/>
    <p:sldId id="1746" r:id="rId41"/>
    <p:sldId id="1747" r:id="rId42"/>
    <p:sldId id="1748" r:id="rId43"/>
    <p:sldId id="1749" r:id="rId44"/>
    <p:sldId id="1750" r:id="rId45"/>
    <p:sldId id="1751" r:id="rId46"/>
    <p:sldId id="1752" r:id="rId47"/>
    <p:sldId id="1753" r:id="rId48"/>
    <p:sldId id="1754" r:id="rId49"/>
    <p:sldId id="1756" r:id="rId50"/>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u, Bing" initials="L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D4779"/>
    <a:srgbClr val="0E223A"/>
    <a:srgbClr val="B71234"/>
    <a:srgbClr val="1590FF"/>
    <a:srgbClr val="2597FF"/>
    <a:srgbClr val="009BCC"/>
    <a:srgbClr val="00A9E0"/>
    <a:srgbClr val="006BCC"/>
    <a:srgbClr val="5BB1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84" autoAdjust="0"/>
    <p:restoredTop sz="98934" autoAdjust="0"/>
  </p:normalViewPr>
  <p:slideViewPr>
    <p:cSldViewPr snapToGrid="0" snapToObjects="1">
      <p:cViewPr>
        <p:scale>
          <a:sx n="73" d="100"/>
          <a:sy n="73" d="100"/>
        </p:scale>
        <p:origin x="-2576" y="-624"/>
      </p:cViewPr>
      <p:guideLst>
        <p:guide orient="horz" pos="905"/>
        <p:guide orient="horz" pos="191"/>
        <p:guide orient="horz" pos="4083"/>
        <p:guide orient="horz" pos="3624"/>
        <p:guide orient="horz" pos="4319"/>
        <p:guide orient="horz" pos="1434"/>
        <p:guide pos="2880"/>
        <p:guide pos="5759"/>
        <p:guide pos="606"/>
        <p:guide pos="807"/>
        <p:guide/>
        <p:guide pos="5500"/>
        <p:guide pos="375"/>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6" d="100"/>
          <a:sy n="76" d="100"/>
        </p:scale>
        <p:origin x="-31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commentAuthors" Target="commentAuthors.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oleObject" Target="file:///C:\Users\Brett%20Peterson\Documents\Comscore%20CH%20and%20IN.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Sheet1!$A$2</c:f>
              <c:strCache>
                <c:ptCount val="1"/>
                <c:pt idx="0">
                  <c:v>Thailand</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Sheet1!$B$2:$Z$2</c:f>
              <c:numCache>
                <c:formatCode>0.0%</c:formatCode>
                <c:ptCount val="25"/>
                <c:pt idx="0">
                  <c:v>0.0785300102994439</c:v>
                </c:pt>
                <c:pt idx="1">
                  <c:v>0.0765122807377174</c:v>
                </c:pt>
                <c:pt idx="2">
                  <c:v>0.0579556005284942</c:v>
                </c:pt>
                <c:pt idx="3">
                  <c:v>0.0436739001841881</c:v>
                </c:pt>
                <c:pt idx="4">
                  <c:v>0.0371837145905245</c:v>
                </c:pt>
                <c:pt idx="5">
                  <c:v>0.0367486192373922</c:v>
                </c:pt>
                <c:pt idx="6">
                  <c:v>0.0397103051290792</c:v>
                </c:pt>
                <c:pt idx="7">
                  <c:v>0.0348931991104417</c:v>
                </c:pt>
                <c:pt idx="8">
                  <c:v>0.0304940316375312</c:v>
                </c:pt>
                <c:pt idx="9">
                  <c:v>0.028034769724625</c:v>
                </c:pt>
                <c:pt idx="10">
                  <c:v>0.0319682509312048</c:v>
                </c:pt>
                <c:pt idx="11">
                  <c:v>0.0422831077943191</c:v>
                </c:pt>
                <c:pt idx="12">
                  <c:v>0.055991517165285</c:v>
                </c:pt>
                <c:pt idx="13">
                  <c:v>0.06</c:v>
                </c:pt>
                <c:pt idx="14">
                  <c:v>0.06</c:v>
                </c:pt>
                <c:pt idx="15">
                  <c:v>0.0629959424580199</c:v>
                </c:pt>
                <c:pt idx="16">
                  <c:v>0.0627028888961401</c:v>
                </c:pt>
                <c:pt idx="17">
                  <c:v>0.0626207716798895</c:v>
                </c:pt>
                <c:pt idx="18">
                  <c:v>0.062390218395446</c:v>
                </c:pt>
                <c:pt idx="19">
                  <c:v>0.0620240659082265</c:v>
                </c:pt>
                <c:pt idx="20">
                  <c:v>0.0620972446887475</c:v>
                </c:pt>
                <c:pt idx="21">
                  <c:v>0.0630696312022507</c:v>
                </c:pt>
                <c:pt idx="22">
                  <c:v>0.0642490462624115</c:v>
                </c:pt>
                <c:pt idx="23">
                  <c:v>0.0651188499809274</c:v>
                </c:pt>
                <c:pt idx="24">
                  <c:v>0.0655704407718281</c:v>
                </c:pt>
              </c:numCache>
            </c:numRef>
          </c:val>
          <c:smooth val="0"/>
        </c:ser>
        <c:ser>
          <c:idx val="1"/>
          <c:order val="1"/>
          <c:tx>
            <c:strRef>
              <c:f>Sheet1!$A$3</c:f>
              <c:strCache>
                <c:ptCount val="1"/>
                <c:pt idx="0">
                  <c:v>Korea, Republic Of</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Sheet1!$B$3:$Z$3</c:f>
              <c:numCache>
                <c:formatCode>0.0%</c:formatCode>
                <c:ptCount val="25"/>
                <c:pt idx="0">
                  <c:v>0.0461309284533995</c:v>
                </c:pt>
                <c:pt idx="1">
                  <c:v>0.0460419730450249</c:v>
                </c:pt>
                <c:pt idx="2">
                  <c:v>0.0391804715864947</c:v>
                </c:pt>
                <c:pt idx="3">
                  <c:v>0.0369497602923207</c:v>
                </c:pt>
                <c:pt idx="4">
                  <c:v>0.0319573466652108</c:v>
                </c:pt>
                <c:pt idx="5">
                  <c:v>0.0335810524374524</c:v>
                </c:pt>
                <c:pt idx="6">
                  <c:v>0.0375284740251466</c:v>
                </c:pt>
                <c:pt idx="7">
                  <c:v>0.0411175044951472</c:v>
                </c:pt>
                <c:pt idx="8">
                  <c:v>0.0430814054256361</c:v>
                </c:pt>
                <c:pt idx="9">
                  <c:v>0.048400314976513</c:v>
                </c:pt>
                <c:pt idx="10">
                  <c:v>0.0534169640677924</c:v>
                </c:pt>
                <c:pt idx="11">
                  <c:v>0.0545399889179069</c:v>
                </c:pt>
                <c:pt idx="12">
                  <c:v>0.0569968836059928</c:v>
                </c:pt>
                <c:pt idx="13">
                  <c:v>0.058</c:v>
                </c:pt>
                <c:pt idx="14">
                  <c:v>0.059</c:v>
                </c:pt>
                <c:pt idx="15">
                  <c:v>0.06</c:v>
                </c:pt>
                <c:pt idx="16">
                  <c:v>0.06</c:v>
                </c:pt>
                <c:pt idx="17">
                  <c:v>0.061</c:v>
                </c:pt>
                <c:pt idx="18">
                  <c:v>0.061</c:v>
                </c:pt>
                <c:pt idx="19">
                  <c:v>0.062</c:v>
                </c:pt>
                <c:pt idx="20">
                  <c:v>0.062</c:v>
                </c:pt>
                <c:pt idx="21">
                  <c:v>0.063</c:v>
                </c:pt>
                <c:pt idx="22">
                  <c:v>0.063</c:v>
                </c:pt>
                <c:pt idx="23">
                  <c:v>0.064</c:v>
                </c:pt>
                <c:pt idx="24">
                  <c:v>0.064</c:v>
                </c:pt>
              </c:numCache>
            </c:numRef>
          </c:val>
          <c:smooth val="0"/>
        </c:ser>
        <c:ser>
          <c:idx val="2"/>
          <c:order val="2"/>
          <c:tx>
            <c:strRef>
              <c:f>Sheet1!$A$4</c:f>
              <c:strCache>
                <c:ptCount val="1"/>
                <c:pt idx="0">
                  <c:v>Taiwan</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Sheet1!$B$4:$Z$4</c:f>
              <c:numCache>
                <c:formatCode>0.0%</c:formatCode>
                <c:ptCount val="25"/>
                <c:pt idx="0">
                  <c:v>0.0472980734270519</c:v>
                </c:pt>
                <c:pt idx="1">
                  <c:v>0.048261545460874</c:v>
                </c:pt>
                <c:pt idx="2">
                  <c:v>0.0384353057401254</c:v>
                </c:pt>
                <c:pt idx="3">
                  <c:v>0.029316195940726</c:v>
                </c:pt>
                <c:pt idx="4">
                  <c:v>0.0269713985932812</c:v>
                </c:pt>
                <c:pt idx="5">
                  <c:v>0.0296608597306448</c:v>
                </c:pt>
                <c:pt idx="6">
                  <c:v>0.028239165345628</c:v>
                </c:pt>
                <c:pt idx="7">
                  <c:v>0.0274050919705342</c:v>
                </c:pt>
                <c:pt idx="8">
                  <c:v>0.0271611792454342</c:v>
                </c:pt>
                <c:pt idx="9">
                  <c:v>0.0349480187192365</c:v>
                </c:pt>
                <c:pt idx="10">
                  <c:v>0.0485010286333873</c:v>
                </c:pt>
                <c:pt idx="11">
                  <c:v>0.0451530775741944</c:v>
                </c:pt>
                <c:pt idx="12">
                  <c:v>0.0535725299658203</c:v>
                </c:pt>
                <c:pt idx="13">
                  <c:v>0.05</c:v>
                </c:pt>
                <c:pt idx="14">
                  <c:v>0.05</c:v>
                </c:pt>
                <c:pt idx="15">
                  <c:v>0.049</c:v>
                </c:pt>
                <c:pt idx="16">
                  <c:v>0.049</c:v>
                </c:pt>
                <c:pt idx="17">
                  <c:v>0.049</c:v>
                </c:pt>
                <c:pt idx="18">
                  <c:v>0.048</c:v>
                </c:pt>
                <c:pt idx="19">
                  <c:v>0.048</c:v>
                </c:pt>
                <c:pt idx="20">
                  <c:v>0.047</c:v>
                </c:pt>
                <c:pt idx="21">
                  <c:v>0.047</c:v>
                </c:pt>
                <c:pt idx="22">
                  <c:v>0.046</c:v>
                </c:pt>
                <c:pt idx="23">
                  <c:v>0.046</c:v>
                </c:pt>
                <c:pt idx="24">
                  <c:v>0.045</c:v>
                </c:pt>
              </c:numCache>
            </c:numRef>
          </c:val>
          <c:smooth val="0"/>
        </c:ser>
        <c:ser>
          <c:idx val="3"/>
          <c:order val="3"/>
          <c:tx>
            <c:strRef>
              <c:f>Sheet1!$A$5</c:f>
              <c:strCache>
                <c:ptCount val="1"/>
                <c:pt idx="0">
                  <c:v>France</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Sheet1!$B$5:$Z$5</c:f>
              <c:numCache>
                <c:formatCode>0.0%</c:formatCode>
                <c:ptCount val="25"/>
                <c:pt idx="0">
                  <c:v>0.0420835826458996</c:v>
                </c:pt>
                <c:pt idx="1">
                  <c:v>0.0346503257752785</c:v>
                </c:pt>
                <c:pt idx="2">
                  <c:v>0.025933950301154</c:v>
                </c:pt>
                <c:pt idx="3">
                  <c:v>0.0233591489572178</c:v>
                </c:pt>
                <c:pt idx="4">
                  <c:v>0.0235885552271334</c:v>
                </c:pt>
                <c:pt idx="5">
                  <c:v>0.0262087342010671</c:v>
                </c:pt>
                <c:pt idx="6">
                  <c:v>0.0336805637544252</c:v>
                </c:pt>
                <c:pt idx="7">
                  <c:v>0.0320037455586076</c:v>
                </c:pt>
                <c:pt idx="8">
                  <c:v>0.0286990499286276</c:v>
                </c:pt>
                <c:pt idx="9">
                  <c:v>0.026682335868213</c:v>
                </c:pt>
                <c:pt idx="10">
                  <c:v>0.0259123095852887</c:v>
                </c:pt>
                <c:pt idx="11">
                  <c:v>0.0277556514181945</c:v>
                </c:pt>
                <c:pt idx="12">
                  <c:v>0.0279975667956654</c:v>
                </c:pt>
                <c:pt idx="13">
                  <c:v>0.0343201898649023</c:v>
                </c:pt>
                <c:pt idx="14">
                  <c:v>0.0349436729148279</c:v>
                </c:pt>
                <c:pt idx="15">
                  <c:v>0.0342341253014537</c:v>
                </c:pt>
                <c:pt idx="16">
                  <c:v>0.0341586145399181</c:v>
                </c:pt>
                <c:pt idx="17">
                  <c:v>0.0344191727758818</c:v>
                </c:pt>
                <c:pt idx="18">
                  <c:v>0.034463397342222</c:v>
                </c:pt>
                <c:pt idx="19">
                  <c:v>0.0343658868184713</c:v>
                </c:pt>
                <c:pt idx="20">
                  <c:v>0.0341763223870852</c:v>
                </c:pt>
                <c:pt idx="21">
                  <c:v>0.0342614154298672</c:v>
                </c:pt>
                <c:pt idx="22">
                  <c:v>0.0337704736290899</c:v>
                </c:pt>
                <c:pt idx="23">
                  <c:v>0.0333725568524859</c:v>
                </c:pt>
                <c:pt idx="24">
                  <c:v>0.0331803704505633</c:v>
                </c:pt>
              </c:numCache>
            </c:numRef>
          </c:val>
          <c:smooth val="0"/>
        </c:ser>
        <c:ser>
          <c:idx val="4"/>
          <c:order val="4"/>
          <c:tx>
            <c:strRef>
              <c:f>Sheet1!$A$6</c:f>
              <c:strCache>
                <c:ptCount val="1"/>
                <c:pt idx="0">
                  <c:v>United States</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Sheet1!$B$6:$Z$6</c:f>
              <c:numCache>
                <c:formatCode>0.0%</c:formatCode>
                <c:ptCount val="25"/>
                <c:pt idx="0">
                  <c:v>0.0259871292843725</c:v>
                </c:pt>
                <c:pt idx="1">
                  <c:v>0.0221905683572934</c:v>
                </c:pt>
                <c:pt idx="2">
                  <c:v>0.0163823912413529</c:v>
                </c:pt>
                <c:pt idx="3">
                  <c:v>0.0113264813609132</c:v>
                </c:pt>
                <c:pt idx="4">
                  <c:v>0.0103190503886058</c:v>
                </c:pt>
                <c:pt idx="5">
                  <c:v>0.0127860776353625</c:v>
                </c:pt>
                <c:pt idx="6">
                  <c:v>0.0134073747268392</c:v>
                </c:pt>
                <c:pt idx="7">
                  <c:v>0.015286596759277</c:v>
                </c:pt>
                <c:pt idx="8">
                  <c:v>0.0181843525124889</c:v>
                </c:pt>
                <c:pt idx="9">
                  <c:v>0.0189234371126323</c:v>
                </c:pt>
                <c:pt idx="10">
                  <c:v>0.0228388030556239</c:v>
                </c:pt>
                <c:pt idx="11">
                  <c:v>0.0267617373781898</c:v>
                </c:pt>
                <c:pt idx="12">
                  <c:v>0.0296227484780964</c:v>
                </c:pt>
                <c:pt idx="13">
                  <c:v>0.0297362917911065</c:v>
                </c:pt>
                <c:pt idx="14">
                  <c:v>0.0307911377302663</c:v>
                </c:pt>
                <c:pt idx="15">
                  <c:v>0.032</c:v>
                </c:pt>
                <c:pt idx="16">
                  <c:v>0.0335</c:v>
                </c:pt>
                <c:pt idx="17">
                  <c:v>0.035</c:v>
                </c:pt>
                <c:pt idx="18">
                  <c:v>0.036</c:v>
                </c:pt>
                <c:pt idx="19">
                  <c:v>0.037</c:v>
                </c:pt>
                <c:pt idx="20">
                  <c:v>0.038</c:v>
                </c:pt>
                <c:pt idx="21">
                  <c:v>0.039</c:v>
                </c:pt>
                <c:pt idx="22">
                  <c:v>0.04</c:v>
                </c:pt>
                <c:pt idx="23">
                  <c:v>0.0405</c:v>
                </c:pt>
                <c:pt idx="24">
                  <c:v>0.041</c:v>
                </c:pt>
              </c:numCache>
            </c:numRef>
          </c:val>
          <c:smooth val="0"/>
        </c:ser>
        <c:ser>
          <c:idx val="5"/>
          <c:order val="5"/>
          <c:tx>
            <c:strRef>
              <c:f>Sheet1!$A$7</c:f>
              <c:strCache>
                <c:ptCount val="1"/>
                <c:pt idx="0">
                  <c:v>Singapore</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Sheet1!$B$7:$Z$7</c:f>
              <c:numCache>
                <c:formatCode>0.0%</c:formatCode>
                <c:ptCount val="25"/>
                <c:pt idx="0">
                  <c:v>0.0361253403725662</c:v>
                </c:pt>
                <c:pt idx="1">
                  <c:v>0.037211613237212</c:v>
                </c:pt>
                <c:pt idx="2">
                  <c:v>0.0374440027540539</c:v>
                </c:pt>
                <c:pt idx="3">
                  <c:v>0.030930294768076</c:v>
                </c:pt>
                <c:pt idx="4">
                  <c:v>0.0347346315703873</c:v>
                </c:pt>
                <c:pt idx="5">
                  <c:v>0.0313383133358821</c:v>
                </c:pt>
                <c:pt idx="6">
                  <c:v>0.0330677030117236</c:v>
                </c:pt>
                <c:pt idx="7">
                  <c:v>0.0324476051980316</c:v>
                </c:pt>
                <c:pt idx="8">
                  <c:v>0.0298844166001013</c:v>
                </c:pt>
                <c:pt idx="9">
                  <c:v>0.0254603569998701</c:v>
                </c:pt>
                <c:pt idx="10">
                  <c:v>0.0257795619517237</c:v>
                </c:pt>
                <c:pt idx="11">
                  <c:v>0.030122768494192</c:v>
                </c:pt>
                <c:pt idx="12">
                  <c:v>0.0338111725767046</c:v>
                </c:pt>
                <c:pt idx="13">
                  <c:v>0.0303533557237372</c:v>
                </c:pt>
                <c:pt idx="14">
                  <c:v>0.0293557013973952</c:v>
                </c:pt>
                <c:pt idx="15">
                  <c:v>0.0271874899357482</c:v>
                </c:pt>
                <c:pt idx="16">
                  <c:v>0.0255705900925381</c:v>
                </c:pt>
                <c:pt idx="17">
                  <c:v>0.0241104764269025</c:v>
                </c:pt>
                <c:pt idx="18">
                  <c:v>0.0227623627913538</c:v>
                </c:pt>
                <c:pt idx="19">
                  <c:v>0.0213918719248635</c:v>
                </c:pt>
                <c:pt idx="20">
                  <c:v>0.0200029156909649</c:v>
                </c:pt>
                <c:pt idx="21">
                  <c:v>0.018724898756248</c:v>
                </c:pt>
                <c:pt idx="22">
                  <c:v>0.0174747770794162</c:v>
                </c:pt>
                <c:pt idx="23">
                  <c:v>0.016295450531271</c:v>
                </c:pt>
                <c:pt idx="24">
                  <c:v>0.0152506538607507</c:v>
                </c:pt>
              </c:numCache>
            </c:numRef>
          </c:val>
          <c:smooth val="0"/>
        </c:ser>
        <c:ser>
          <c:idx val="6"/>
          <c:order val="6"/>
          <c:tx>
            <c:strRef>
              <c:f>Sheet1!$A$8</c:f>
              <c:strCache>
                <c:ptCount val="1"/>
                <c:pt idx="0">
                  <c:v>Malaysia</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Sheet1!$B$8:$Z$8</c:f>
              <c:numCache>
                <c:formatCode>0.0%</c:formatCode>
                <c:ptCount val="25"/>
                <c:pt idx="0">
                  <c:v>0.0443027520722827</c:v>
                </c:pt>
                <c:pt idx="1">
                  <c:v>0.0432749309241609</c:v>
                </c:pt>
                <c:pt idx="2">
                  <c:v>0.040500925802171</c:v>
                </c:pt>
                <c:pt idx="3">
                  <c:v>0.0252407763859253</c:v>
                </c:pt>
                <c:pt idx="4">
                  <c:v>0.0280332402089268</c:v>
                </c:pt>
                <c:pt idx="5">
                  <c:v>0.0166566913648367</c:v>
                </c:pt>
                <c:pt idx="6">
                  <c:v>0.0183797137564428</c:v>
                </c:pt>
                <c:pt idx="7">
                  <c:v>0.0265143723405401</c:v>
                </c:pt>
                <c:pt idx="8">
                  <c:v>0.034814640404871</c:v>
                </c:pt>
                <c:pt idx="9">
                  <c:v>0.036617900258059</c:v>
                </c:pt>
                <c:pt idx="10">
                  <c:v>0.0321972833290295</c:v>
                </c:pt>
                <c:pt idx="11">
                  <c:v>0.0305954058182081</c:v>
                </c:pt>
                <c:pt idx="12">
                  <c:v>0.0311910719065866</c:v>
                </c:pt>
                <c:pt idx="13">
                  <c:v>0.0302690380191713</c:v>
                </c:pt>
                <c:pt idx="14">
                  <c:v>0.0305297770583972</c:v>
                </c:pt>
                <c:pt idx="15">
                  <c:v>0.0309338196508904</c:v>
                </c:pt>
                <c:pt idx="16">
                  <c:v>0.0316576483202909</c:v>
                </c:pt>
                <c:pt idx="17">
                  <c:v>0.0320883023592174</c:v>
                </c:pt>
                <c:pt idx="18">
                  <c:v>0.0323367639250229</c:v>
                </c:pt>
                <c:pt idx="19">
                  <c:v>0.0322776941119399</c:v>
                </c:pt>
                <c:pt idx="20">
                  <c:v>0.0322848683482731</c:v>
                </c:pt>
                <c:pt idx="21">
                  <c:v>0.0321501713311931</c:v>
                </c:pt>
                <c:pt idx="22">
                  <c:v>0.0318364499040509</c:v>
                </c:pt>
                <c:pt idx="23">
                  <c:v>0.0315957017247729</c:v>
                </c:pt>
                <c:pt idx="24">
                  <c:v>0.0313215487367557</c:v>
                </c:pt>
              </c:numCache>
            </c:numRef>
          </c:val>
          <c:smooth val="0"/>
        </c:ser>
        <c:ser>
          <c:idx val="7"/>
          <c:order val="7"/>
          <c:tx>
            <c:strRef>
              <c:f>Sheet1!$A$9</c:f>
              <c:strCache>
                <c:ptCount val="1"/>
                <c:pt idx="0">
                  <c:v>Japan</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Sheet1!$B$9:$Z$9</c:f>
              <c:numCache>
                <c:formatCode>0.0%</c:formatCode>
                <c:ptCount val="25"/>
                <c:pt idx="0">
                  <c:v>0.0366497898769281</c:v>
                </c:pt>
                <c:pt idx="1">
                  <c:v>0.037368483262559</c:v>
                </c:pt>
                <c:pt idx="2">
                  <c:v>0.0328584729253779</c:v>
                </c:pt>
                <c:pt idx="3">
                  <c:v>0.0323094781416507</c:v>
                </c:pt>
                <c:pt idx="4">
                  <c:v>0.0313839358896571</c:v>
                </c:pt>
                <c:pt idx="5">
                  <c:v>0.0308837289912286</c:v>
                </c:pt>
                <c:pt idx="6">
                  <c:v>0.0339598404787243</c:v>
                </c:pt>
                <c:pt idx="7">
                  <c:v>0.0362518965871498</c:v>
                </c:pt>
                <c:pt idx="8">
                  <c:v>0.0369037320431846</c:v>
                </c:pt>
                <c:pt idx="9">
                  <c:v>0.0362767990454735</c:v>
                </c:pt>
                <c:pt idx="10">
                  <c:v>0.0402481709252024</c:v>
                </c:pt>
                <c:pt idx="11">
                  <c:v>0.0256278008461429</c:v>
                </c:pt>
                <c:pt idx="12">
                  <c:v>0.0286320486541296</c:v>
                </c:pt>
                <c:pt idx="13">
                  <c:v>0.0222999121910578</c:v>
                </c:pt>
                <c:pt idx="14">
                  <c:v>0.0235124684328437</c:v>
                </c:pt>
                <c:pt idx="15">
                  <c:v>0.0251635062860654</c:v>
                </c:pt>
                <c:pt idx="16">
                  <c:v>0.0263367143499295</c:v>
                </c:pt>
                <c:pt idx="17">
                  <c:v>0.0277815184995221</c:v>
                </c:pt>
                <c:pt idx="18">
                  <c:v>0.0290265438120079</c:v>
                </c:pt>
                <c:pt idx="19">
                  <c:v>0.0301761630559701</c:v>
                </c:pt>
                <c:pt idx="20">
                  <c:v>0.0308777495342658</c:v>
                </c:pt>
                <c:pt idx="21">
                  <c:v>0.0314554022424453</c:v>
                </c:pt>
                <c:pt idx="22">
                  <c:v>0.0315751642980189</c:v>
                </c:pt>
                <c:pt idx="23">
                  <c:v>0.0314983933450799</c:v>
                </c:pt>
                <c:pt idx="24">
                  <c:v>0.0314912469142992</c:v>
                </c:pt>
              </c:numCache>
            </c:numRef>
          </c:val>
          <c:smooth val="0"/>
        </c:ser>
        <c:ser>
          <c:idx val="8"/>
          <c:order val="8"/>
          <c:tx>
            <c:strRef>
              <c:f>Sheet1!$A$10</c:f>
              <c:strCache>
                <c:ptCount val="1"/>
                <c:pt idx="0">
                  <c:v>Viet Nam</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Sheet1!$B$10:$Z$10</c:f>
              <c:numCache>
                <c:formatCode>0.0%</c:formatCode>
                <c:ptCount val="25"/>
                <c:pt idx="0">
                  <c:v>0.00183924045290136</c:v>
                </c:pt>
                <c:pt idx="1">
                  <c:v>0.00480593234805425</c:v>
                </c:pt>
                <c:pt idx="2">
                  <c:v>0.000422767591461841</c:v>
                </c:pt>
                <c:pt idx="3">
                  <c:v>0.0053417240010158</c:v>
                </c:pt>
                <c:pt idx="4">
                  <c:v>0.027217728322273</c:v>
                </c:pt>
                <c:pt idx="5">
                  <c:v>0.0232877849668135</c:v>
                </c:pt>
                <c:pt idx="6">
                  <c:v>0.0148223767966214</c:v>
                </c:pt>
                <c:pt idx="7">
                  <c:v>0.0151671981700776</c:v>
                </c:pt>
                <c:pt idx="8">
                  <c:v>0.0162860099579555</c:v>
                </c:pt>
                <c:pt idx="9">
                  <c:v>0.0128387107039395</c:v>
                </c:pt>
                <c:pt idx="10">
                  <c:v>0.0177007289846222</c:v>
                </c:pt>
                <c:pt idx="11">
                  <c:v>0.0012776806745355</c:v>
                </c:pt>
                <c:pt idx="12">
                  <c:v>0.0196996772337805</c:v>
                </c:pt>
                <c:pt idx="13">
                  <c:v>0.0201271620051925</c:v>
                </c:pt>
                <c:pt idx="14">
                  <c:v>0.0213606842812912</c:v>
                </c:pt>
                <c:pt idx="15">
                  <c:v>0.0216986848030633</c:v>
                </c:pt>
                <c:pt idx="16">
                  <c:v>0.0219696036339573</c:v>
                </c:pt>
                <c:pt idx="17">
                  <c:v>0.022170072391431</c:v>
                </c:pt>
                <c:pt idx="18">
                  <c:v>0.0226024362137581</c:v>
                </c:pt>
                <c:pt idx="19">
                  <c:v>0.022896388340227</c:v>
                </c:pt>
                <c:pt idx="20">
                  <c:v>0.0229528188193126</c:v>
                </c:pt>
                <c:pt idx="21">
                  <c:v>0.022883453890732</c:v>
                </c:pt>
                <c:pt idx="22">
                  <c:v>0.0225023458438137</c:v>
                </c:pt>
                <c:pt idx="23">
                  <c:v>0.0218631150848038</c:v>
                </c:pt>
                <c:pt idx="24">
                  <c:v>0.0212059060244982</c:v>
                </c:pt>
              </c:numCache>
            </c:numRef>
          </c:val>
          <c:smooth val="0"/>
        </c:ser>
        <c:ser>
          <c:idx val="9"/>
          <c:order val="9"/>
          <c:tx>
            <c:strRef>
              <c:f>Sheet1!$A$11</c:f>
              <c:strCache>
                <c:ptCount val="1"/>
                <c:pt idx="0">
                  <c:v>Russian Federation</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Sheet1!$B$11:$Z$11</c:f>
              <c:numCache>
                <c:formatCode>0.0%</c:formatCode>
                <c:ptCount val="25"/>
                <c:pt idx="0">
                  <c:v>0.0491418770282034</c:v>
                </c:pt>
                <c:pt idx="1">
                  <c:v>0.0420606442641717</c:v>
                </c:pt>
                <c:pt idx="2">
                  <c:v>0.0504550632524619</c:v>
                </c:pt>
                <c:pt idx="3">
                  <c:v>0.0465975644740491</c:v>
                </c:pt>
                <c:pt idx="4">
                  <c:v>0.0388962029422516</c:v>
                </c:pt>
                <c:pt idx="5">
                  <c:v>0.0354177453916442</c:v>
                </c:pt>
                <c:pt idx="6">
                  <c:v>0.0293696189506973</c:v>
                </c:pt>
                <c:pt idx="7">
                  <c:v>0.0257125477297598</c:v>
                </c:pt>
                <c:pt idx="8">
                  <c:v>0.0260601759765142</c:v>
                </c:pt>
                <c:pt idx="9">
                  <c:v>0.0223642685516809</c:v>
                </c:pt>
                <c:pt idx="10">
                  <c:v>0.0183822712878507</c:v>
                </c:pt>
                <c:pt idx="11">
                  <c:v>0.0179823762578435</c:v>
                </c:pt>
                <c:pt idx="12">
                  <c:v>0.0170638049278522</c:v>
                </c:pt>
                <c:pt idx="13">
                  <c:v>0.0158894084627774</c:v>
                </c:pt>
                <c:pt idx="14">
                  <c:v>0.0149270480990006</c:v>
                </c:pt>
                <c:pt idx="15">
                  <c:v>0.014640607489858</c:v>
                </c:pt>
                <c:pt idx="16">
                  <c:v>0.0144612099351022</c:v>
                </c:pt>
                <c:pt idx="17">
                  <c:v>0.0143371632305069</c:v>
                </c:pt>
                <c:pt idx="18">
                  <c:v>0.0141974494206544</c:v>
                </c:pt>
                <c:pt idx="19">
                  <c:v>0.014049728075172</c:v>
                </c:pt>
                <c:pt idx="20">
                  <c:v>0.0140647334666148</c:v>
                </c:pt>
                <c:pt idx="21">
                  <c:v>0.0142737269109626</c:v>
                </c:pt>
                <c:pt idx="22">
                  <c:v>0.0146519783535498</c:v>
                </c:pt>
                <c:pt idx="23">
                  <c:v>0.015198519705641</c:v>
                </c:pt>
                <c:pt idx="24">
                  <c:v>0.015609148721165</c:v>
                </c:pt>
              </c:numCache>
            </c:numRef>
          </c:val>
          <c:smooth val="0"/>
        </c:ser>
        <c:dLbls>
          <c:showLegendKey val="0"/>
          <c:showVal val="0"/>
          <c:showCatName val="0"/>
          <c:showSerName val="0"/>
          <c:showPercent val="0"/>
          <c:showBubbleSize val="0"/>
        </c:dLbls>
        <c:marker val="1"/>
        <c:smooth val="0"/>
        <c:axId val="-2099931880"/>
        <c:axId val="-2099928936"/>
      </c:lineChart>
      <c:catAx>
        <c:axId val="-2099931880"/>
        <c:scaling>
          <c:orientation val="minMax"/>
        </c:scaling>
        <c:delete val="0"/>
        <c:axPos val="b"/>
        <c:majorTickMark val="out"/>
        <c:minorTickMark val="none"/>
        <c:tickLblPos val="nextTo"/>
        <c:crossAx val="-2099928936"/>
        <c:crosses val="autoZero"/>
        <c:auto val="1"/>
        <c:lblAlgn val="ctr"/>
        <c:lblOffset val="100"/>
        <c:noMultiLvlLbl val="0"/>
      </c:catAx>
      <c:valAx>
        <c:axId val="-2099928936"/>
        <c:scaling>
          <c:orientation val="minMax"/>
        </c:scaling>
        <c:delete val="0"/>
        <c:axPos val="l"/>
        <c:majorGridlines/>
        <c:numFmt formatCode="0.0%" sourceLinked="1"/>
        <c:majorTickMark val="out"/>
        <c:minorTickMark val="none"/>
        <c:tickLblPos val="nextTo"/>
        <c:crossAx val="-2099931880"/>
        <c:crosses val="autoZero"/>
        <c:crossBetween val="between"/>
      </c:valAx>
    </c:plotArea>
    <c:legend>
      <c:legendPos val="r"/>
      <c:layout/>
      <c:overlay val="0"/>
    </c:legend>
    <c:plotVisOnly val="1"/>
    <c:dispBlanksAs val="gap"/>
    <c:showDLblsOverMax val="0"/>
  </c:chart>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Sheet1!$A$2</c:f>
              <c:strCache>
                <c:ptCount val="1"/>
                <c:pt idx="0">
                  <c:v>France</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Sheet1!$B$2:$Z$2</c:f>
              <c:numCache>
                <c:formatCode>0%</c:formatCode>
                <c:ptCount val="25"/>
                <c:pt idx="0">
                  <c:v>0.173929597120891</c:v>
                </c:pt>
                <c:pt idx="1">
                  <c:v>0.155557923237794</c:v>
                </c:pt>
                <c:pt idx="2" formatCode="0.0%">
                  <c:v>0.121765471459191</c:v>
                </c:pt>
                <c:pt idx="3" formatCode="0.0%">
                  <c:v>0.120212307485285</c:v>
                </c:pt>
                <c:pt idx="4" formatCode="0.0%">
                  <c:v>0.131342264039935</c:v>
                </c:pt>
                <c:pt idx="5" formatCode="0.0%">
                  <c:v>0.137370645018904</c:v>
                </c:pt>
                <c:pt idx="6" formatCode="0.0%">
                  <c:v>0.164311279779531</c:v>
                </c:pt>
                <c:pt idx="7" formatCode="0.0%">
                  <c:v>0.16043821538788</c:v>
                </c:pt>
                <c:pt idx="8" formatCode="0.0%">
                  <c:v>0.148184362527062</c:v>
                </c:pt>
                <c:pt idx="9" formatCode="0.0%">
                  <c:v>0.143182737084298</c:v>
                </c:pt>
                <c:pt idx="10" formatCode="0.0%">
                  <c:v>0.143254341083828</c:v>
                </c:pt>
                <c:pt idx="11" formatCode="0.0%">
                  <c:v>0.140286432546204</c:v>
                </c:pt>
                <c:pt idx="12" formatCode="0.0%">
                  <c:v>0.140282135085398</c:v>
                </c:pt>
                <c:pt idx="13" formatCode="0.0%">
                  <c:v>0.167265498085285</c:v>
                </c:pt>
                <c:pt idx="14" formatCode="0.0%">
                  <c:v>0.164166676970977</c:v>
                </c:pt>
                <c:pt idx="15" formatCode="0.0%">
                  <c:v>0.157069671586867</c:v>
                </c:pt>
                <c:pt idx="16" formatCode="0.0%">
                  <c:v>0.151911867425078</c:v>
                </c:pt>
                <c:pt idx="17" formatCode="0.0%">
                  <c:v>0.148691081614967</c:v>
                </c:pt>
                <c:pt idx="18" formatCode="0.0%">
                  <c:v>0.145342564768682</c:v>
                </c:pt>
                <c:pt idx="19" formatCode="0.0%">
                  <c:v>0.142226850208352</c:v>
                </c:pt>
                <c:pt idx="20" formatCode="0.0%">
                  <c:v>0.139346035368556</c:v>
                </c:pt>
                <c:pt idx="21" formatCode="0.0%">
                  <c:v>0.138322184999564</c:v>
                </c:pt>
                <c:pt idx="22" formatCode="0.0%">
                  <c:v>0.134574163402509</c:v>
                </c:pt>
                <c:pt idx="23" formatCode="0.0%">
                  <c:v>0.130564126471094</c:v>
                </c:pt>
                <c:pt idx="24" formatCode="0.0%">
                  <c:v>0.127593309916242</c:v>
                </c:pt>
              </c:numCache>
            </c:numRef>
          </c:val>
          <c:smooth val="0"/>
        </c:ser>
        <c:ser>
          <c:idx val="1"/>
          <c:order val="1"/>
          <c:tx>
            <c:strRef>
              <c:f>Sheet1!$A$3</c:f>
              <c:strCache>
                <c:ptCount val="1"/>
                <c:pt idx="0">
                  <c:v>United States</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Sheet1!$B$3:$Z$3</c:f>
              <c:numCache>
                <c:formatCode>0%</c:formatCode>
                <c:ptCount val="25"/>
                <c:pt idx="0">
                  <c:v>0.107403662962611</c:v>
                </c:pt>
                <c:pt idx="1">
                  <c:v>0.0996215375149418</c:v>
                </c:pt>
                <c:pt idx="2" formatCode="0.0%">
                  <c:v>0.0769188484580186</c:v>
                </c:pt>
                <c:pt idx="3" formatCode="0.0%">
                  <c:v>0.058289043944973</c:v>
                </c:pt>
                <c:pt idx="4" formatCode="0.0%">
                  <c:v>0.0574569925004418</c:v>
                </c:pt>
                <c:pt idx="5" formatCode="0.0%">
                  <c:v>0.0670170378529772</c:v>
                </c:pt>
                <c:pt idx="6" formatCode="0.0%">
                  <c:v>0.0654081361557153</c:v>
                </c:pt>
                <c:pt idx="7" formatCode="0.0%">
                  <c:v>0.0766333521468995</c:v>
                </c:pt>
                <c:pt idx="8" formatCode="0.0%">
                  <c:v>0.0938928881524621</c:v>
                </c:pt>
                <c:pt idx="9" formatCode="0.0%">
                  <c:v>0.101546938551851</c:v>
                </c:pt>
                <c:pt idx="10" formatCode="0.0%">
                  <c:v>0.126262681144185</c:v>
                </c:pt>
                <c:pt idx="11" formatCode="0.0%">
                  <c:v>0.135262855443688</c:v>
                </c:pt>
                <c:pt idx="12" formatCode="0.0%">
                  <c:v>0.148425126866684</c:v>
                </c:pt>
                <c:pt idx="13" formatCode="0.0%">
                  <c:v>0.153</c:v>
                </c:pt>
                <c:pt idx="14" formatCode="0.0%">
                  <c:v>0.157</c:v>
                </c:pt>
                <c:pt idx="15" formatCode="0.0%">
                  <c:v>0.162</c:v>
                </c:pt>
                <c:pt idx="16" formatCode="0.0%">
                  <c:v>0.167</c:v>
                </c:pt>
                <c:pt idx="17" formatCode="0.0%">
                  <c:v>0.172</c:v>
                </c:pt>
                <c:pt idx="18" formatCode="0.0%">
                  <c:v>0.177</c:v>
                </c:pt>
                <c:pt idx="19" formatCode="0.0%">
                  <c:v>0.182</c:v>
                </c:pt>
                <c:pt idx="20" formatCode="0.0%">
                  <c:v>0.186</c:v>
                </c:pt>
                <c:pt idx="21" formatCode="0.0%">
                  <c:v>0.19</c:v>
                </c:pt>
                <c:pt idx="22" formatCode="0.0%">
                  <c:v>0.193</c:v>
                </c:pt>
                <c:pt idx="23" formatCode="0.0%">
                  <c:v>0.195</c:v>
                </c:pt>
                <c:pt idx="24" formatCode="0.0%">
                  <c:v>0.197</c:v>
                </c:pt>
              </c:numCache>
            </c:numRef>
          </c:val>
          <c:smooth val="0"/>
        </c:ser>
        <c:ser>
          <c:idx val="2"/>
          <c:order val="2"/>
          <c:tx>
            <c:strRef>
              <c:f>Sheet1!$A$4</c:f>
              <c:strCache>
                <c:ptCount val="1"/>
                <c:pt idx="0">
                  <c:v>Russian Federation</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Sheet1!$B$4:$Z$4</c:f>
              <c:numCache>
                <c:formatCode>0%</c:formatCode>
                <c:ptCount val="25"/>
                <c:pt idx="0">
                  <c:v>0.203101217526986</c:v>
                </c:pt>
                <c:pt idx="1">
                  <c:v>0.188825539887023</c:v>
                </c:pt>
                <c:pt idx="2" formatCode="0.0%">
                  <c:v>0.236897367855522</c:v>
                </c:pt>
                <c:pt idx="3" formatCode="0.0%">
                  <c:v>0.239803289018751</c:v>
                </c:pt>
                <c:pt idx="4" formatCode="0.0%">
                  <c:v>0.216576017810351</c:v>
                </c:pt>
                <c:pt idx="5" formatCode="0.0%">
                  <c:v>0.185638821479879</c:v>
                </c:pt>
                <c:pt idx="6" formatCode="0.0%">
                  <c:v>0.143280252421315</c:v>
                </c:pt>
                <c:pt idx="7" formatCode="0.0%">
                  <c:v>0.128899764662978</c:v>
                </c:pt>
                <c:pt idx="8" formatCode="0.0%">
                  <c:v>0.134558829439532</c:v>
                </c:pt>
                <c:pt idx="9" formatCode="0.0%">
                  <c:v>0.120011126459613</c:v>
                </c:pt>
                <c:pt idx="10" formatCode="0.0%">
                  <c:v>0.101625065581196</c:v>
                </c:pt>
                <c:pt idx="11" formatCode="0.0%">
                  <c:v>0.0908890004384021</c:v>
                </c:pt>
                <c:pt idx="12" formatCode="0.0%">
                  <c:v>0.0854983936793552</c:v>
                </c:pt>
                <c:pt idx="13" formatCode="0.0%">
                  <c:v>0.0774398344318297</c:v>
                </c:pt>
                <c:pt idx="14" formatCode="0.0%">
                  <c:v>0.0701278279868234</c:v>
                </c:pt>
                <c:pt idx="15" formatCode="0.0%">
                  <c:v>0.0671726059893393</c:v>
                </c:pt>
                <c:pt idx="16" formatCode="0.0%">
                  <c:v>0.0643126027228134</c:v>
                </c:pt>
                <c:pt idx="17" formatCode="0.0%">
                  <c:v>0.0619366514679341</c:v>
                </c:pt>
                <c:pt idx="18" formatCode="0.0%">
                  <c:v>0.0598749360511688</c:v>
                </c:pt>
                <c:pt idx="19" formatCode="0.0%">
                  <c:v>0.0581462827067665</c:v>
                </c:pt>
                <c:pt idx="20" formatCode="0.0%">
                  <c:v>0.0573456917011303</c:v>
                </c:pt>
                <c:pt idx="21" formatCode="0.0%">
                  <c:v>0.0576267229371464</c:v>
                </c:pt>
                <c:pt idx="22" formatCode="0.0%">
                  <c:v>0.0583876243720236</c:v>
                </c:pt>
                <c:pt idx="23" formatCode="0.0%">
                  <c:v>0.0594614748217266</c:v>
                </c:pt>
                <c:pt idx="24" formatCode="0.0%">
                  <c:v>0.06002413243926</c:v>
                </c:pt>
              </c:numCache>
            </c:numRef>
          </c:val>
          <c:smooth val="0"/>
        </c:ser>
        <c:ser>
          <c:idx val="3"/>
          <c:order val="3"/>
          <c:tx>
            <c:strRef>
              <c:f>Sheet1!$A$5</c:f>
              <c:strCache>
                <c:ptCount val="1"/>
                <c:pt idx="0">
                  <c:v>Germany</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Sheet1!$B$5:$Z$5</c:f>
              <c:numCache>
                <c:formatCode>0%</c:formatCode>
                <c:ptCount val="25"/>
                <c:pt idx="0">
                  <c:v>0.0924398057821975</c:v>
                </c:pt>
                <c:pt idx="1">
                  <c:v>0.101664838618711</c:v>
                </c:pt>
                <c:pt idx="2" formatCode="0.0%">
                  <c:v>0.0922279380006085</c:v>
                </c:pt>
                <c:pt idx="3" formatCode="0.0%">
                  <c:v>0.0993147111905065</c:v>
                </c:pt>
                <c:pt idx="4" formatCode="0.0%">
                  <c:v>0.109889221452418</c:v>
                </c:pt>
                <c:pt idx="5" formatCode="0.0%">
                  <c:v>0.103706158338414</c:v>
                </c:pt>
                <c:pt idx="6" formatCode="0.0%">
                  <c:v>0.090115041572999</c:v>
                </c:pt>
                <c:pt idx="7" formatCode="0.0%">
                  <c:v>0.0891459902720062</c:v>
                </c:pt>
                <c:pt idx="8" formatCode="0.0%">
                  <c:v>0.0802732595832332</c:v>
                </c:pt>
                <c:pt idx="9" formatCode="0.0%">
                  <c:v>0.0744116814823392</c:v>
                </c:pt>
                <c:pt idx="10" formatCode="0.0%">
                  <c:v>0.0804141925188947</c:v>
                </c:pt>
                <c:pt idx="11" formatCode="0.0%">
                  <c:v>0.0791358662682554</c:v>
                </c:pt>
                <c:pt idx="12" formatCode="0.0%">
                  <c:v>0.0762369862881038</c:v>
                </c:pt>
                <c:pt idx="13" formatCode="0.0%">
                  <c:v>0.0721353544795996</c:v>
                </c:pt>
                <c:pt idx="14" formatCode="0.0%">
                  <c:v>0.0743567466698272</c:v>
                </c:pt>
                <c:pt idx="15" formatCode="0.0%">
                  <c:v>0.0731851591888143</c:v>
                </c:pt>
                <c:pt idx="16" formatCode="0.0%">
                  <c:v>0.0729314329865143</c:v>
                </c:pt>
                <c:pt idx="17" formatCode="0.0%">
                  <c:v>0.0724348407449859</c:v>
                </c:pt>
                <c:pt idx="18" formatCode="0.0%">
                  <c:v>0.0721714700867522</c:v>
                </c:pt>
                <c:pt idx="19" formatCode="0.0%">
                  <c:v>0.07203065000148</c:v>
                </c:pt>
                <c:pt idx="20" formatCode="0.0%">
                  <c:v>0.0718657385505675</c:v>
                </c:pt>
                <c:pt idx="21" formatCode="0.0%">
                  <c:v>0.072373532424527</c:v>
                </c:pt>
                <c:pt idx="22" formatCode="0.0%">
                  <c:v>0.0722665248401523</c:v>
                </c:pt>
                <c:pt idx="23" formatCode="0.0%">
                  <c:v>0.0717050937177112</c:v>
                </c:pt>
                <c:pt idx="24" formatCode="0.0%">
                  <c:v>0.0711238595320165</c:v>
                </c:pt>
              </c:numCache>
            </c:numRef>
          </c:val>
          <c:smooth val="0"/>
        </c:ser>
        <c:ser>
          <c:idx val="4"/>
          <c:order val="4"/>
          <c:tx>
            <c:strRef>
              <c:f>Sheet1!$A$6</c:f>
              <c:strCache>
                <c:ptCount val="1"/>
                <c:pt idx="0">
                  <c:v>Australia</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Sheet1!$B$6:$Z$6</c:f>
              <c:numCache>
                <c:formatCode>0%</c:formatCode>
                <c:ptCount val="25"/>
                <c:pt idx="0">
                  <c:v>0.0521002987565755</c:v>
                </c:pt>
                <c:pt idx="1">
                  <c:v>0.0677332669852705</c:v>
                </c:pt>
                <c:pt idx="2" formatCode="0.0%">
                  <c:v>0.0647978169662523</c:v>
                </c:pt>
                <c:pt idx="3" formatCode="0.0%">
                  <c:v>0.0655726735733511</c:v>
                </c:pt>
                <c:pt idx="4" formatCode="0.0%">
                  <c:v>0.071479410327133</c:v>
                </c:pt>
                <c:pt idx="5" formatCode="0.0%">
                  <c:v>0.070669014134274</c:v>
                </c:pt>
                <c:pt idx="6" formatCode="0.0%">
                  <c:v>0.0629689811329012</c:v>
                </c:pt>
                <c:pt idx="7" formatCode="0.0%">
                  <c:v>0.0689190122351301</c:v>
                </c:pt>
                <c:pt idx="8" formatCode="0.0%">
                  <c:v>0.0679019604638788</c:v>
                </c:pt>
                <c:pt idx="9" formatCode="0.0%">
                  <c:v>0.0708948038752524</c:v>
                </c:pt>
                <c:pt idx="10" formatCode="0.0%">
                  <c:v>0.0714672432929851</c:v>
                </c:pt>
                <c:pt idx="11" formatCode="0.0%">
                  <c:v>0.0672955706763102</c:v>
                </c:pt>
                <c:pt idx="12" formatCode="0.0%">
                  <c:v>0.0630581042378247</c:v>
                </c:pt>
                <c:pt idx="13" formatCode="0.0%">
                  <c:v>0.0586226312643191</c:v>
                </c:pt>
                <c:pt idx="14" formatCode="0.0%">
                  <c:v>0.0572683473386682</c:v>
                </c:pt>
                <c:pt idx="15" formatCode="0.0%">
                  <c:v>0.0558703031181344</c:v>
                </c:pt>
                <c:pt idx="16" formatCode="0.0%">
                  <c:v>0.0553634118333504</c:v>
                </c:pt>
                <c:pt idx="17" formatCode="0.0%">
                  <c:v>0.0559145110384685</c:v>
                </c:pt>
                <c:pt idx="18" formatCode="0.0%">
                  <c:v>0.0562323106064249</c:v>
                </c:pt>
                <c:pt idx="19" formatCode="0.0%">
                  <c:v>0.056241296809719</c:v>
                </c:pt>
                <c:pt idx="20" formatCode="0.0%">
                  <c:v>0.0562130849819799</c:v>
                </c:pt>
                <c:pt idx="21" formatCode="0.0%">
                  <c:v>0.0561980693619614</c:v>
                </c:pt>
                <c:pt idx="22" formatCode="0.0%">
                  <c:v>0.0554029237036548</c:v>
                </c:pt>
                <c:pt idx="23" formatCode="0.0%">
                  <c:v>0.0552174173382578</c:v>
                </c:pt>
                <c:pt idx="24" formatCode="0.0%">
                  <c:v>0.0547351419329693</c:v>
                </c:pt>
              </c:numCache>
            </c:numRef>
          </c:val>
          <c:smooth val="0"/>
        </c:ser>
        <c:ser>
          <c:idx val="5"/>
          <c:order val="5"/>
          <c:tx>
            <c:strRef>
              <c:f>Sheet1!$A$7</c:f>
              <c:strCache>
                <c:ptCount val="1"/>
                <c:pt idx="0">
                  <c:v>Switzerland</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Sheet1!$B$7:$Z$7</c:f>
              <c:numCache>
                <c:formatCode>0%</c:formatCode>
                <c:ptCount val="25"/>
                <c:pt idx="0">
                  <c:v>0.019269200832673</c:v>
                </c:pt>
                <c:pt idx="1">
                  <c:v>0.021165547556753</c:v>
                </c:pt>
                <c:pt idx="2" formatCode="0.0%">
                  <c:v>0.0236207514241573</c:v>
                </c:pt>
                <c:pt idx="3" formatCode="0.0%">
                  <c:v>0.0231717159681585</c:v>
                </c:pt>
                <c:pt idx="4" formatCode="0.0%">
                  <c:v>0.0235599654028023</c:v>
                </c:pt>
                <c:pt idx="5" formatCode="0.0%">
                  <c:v>0.0272767516871111</c:v>
                </c:pt>
                <c:pt idx="6" formatCode="0.0%">
                  <c:v>0.0270674767845511</c:v>
                </c:pt>
                <c:pt idx="7" formatCode="0.0%">
                  <c:v>0.0281385875331909</c:v>
                </c:pt>
                <c:pt idx="8" formatCode="0.0%">
                  <c:v>0.0246039372927966</c:v>
                </c:pt>
                <c:pt idx="9" formatCode="0.0%">
                  <c:v>0.036209366287137</c:v>
                </c:pt>
                <c:pt idx="10" formatCode="0.0%">
                  <c:v>0.0451072010224257</c:v>
                </c:pt>
                <c:pt idx="11" formatCode="0.0%">
                  <c:v>0.0562109223964241</c:v>
                </c:pt>
                <c:pt idx="12" formatCode="0.0%">
                  <c:v>0.0563881795691058</c:v>
                </c:pt>
                <c:pt idx="13" formatCode="0.0%">
                  <c:v>0.0582873495015873</c:v>
                </c:pt>
                <c:pt idx="14" formatCode="0.0%">
                  <c:v>0.0542790035962365</c:v>
                </c:pt>
                <c:pt idx="15" formatCode="0.0%">
                  <c:v>0.0545460081736031</c:v>
                </c:pt>
                <c:pt idx="16" formatCode="0.0%">
                  <c:v>0.0538345051724847</c:v>
                </c:pt>
                <c:pt idx="17" formatCode="0.0%">
                  <c:v>0.052840866285111</c:v>
                </c:pt>
                <c:pt idx="18" formatCode="0.0%">
                  <c:v>0.0516244415111643</c:v>
                </c:pt>
                <c:pt idx="19" formatCode="0.0%">
                  <c:v>0.0502427635415222</c:v>
                </c:pt>
                <c:pt idx="20" formatCode="0.0%">
                  <c:v>0.0492442280923703</c:v>
                </c:pt>
                <c:pt idx="21" formatCode="0.0%">
                  <c:v>0.0491522712182661</c:v>
                </c:pt>
                <c:pt idx="22" formatCode="0.0%">
                  <c:v>0.0487167875484558</c:v>
                </c:pt>
                <c:pt idx="23" formatCode="0.0%">
                  <c:v>0.0474295356371305</c:v>
                </c:pt>
                <c:pt idx="24" formatCode="0.0%">
                  <c:v>0.0462644183659042</c:v>
                </c:pt>
              </c:numCache>
            </c:numRef>
          </c:val>
          <c:smooth val="0"/>
        </c:ser>
        <c:ser>
          <c:idx val="6"/>
          <c:order val="6"/>
          <c:tx>
            <c:strRef>
              <c:f>Sheet1!$A$8</c:f>
              <c:strCache>
                <c:ptCount val="1"/>
                <c:pt idx="0">
                  <c:v>Austria</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Sheet1!$B$8:$Z$8</c:f>
              <c:numCache>
                <c:formatCode>0%</c:formatCode>
                <c:ptCount val="25"/>
                <c:pt idx="0">
                  <c:v>0.0612987242434452</c:v>
                </c:pt>
                <c:pt idx="1">
                  <c:v>0.0563555903545884</c:v>
                </c:pt>
                <c:pt idx="2" formatCode="0.0%">
                  <c:v>0.0461850685942284</c:v>
                </c:pt>
                <c:pt idx="3" formatCode="0.0%">
                  <c:v>0.0523158674421644</c:v>
                </c:pt>
                <c:pt idx="4" formatCode="0.0%">
                  <c:v>0.0488947817973806</c:v>
                </c:pt>
                <c:pt idx="5" formatCode="0.0%">
                  <c:v>0.0438338817951388</c:v>
                </c:pt>
                <c:pt idx="6" formatCode="0.0%">
                  <c:v>0.0360627539272641</c:v>
                </c:pt>
                <c:pt idx="7" formatCode="0.0%">
                  <c:v>0.0329983999180531</c:v>
                </c:pt>
                <c:pt idx="8" formatCode="0.0%">
                  <c:v>0.0297492488214677</c:v>
                </c:pt>
                <c:pt idx="9" formatCode="0.0%">
                  <c:v>0.0300256134567625</c:v>
                </c:pt>
                <c:pt idx="10" formatCode="0.0%">
                  <c:v>0.0287069018112206</c:v>
                </c:pt>
                <c:pt idx="11" formatCode="0.0%">
                  <c:v>0.032275055025614</c:v>
                </c:pt>
                <c:pt idx="12" formatCode="0.0%">
                  <c:v>0.0357024234908592</c:v>
                </c:pt>
                <c:pt idx="13" formatCode="0.0%">
                  <c:v>0.0337816013293463</c:v>
                </c:pt>
                <c:pt idx="14" formatCode="0.0%">
                  <c:v>0.0320750177240348</c:v>
                </c:pt>
                <c:pt idx="15" formatCode="0.0%">
                  <c:v>0.0322804097155099</c:v>
                </c:pt>
                <c:pt idx="16" formatCode="0.0%">
                  <c:v>0.0325151513306012</c:v>
                </c:pt>
                <c:pt idx="17" formatCode="0.0%">
                  <c:v>0.0326357165634597</c:v>
                </c:pt>
                <c:pt idx="18" formatCode="0.0%">
                  <c:v>0.0327547314622854</c:v>
                </c:pt>
                <c:pt idx="19" formatCode="0.0%">
                  <c:v>0.0327044728010821</c:v>
                </c:pt>
                <c:pt idx="20" formatCode="0.0%">
                  <c:v>0.0324527951697879</c:v>
                </c:pt>
                <c:pt idx="21" formatCode="0.0%">
                  <c:v>0.0324734401635593</c:v>
                </c:pt>
                <c:pt idx="22" formatCode="0.0%">
                  <c:v>0.0322399351644733</c:v>
                </c:pt>
                <c:pt idx="23" formatCode="0.0%">
                  <c:v>0.031601004123235</c:v>
                </c:pt>
                <c:pt idx="24" formatCode="0.0%">
                  <c:v>0.0309759194255135</c:v>
                </c:pt>
              </c:numCache>
            </c:numRef>
          </c:val>
          <c:smooth val="0"/>
        </c:ser>
        <c:ser>
          <c:idx val="7"/>
          <c:order val="7"/>
          <c:tx>
            <c:strRef>
              <c:f>Sheet1!$A$9</c:f>
              <c:strCache>
                <c:ptCount val="1"/>
                <c:pt idx="0">
                  <c:v>Canada</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Sheet1!$B$9:$Z$9</c:f>
              <c:numCache>
                <c:formatCode>0%</c:formatCode>
                <c:ptCount val="25"/>
                <c:pt idx="0">
                  <c:v>0.0316297869138212</c:v>
                </c:pt>
                <c:pt idx="1">
                  <c:v>0.0348449919506496</c:v>
                </c:pt>
                <c:pt idx="2" formatCode="0.0%">
                  <c:v>0.0327849264223209</c:v>
                </c:pt>
                <c:pt idx="3" formatCode="0.0%">
                  <c:v>0.028333871297127</c:v>
                </c:pt>
                <c:pt idx="4" formatCode="0.0%">
                  <c:v>0.0289018226504982</c:v>
                </c:pt>
                <c:pt idx="5" formatCode="0.0%">
                  <c:v>0.0291329911250381</c:v>
                </c:pt>
                <c:pt idx="6" formatCode="0.0%">
                  <c:v>0.0295150004563975</c:v>
                </c:pt>
                <c:pt idx="7" formatCode="0.0%">
                  <c:v>0.0293493946899463</c:v>
                </c:pt>
                <c:pt idx="8" formatCode="0.0%">
                  <c:v>0.0304610289792615</c:v>
                </c:pt>
                <c:pt idx="9" formatCode="0.0%">
                  <c:v>0.0311196069641607</c:v>
                </c:pt>
                <c:pt idx="10" formatCode="0.0%">
                  <c:v>0.0307065042530254</c:v>
                </c:pt>
                <c:pt idx="11" formatCode="0.0%">
                  <c:v>0.0302571811978808</c:v>
                </c:pt>
                <c:pt idx="12" formatCode="0.0%">
                  <c:v>0.0290203180580713</c:v>
                </c:pt>
                <c:pt idx="13" formatCode="0.0%">
                  <c:v>0.0291539688517703</c:v>
                </c:pt>
                <c:pt idx="14" formatCode="0.0%">
                  <c:v>0.0299546666539783</c:v>
                </c:pt>
                <c:pt idx="15" formatCode="0.0%">
                  <c:v>0.0299213162148774</c:v>
                </c:pt>
                <c:pt idx="16" formatCode="0.0%">
                  <c:v>0.0300352279413397</c:v>
                </c:pt>
                <c:pt idx="17" formatCode="0.0%">
                  <c:v>0.0297369725318801</c:v>
                </c:pt>
                <c:pt idx="18" formatCode="0.0%">
                  <c:v>0.0289825331750618</c:v>
                </c:pt>
                <c:pt idx="19" formatCode="0.0%">
                  <c:v>0.0278554735501806</c:v>
                </c:pt>
                <c:pt idx="20" formatCode="0.0%">
                  <c:v>0.0265701784631708</c:v>
                </c:pt>
                <c:pt idx="21" formatCode="0.0%">
                  <c:v>0.0252547234949079</c:v>
                </c:pt>
                <c:pt idx="22" formatCode="0.0%">
                  <c:v>0.0238202496173877</c:v>
                </c:pt>
                <c:pt idx="23" formatCode="0.0%">
                  <c:v>0.0226001493839016</c:v>
                </c:pt>
                <c:pt idx="24" formatCode="0.0%">
                  <c:v>0.0215111242212352</c:v>
                </c:pt>
              </c:numCache>
            </c:numRef>
          </c:val>
          <c:smooth val="0"/>
        </c:ser>
        <c:ser>
          <c:idx val="8"/>
          <c:order val="8"/>
          <c:tx>
            <c:strRef>
              <c:f>Sheet1!$A$10</c:f>
              <c:strCache>
                <c:ptCount val="1"/>
                <c:pt idx="0">
                  <c:v>United Arab Emirates</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Sheet1!$B$10:$Z$10</c:f>
              <c:numCache>
                <c:formatCode>0%</c:formatCode>
                <c:ptCount val="25"/>
                <c:pt idx="0">
                  <c:v>0.00507047973287356</c:v>
                </c:pt>
                <c:pt idx="1">
                  <c:v>0.00443233887007352</c:v>
                </c:pt>
                <c:pt idx="2" formatCode="0.0%">
                  <c:v>0.00724022339662914</c:v>
                </c:pt>
                <c:pt idx="3" formatCode="0.0%">
                  <c:v>0.0104781045771975</c:v>
                </c:pt>
                <c:pt idx="4" formatCode="0.0%">
                  <c:v>0.00967453500441542</c:v>
                </c:pt>
                <c:pt idx="5" formatCode="0.0%">
                  <c:v>0.012449797414253</c:v>
                </c:pt>
                <c:pt idx="6" formatCode="0.0%">
                  <c:v>0.0165016899772324</c:v>
                </c:pt>
                <c:pt idx="7" formatCode="0.0%">
                  <c:v>0.0209119258025705</c:v>
                </c:pt>
                <c:pt idx="8" formatCode="0.0%">
                  <c:v>0.0217425315366989</c:v>
                </c:pt>
                <c:pt idx="9" formatCode="0.0%">
                  <c:v>0.0242911448365364</c:v>
                </c:pt>
                <c:pt idx="10" formatCode="0.0%">
                  <c:v>0.0277419837864165</c:v>
                </c:pt>
                <c:pt idx="11" formatCode="0.0%">
                  <c:v>0.0275852242219505</c:v>
                </c:pt>
                <c:pt idx="12" formatCode="0.0%">
                  <c:v>0.0295333194935693</c:v>
                </c:pt>
                <c:pt idx="13" formatCode="0.0%">
                  <c:v>0.02795547091076</c:v>
                </c:pt>
                <c:pt idx="14" formatCode="0.0%">
                  <c:v>0.0283600964232837</c:v>
                </c:pt>
                <c:pt idx="15" formatCode="0.0%">
                  <c:v>0.0291523349230868</c:v>
                </c:pt>
                <c:pt idx="16" formatCode="0.0%">
                  <c:v>0.028</c:v>
                </c:pt>
                <c:pt idx="17" formatCode="0.0%">
                  <c:v>0.028</c:v>
                </c:pt>
                <c:pt idx="18" formatCode="0.0%">
                  <c:v>0.026</c:v>
                </c:pt>
                <c:pt idx="19" formatCode="0.0%">
                  <c:v>0.025</c:v>
                </c:pt>
                <c:pt idx="20" formatCode="0.0%">
                  <c:v>0.024</c:v>
                </c:pt>
                <c:pt idx="21" formatCode="0.0%">
                  <c:v>0.023</c:v>
                </c:pt>
                <c:pt idx="22" formatCode="0.0%">
                  <c:v>0.022</c:v>
                </c:pt>
                <c:pt idx="23" formatCode="0.0%">
                  <c:v>0.021</c:v>
                </c:pt>
                <c:pt idx="24" formatCode="0.0%">
                  <c:v>0.0197011166869387</c:v>
                </c:pt>
              </c:numCache>
            </c:numRef>
          </c:val>
          <c:smooth val="0"/>
        </c:ser>
        <c:ser>
          <c:idx val="9"/>
          <c:order val="9"/>
          <c:tx>
            <c:strRef>
              <c:f>Sheet1!$A$11</c:f>
              <c:strCache>
                <c:ptCount val="1"/>
                <c:pt idx="0">
                  <c:v>Spain</c:v>
                </c:pt>
              </c:strCache>
            </c:strRef>
          </c:tx>
          <c:cat>
            <c:strRef>
              <c:f>Sheet1!$B$1:$Z$1</c:f>
              <c:strCache>
                <c:ptCount val="2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strCache>
            </c:strRef>
          </c:cat>
          <c:val>
            <c:numRef>
              <c:f>Sheet1!$B$11:$Z$11</c:f>
              <c:numCache>
                <c:formatCode>General</c:formatCode>
                <c:ptCount val="25"/>
                <c:pt idx="9" formatCode="0.0%">
                  <c:v>0.011765886627754</c:v>
                </c:pt>
                <c:pt idx="10" formatCode="0.0%">
                  <c:v>0.0213349721978565</c:v>
                </c:pt>
                <c:pt idx="11" formatCode="0.0%">
                  <c:v>0.0211707892177447</c:v>
                </c:pt>
                <c:pt idx="12" formatCode="0.0%">
                  <c:v>0.0229844977932381</c:v>
                </c:pt>
                <c:pt idx="13" formatCode="0.0%">
                  <c:v>0.0255047307264519</c:v>
                </c:pt>
                <c:pt idx="14" formatCode="0.0%">
                  <c:v>0.0269356405322465</c:v>
                </c:pt>
                <c:pt idx="15" formatCode="0.0%">
                  <c:v>0.0262902162754675</c:v>
                </c:pt>
                <c:pt idx="16" formatCode="0.0%">
                  <c:v>0.0256570010770451</c:v>
                </c:pt>
                <c:pt idx="17" formatCode="0.0%">
                  <c:v>0.0254381935320019</c:v>
                </c:pt>
                <c:pt idx="18" formatCode="0.0%">
                  <c:v>0.0252881443941771</c:v>
                </c:pt>
                <c:pt idx="19" formatCode="0.0%">
                  <c:v>0.0251403447374315</c:v>
                </c:pt>
                <c:pt idx="20" formatCode="0.0%">
                  <c:v>0.0249617046624002</c:v>
                </c:pt>
                <c:pt idx="21" formatCode="0.0%">
                  <c:v>0.0247</c:v>
                </c:pt>
                <c:pt idx="22" formatCode="0.0%">
                  <c:v>0.0244</c:v>
                </c:pt>
                <c:pt idx="23" formatCode="0.0%">
                  <c:v>0.0242</c:v>
                </c:pt>
                <c:pt idx="24" formatCode="0.0%">
                  <c:v>0.0240938055692806</c:v>
                </c:pt>
              </c:numCache>
            </c:numRef>
          </c:val>
          <c:smooth val="0"/>
        </c:ser>
        <c:dLbls>
          <c:showLegendKey val="0"/>
          <c:showVal val="0"/>
          <c:showCatName val="0"/>
          <c:showSerName val="0"/>
          <c:showPercent val="0"/>
          <c:showBubbleSize val="0"/>
        </c:dLbls>
        <c:marker val="1"/>
        <c:smooth val="0"/>
        <c:axId val="2139285592"/>
        <c:axId val="2139481624"/>
      </c:lineChart>
      <c:catAx>
        <c:axId val="2139285592"/>
        <c:scaling>
          <c:orientation val="minMax"/>
        </c:scaling>
        <c:delete val="0"/>
        <c:axPos val="b"/>
        <c:majorTickMark val="out"/>
        <c:minorTickMark val="none"/>
        <c:tickLblPos val="nextTo"/>
        <c:crossAx val="2139481624"/>
        <c:crosses val="autoZero"/>
        <c:auto val="1"/>
        <c:lblAlgn val="ctr"/>
        <c:lblOffset val="100"/>
        <c:noMultiLvlLbl val="0"/>
      </c:catAx>
      <c:valAx>
        <c:axId val="2139481624"/>
        <c:scaling>
          <c:orientation val="minMax"/>
        </c:scaling>
        <c:delete val="0"/>
        <c:axPos val="l"/>
        <c:majorGridlines/>
        <c:numFmt formatCode="0%" sourceLinked="1"/>
        <c:majorTickMark val="out"/>
        <c:minorTickMark val="none"/>
        <c:tickLblPos val="nextTo"/>
        <c:crossAx val="2139285592"/>
        <c:crosses val="autoZero"/>
        <c:crossBetween val="between"/>
      </c:valAx>
    </c:plotArea>
    <c:legend>
      <c:legendPos val="r"/>
      <c:layout/>
      <c:overlay val="0"/>
    </c:legend>
    <c:plotVisOnly val="1"/>
    <c:dispBlanksAs val="gap"/>
    <c:showDLblsOverMax val="0"/>
  </c:chart>
  <c:txPr>
    <a:bodyPr/>
    <a:lstStyle/>
    <a:p>
      <a:pPr>
        <a:defRPr sz="105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a:effectLst/>
              </a:rPr>
              <a:t>Top </a:t>
            </a:r>
            <a:r>
              <a:rPr lang="en-US" sz="1800" b="1" i="0" baseline="0" dirty="0" smtClean="0">
                <a:effectLst/>
              </a:rPr>
              <a:t>(Desktop) – Average Monthly Unique Visitors</a:t>
            </a:r>
            <a:endParaRPr lang="en-US" dirty="0">
              <a:effectLst/>
            </a:endParaRPr>
          </a:p>
        </c:rich>
      </c:tx>
      <c:layout>
        <c:manualLayout>
          <c:xMode val="edge"/>
          <c:yMode val="edge"/>
          <c:x val="0.19953074433657"/>
          <c:y val="0.0206451584935862"/>
        </c:manualLayout>
      </c:layout>
      <c:overlay val="0"/>
    </c:title>
    <c:autoTitleDeleted val="0"/>
    <c:plotArea>
      <c:layout/>
      <c:barChart>
        <c:barDir val="col"/>
        <c:grouping val="clustered"/>
        <c:varyColors val="0"/>
        <c:ser>
          <c:idx val="0"/>
          <c:order val="0"/>
          <c:invertIfNegative val="0"/>
          <c:cat>
            <c:strRef>
              <c:f>'Top 10'!$B$15:$B$24</c:f>
              <c:strCache>
                <c:ptCount val="10"/>
                <c:pt idx="0">
                  <c:v>    Sohu.com Inc.</c:v>
                </c:pt>
                <c:pt idx="1">
                  <c:v>    TENCENT Inc.</c:v>
                </c:pt>
                <c:pt idx="2">
                  <c:v>    Baidu.com Inc.</c:v>
                </c:pt>
                <c:pt idx="3">
                  <c:v>    Qihoo.com Sites</c:v>
                </c:pt>
                <c:pt idx="4">
                  <c:v>    Alibaba.com Corporation</c:v>
                </c:pt>
                <c:pt idx="5">
                  <c:v>    Youku &amp; Tudou</c:v>
                </c:pt>
                <c:pt idx="6">
                  <c:v>    SINA Corporation</c:v>
                </c:pt>
                <c:pt idx="7">
                  <c:v>    NetEase.com Inc.</c:v>
                </c:pt>
                <c:pt idx="8">
                  <c:v>    IQIYI.COM</c:v>
                </c:pt>
                <c:pt idx="9">
                  <c:v>    LETV.COM</c:v>
                </c:pt>
              </c:strCache>
            </c:strRef>
          </c:cat>
          <c:val>
            <c:numRef>
              <c:f>'Top 10'!$C$15:$C$24</c:f>
              <c:numCache>
                <c:formatCode>_(* #,##0_);_(* \(#,##0\);_(* "-"??_);_(@_)</c:formatCode>
                <c:ptCount val="10"/>
                <c:pt idx="0">
                  <c:v>412939.8333333333</c:v>
                </c:pt>
                <c:pt idx="1">
                  <c:v>410920.4166666667</c:v>
                </c:pt>
                <c:pt idx="2">
                  <c:v>396085.0</c:v>
                </c:pt>
                <c:pt idx="3">
                  <c:v>393494.6666666667</c:v>
                </c:pt>
                <c:pt idx="4">
                  <c:v>338088.8333333333</c:v>
                </c:pt>
                <c:pt idx="5">
                  <c:v>289962.1666666667</c:v>
                </c:pt>
                <c:pt idx="6">
                  <c:v>268434.25</c:v>
                </c:pt>
                <c:pt idx="7">
                  <c:v>226805.75</c:v>
                </c:pt>
                <c:pt idx="8">
                  <c:v>220571.75</c:v>
                </c:pt>
                <c:pt idx="9">
                  <c:v>204964.3333333333</c:v>
                </c:pt>
              </c:numCache>
            </c:numRef>
          </c:val>
        </c:ser>
        <c:dLbls>
          <c:showLegendKey val="0"/>
          <c:showVal val="0"/>
          <c:showCatName val="0"/>
          <c:showSerName val="0"/>
          <c:showPercent val="0"/>
          <c:showBubbleSize val="0"/>
        </c:dLbls>
        <c:gapWidth val="150"/>
        <c:axId val="-2099622152"/>
        <c:axId val="-2099619160"/>
      </c:barChart>
      <c:catAx>
        <c:axId val="-2099622152"/>
        <c:scaling>
          <c:orientation val="minMax"/>
        </c:scaling>
        <c:delete val="0"/>
        <c:axPos val="b"/>
        <c:majorTickMark val="out"/>
        <c:minorTickMark val="none"/>
        <c:tickLblPos val="nextTo"/>
        <c:crossAx val="-2099619160"/>
        <c:crosses val="autoZero"/>
        <c:auto val="1"/>
        <c:lblAlgn val="ctr"/>
        <c:lblOffset val="100"/>
        <c:noMultiLvlLbl val="0"/>
      </c:catAx>
      <c:valAx>
        <c:axId val="-2099619160"/>
        <c:scaling>
          <c:orientation val="minMax"/>
        </c:scaling>
        <c:delete val="0"/>
        <c:axPos val="l"/>
        <c:majorGridlines/>
        <c:title>
          <c:tx>
            <c:rich>
              <a:bodyPr rot="-5400000" vert="horz"/>
              <a:lstStyle/>
              <a:p>
                <a:pPr>
                  <a:defRPr/>
                </a:pPr>
                <a:r>
                  <a:rPr lang="en-US" dirty="0" smtClean="0"/>
                  <a:t>Unique Visitors</a:t>
                </a:r>
                <a:endParaRPr lang="en-US" dirty="0"/>
              </a:p>
            </c:rich>
          </c:tx>
          <c:layout/>
          <c:overlay val="0"/>
        </c:title>
        <c:numFmt formatCode="_(* #,##0_);_(* \(#,##0\);_(* &quot;-&quot;??_);_(@_)" sourceLinked="1"/>
        <c:majorTickMark val="out"/>
        <c:minorTickMark val="none"/>
        <c:tickLblPos val="nextTo"/>
        <c:crossAx val="-2099622152"/>
        <c:crosses val="autoZero"/>
        <c:crossBetween val="between"/>
      </c:val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Top Travel </a:t>
            </a:r>
            <a:r>
              <a:rPr lang="en-US" dirty="0" smtClean="0"/>
              <a:t>(Desktop)- </a:t>
            </a:r>
            <a:r>
              <a:rPr lang="en-US" sz="1800" b="1" i="0" u="none" strike="noStrike" baseline="0" dirty="0" smtClean="0">
                <a:effectLst/>
              </a:rPr>
              <a:t>Average Monthly Unique Visitors</a:t>
            </a:r>
            <a:endParaRPr lang="en-US" dirty="0"/>
          </a:p>
        </c:rich>
      </c:tx>
      <c:layout/>
      <c:overlay val="0"/>
    </c:title>
    <c:autoTitleDeleted val="0"/>
    <c:plotArea>
      <c:layout/>
      <c:barChart>
        <c:barDir val="col"/>
        <c:grouping val="clustered"/>
        <c:varyColors val="0"/>
        <c:ser>
          <c:idx val="0"/>
          <c:order val="0"/>
          <c:tx>
            <c:strRef>
              <c:f>'Top 10'!$C$2</c:f>
              <c:strCache>
                <c:ptCount val="1"/>
                <c:pt idx="0">
                  <c:v>Unique Visitors</c:v>
                </c:pt>
              </c:strCache>
            </c:strRef>
          </c:tx>
          <c:invertIfNegative val="0"/>
          <c:cat>
            <c:strRef>
              <c:f>'Top 10'!$B$3:$B$12</c:f>
              <c:strCache>
                <c:ptCount val="10"/>
                <c:pt idx="0">
                  <c:v>    Ctrip.com International</c:v>
                </c:pt>
                <c:pt idx="1">
                  <c:v>    QUNAR.COM</c:v>
                </c:pt>
                <c:pt idx="2">
                  <c:v>    12306.CN</c:v>
                </c:pt>
                <c:pt idx="3">
                  <c:v>    TripAdvisor Inc.</c:v>
                </c:pt>
                <c:pt idx="4">
                  <c:v>    LVMAMA.COM</c:v>
                </c:pt>
                <c:pt idx="5">
                  <c:v>    Expedia Inc</c:v>
                </c:pt>
                <c:pt idx="6">
                  <c:v>    17U</c:v>
                </c:pt>
                <c:pt idx="7">
                  <c:v>    TUNIU.COM</c:v>
                </c:pt>
                <c:pt idx="8">
                  <c:v>    360.cn Travel</c:v>
                </c:pt>
                <c:pt idx="9">
                  <c:v>    MANGOCITY.COM</c:v>
                </c:pt>
              </c:strCache>
            </c:strRef>
          </c:cat>
          <c:val>
            <c:numRef>
              <c:f>'Top 10'!$C$3:$C$12</c:f>
              <c:numCache>
                <c:formatCode>_(* #,##0_);_(* \(#,##0\);_(* "-"??_);_(@_)</c:formatCode>
                <c:ptCount val="10"/>
                <c:pt idx="0">
                  <c:v>74125.91666666664</c:v>
                </c:pt>
                <c:pt idx="1">
                  <c:v>54621.58333333334</c:v>
                </c:pt>
                <c:pt idx="2">
                  <c:v>41114.33333333334</c:v>
                </c:pt>
                <c:pt idx="3">
                  <c:v>20016.75</c:v>
                </c:pt>
                <c:pt idx="4">
                  <c:v>18578.16666666666</c:v>
                </c:pt>
                <c:pt idx="5">
                  <c:v>17664.5</c:v>
                </c:pt>
                <c:pt idx="6">
                  <c:v>16324.58333333333</c:v>
                </c:pt>
                <c:pt idx="7">
                  <c:v>15494.66666666666</c:v>
                </c:pt>
                <c:pt idx="8">
                  <c:v>15315.75</c:v>
                </c:pt>
                <c:pt idx="9">
                  <c:v>14481.0</c:v>
                </c:pt>
              </c:numCache>
            </c:numRef>
          </c:val>
        </c:ser>
        <c:dLbls>
          <c:showLegendKey val="0"/>
          <c:showVal val="0"/>
          <c:showCatName val="0"/>
          <c:showSerName val="0"/>
          <c:showPercent val="0"/>
          <c:showBubbleSize val="0"/>
        </c:dLbls>
        <c:gapWidth val="150"/>
        <c:axId val="-2099527688"/>
        <c:axId val="-2099524712"/>
      </c:barChart>
      <c:catAx>
        <c:axId val="-2099527688"/>
        <c:scaling>
          <c:orientation val="minMax"/>
        </c:scaling>
        <c:delete val="0"/>
        <c:axPos val="b"/>
        <c:majorTickMark val="out"/>
        <c:minorTickMark val="none"/>
        <c:tickLblPos val="nextTo"/>
        <c:txPr>
          <a:bodyPr rot="-3000000"/>
          <a:lstStyle/>
          <a:p>
            <a:pPr>
              <a:defRPr/>
            </a:pPr>
            <a:endParaRPr lang="en-US"/>
          </a:p>
        </c:txPr>
        <c:crossAx val="-2099524712"/>
        <c:crosses val="autoZero"/>
        <c:auto val="1"/>
        <c:lblAlgn val="ctr"/>
        <c:lblOffset val="100"/>
        <c:noMultiLvlLbl val="0"/>
      </c:catAx>
      <c:valAx>
        <c:axId val="-2099524712"/>
        <c:scaling>
          <c:orientation val="minMax"/>
        </c:scaling>
        <c:delete val="0"/>
        <c:axPos val="l"/>
        <c:majorGridlines/>
        <c:title>
          <c:tx>
            <c:rich>
              <a:bodyPr rot="-5400000" vert="horz"/>
              <a:lstStyle/>
              <a:p>
                <a:pPr>
                  <a:defRPr/>
                </a:pPr>
                <a:r>
                  <a:rPr lang="en-US" dirty="0" smtClean="0"/>
                  <a:t>Unique Visitors</a:t>
                </a:r>
                <a:endParaRPr lang="en-US" dirty="0"/>
              </a:p>
            </c:rich>
          </c:tx>
          <c:layout/>
          <c:overlay val="0"/>
        </c:title>
        <c:numFmt formatCode="_(* #,##0_);_(* \(#,##0\);_(* &quot;-&quot;??_);_(@_)" sourceLinked="1"/>
        <c:majorTickMark val="out"/>
        <c:minorTickMark val="none"/>
        <c:tickLblPos val="nextTo"/>
        <c:crossAx val="-209952768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4"/>
          <p:cNvSpPr>
            <a:spLocks noGrp="1"/>
          </p:cNvSpPr>
          <p:nvPr>
            <p:ph type="sldNum" sz="quarter" idx="3"/>
          </p:nvPr>
        </p:nvSpPr>
        <p:spPr>
          <a:xfrm>
            <a:off x="1" y="9091996"/>
            <a:ext cx="7315200" cy="509205"/>
          </a:xfrm>
          <a:prstGeom prst="rect">
            <a:avLst/>
          </a:prstGeom>
        </p:spPr>
        <p:txBody>
          <a:bodyPr vert="horz" lIns="94704" tIns="47352" rIns="94704" bIns="47352" rtlCol="0" anchor="b"/>
          <a:lstStyle>
            <a:lvl1pPr algn="r">
              <a:defRPr sz="1200"/>
            </a:lvl1pPr>
          </a:lstStyle>
          <a:p>
            <a:r>
              <a:rPr lang="en-US" dirty="0" smtClean="0"/>
              <a:t>Brand USA	                	</a:t>
            </a:r>
            <a:fld id="{82206CF7-0517-45B9-AD42-BC08EBF81D37}" type="datetime4">
              <a:rPr lang="en-US" smtClean="0"/>
              <a:t>December 10, 2014</a:t>
            </a:fld>
            <a:r>
              <a:rPr lang="en-US" dirty="0" smtClean="0"/>
              <a:t>             </a:t>
            </a:r>
            <a:r>
              <a:rPr lang="en-US" dirty="0"/>
              <a:t> </a:t>
            </a:r>
            <a:r>
              <a:rPr lang="en-US" dirty="0" smtClean="0"/>
              <a:t>  Template.</a:t>
            </a:r>
            <a:fld id="{2358CC3B-573F-4EDA-9046-FC8EA7EC99E7}" type="slidenum">
              <a:rPr lang="en-US" smtClean="0"/>
              <a:pPr/>
              <a:t>‹#›</a:t>
            </a:fld>
            <a:endParaRPr lang="en-US" dirty="0"/>
          </a:p>
        </p:txBody>
      </p:sp>
    </p:spTree>
    <p:extLst>
      <p:ext uri="{BB962C8B-B14F-4D97-AF65-F5344CB8AC3E}">
        <p14:creationId xmlns:p14="http://schemas.microsoft.com/office/powerpoint/2010/main" val="26922598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6" tIns="48328" rIns="96656" bIns="48328" rtlCol="0" anchor="ctr"/>
          <a:lstStyle/>
          <a:p>
            <a:pPr lvl="0"/>
            <a:endParaRPr lang="en-US" noProof="0" dirty="0" smtClean="0"/>
          </a:p>
        </p:txBody>
      </p:sp>
      <p:sp>
        <p:nvSpPr>
          <p:cNvPr id="5" name="Notes Placeholder 4"/>
          <p:cNvSpPr>
            <a:spLocks noGrp="1"/>
          </p:cNvSpPr>
          <p:nvPr>
            <p:ph type="body" sz="quarter" idx="3"/>
          </p:nvPr>
        </p:nvSpPr>
        <p:spPr>
          <a:xfrm>
            <a:off x="731520" y="4560571"/>
            <a:ext cx="5852160" cy="4320540"/>
          </a:xfrm>
          <a:prstGeom prst="rect">
            <a:avLst/>
          </a:prstGeom>
        </p:spPr>
        <p:txBody>
          <a:bodyPr vert="horz" lIns="96656" tIns="48328" rIns="96656" bIns="48328"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Slide Number Placeholder 4"/>
          <p:cNvSpPr>
            <a:spLocks noGrp="1"/>
          </p:cNvSpPr>
          <p:nvPr>
            <p:ph type="sldNum" sz="quarter" idx="5"/>
          </p:nvPr>
        </p:nvSpPr>
        <p:spPr>
          <a:xfrm>
            <a:off x="1" y="9091996"/>
            <a:ext cx="7315200" cy="509205"/>
          </a:xfrm>
          <a:prstGeom prst="rect">
            <a:avLst/>
          </a:prstGeom>
        </p:spPr>
        <p:txBody>
          <a:bodyPr vert="horz" lIns="94704" tIns="47352" rIns="94704" bIns="47352" rtlCol="0" anchor="b"/>
          <a:lstStyle>
            <a:lvl1pPr algn="r">
              <a:defRPr sz="1200"/>
            </a:lvl1pPr>
          </a:lstStyle>
          <a:p>
            <a:r>
              <a:rPr lang="en-US" dirty="0" smtClean="0"/>
              <a:t>Brand USA	                	</a:t>
            </a:r>
            <a:fld id="{82206CF7-0517-45B9-AD42-BC08EBF81D37}" type="datetime4">
              <a:rPr lang="en-US" smtClean="0"/>
              <a:pPr/>
              <a:t>December 10, 2014</a:t>
            </a:fld>
            <a:r>
              <a:rPr lang="en-US" dirty="0" smtClean="0"/>
              <a:t>                Template.</a:t>
            </a:r>
            <a:fld id="{2358CC3B-573F-4EDA-9046-FC8EA7EC99E7}" type="slidenum">
              <a:rPr lang="en-US" smtClean="0"/>
              <a:pPr/>
              <a:t>‹#›</a:t>
            </a:fld>
            <a:endParaRPr lang="en-US" dirty="0"/>
          </a:p>
        </p:txBody>
      </p:sp>
    </p:spTree>
    <p:extLst>
      <p:ext uri="{BB962C8B-B14F-4D97-AF65-F5344CB8AC3E}">
        <p14:creationId xmlns:p14="http://schemas.microsoft.com/office/powerpoint/2010/main" val="203680525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dirty="0">
                <a:solidFill>
                  <a:srgbClr val="B71234"/>
                </a:solidFill>
              </a:rPr>
              <a:t>First China multi-channel campaign (Fall 2014) supported by 10 partners  Spring 2015 program already has 16 committed partners</a:t>
            </a:r>
          </a:p>
          <a:p>
            <a:r>
              <a:rPr lang="en-US" dirty="0">
                <a:solidFill>
                  <a:srgbClr val="B71234"/>
                </a:solidFill>
              </a:rPr>
              <a:t>150+ minutes of video content in-language with a China film crew; aired across 30 TV stations across China with total est. viewership of 210 Million</a:t>
            </a:r>
          </a:p>
          <a:p>
            <a:r>
              <a:rPr lang="en-US" dirty="0">
                <a:solidFill>
                  <a:srgbClr val="B71234"/>
                </a:solidFill>
              </a:rPr>
              <a:t>Custom micros site; 15+ Million page views; 5.8 Million UNIQUE Visits</a:t>
            </a:r>
          </a:p>
          <a:p>
            <a:r>
              <a:rPr lang="en-US" dirty="0">
                <a:solidFill>
                  <a:srgbClr val="B71234"/>
                </a:solidFill>
              </a:rPr>
              <a:t>OOH Clips from TV footage aired in 6 cities on metro LCD screens over a 6 week period</a:t>
            </a:r>
          </a:p>
          <a:p>
            <a:r>
              <a:rPr lang="en-US" dirty="0">
                <a:solidFill>
                  <a:srgbClr val="B71234"/>
                </a:solidFill>
              </a:rPr>
              <a:t>Video content appeared on key China digital channels -  Youku &amp; Tudou – 36 pieces of different  content on the US</a:t>
            </a:r>
          </a:p>
          <a:p>
            <a:r>
              <a:rPr lang="en-US" dirty="0">
                <a:solidFill>
                  <a:srgbClr val="B71234"/>
                </a:solidFill>
              </a:rPr>
              <a:t>e-version of the supplement – e-version received over 1.2 million total page views in 90 days measured</a:t>
            </a:r>
          </a:p>
          <a:p>
            <a:r>
              <a:rPr lang="en-US" dirty="0">
                <a:solidFill>
                  <a:srgbClr val="B71234"/>
                </a:solidFill>
              </a:rPr>
              <a:t>Next one Spring 2015</a:t>
            </a:r>
          </a:p>
          <a:p>
            <a:endParaRPr lang="en-US" dirty="0"/>
          </a:p>
        </p:txBody>
      </p:sp>
      <p:sp>
        <p:nvSpPr>
          <p:cNvPr id="4" name="Slide Number Placeholder 3"/>
          <p:cNvSpPr>
            <a:spLocks noGrp="1"/>
          </p:cNvSpPr>
          <p:nvPr>
            <p:ph type="sldNum" sz="quarter" idx="10"/>
          </p:nvPr>
        </p:nvSpPr>
        <p:spPr/>
        <p:txBody>
          <a:bodyPr/>
          <a:lstStyle/>
          <a:p>
            <a:r>
              <a:rPr lang="en-US" dirty="0" smtClean="0"/>
              <a:t>Brand USA	                	</a:t>
            </a:r>
            <a:fld id="{82206CF7-0517-45B9-AD42-BC08EBF81D37}" type="datetime4">
              <a:rPr lang="en-US" smtClean="0"/>
              <a:pPr/>
              <a:t>December 10, 2014</a:t>
            </a:fld>
            <a:r>
              <a:rPr lang="en-US" dirty="0" smtClean="0"/>
              <a:t>                Template.</a:t>
            </a:r>
            <a:fld id="{2358CC3B-573F-4EDA-9046-FC8EA7EC99E7}" type="slidenum">
              <a:rPr lang="en-US" smtClean="0"/>
              <a:pPr/>
              <a:t>4</a:t>
            </a:fld>
            <a:endParaRPr lang="en-US" dirty="0"/>
          </a:p>
        </p:txBody>
      </p:sp>
    </p:spTree>
    <p:extLst>
      <p:ext uri="{BB962C8B-B14F-4D97-AF65-F5344CB8AC3E}">
        <p14:creationId xmlns:p14="http://schemas.microsoft.com/office/powerpoint/2010/main" val="101920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36" name="Shape 13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41" name="Shape 14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49" name="Shape 14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60" name="Shape 160"/>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72" name="Shape 172"/>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85" name="Shape 18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203" name="Shape 203"/>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6" name="Shape 216"/>
          <p:cNvSpPr txBox="1">
            <a:spLocks noGrp="1"/>
          </p:cNvSpPr>
          <p:nvPr>
            <p:ph type="body" idx="1"/>
          </p:nvPr>
        </p:nvSpPr>
        <p:spPr>
          <a:xfrm>
            <a:off x="731522" y="4560571"/>
            <a:ext cx="5852159" cy="4320540"/>
          </a:xfrm>
          <a:prstGeom prst="rect">
            <a:avLst/>
          </a:prstGeom>
        </p:spPr>
        <p:txBody>
          <a:bodyPr lIns="96639" tIns="96639" rIns="96639" bIns="96639" anchor="t" anchorCtr="0">
            <a:noAutofit/>
          </a:bodyPr>
          <a:lstStyle/>
          <a:p>
            <a:pPr>
              <a:spcBef>
                <a:spcPts val="0"/>
              </a:spcBef>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281" name="Shape 28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221" name="Shape 221"/>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r>
              <a:rPr lang="en-US" dirty="0" smtClean="0"/>
              <a:t>500,000 M page views</a:t>
            </a:r>
            <a:endParaRPr lang="en-US" dirty="0"/>
          </a:p>
        </p:txBody>
      </p:sp>
      <p:sp>
        <p:nvSpPr>
          <p:cNvPr id="4" name="Slide Number Placeholder 3"/>
          <p:cNvSpPr>
            <a:spLocks noGrp="1"/>
          </p:cNvSpPr>
          <p:nvPr>
            <p:ph type="sldNum" sz="quarter" idx="10"/>
          </p:nvPr>
        </p:nvSpPr>
        <p:spPr/>
        <p:txBody>
          <a:bodyPr/>
          <a:lstStyle/>
          <a:p>
            <a:r>
              <a:rPr lang="en-US" dirty="0" smtClean="0"/>
              <a:t>Brand USA	                	</a:t>
            </a:r>
            <a:fld id="{82206CF7-0517-45B9-AD42-BC08EBF81D37}" type="datetime4">
              <a:rPr lang="en-US" smtClean="0"/>
              <a:pPr/>
              <a:t>December 10, 2014</a:t>
            </a:fld>
            <a:r>
              <a:rPr lang="en-US" dirty="0" smtClean="0"/>
              <a:t>                Template.</a:t>
            </a:r>
            <a:fld id="{2358CC3B-573F-4EDA-9046-FC8EA7EC99E7}" type="slidenum">
              <a:rPr lang="en-US" smtClean="0"/>
              <a:pPr/>
              <a:t>6</a:t>
            </a:fld>
            <a:endParaRPr lang="en-US" dirty="0"/>
          </a:p>
        </p:txBody>
      </p:sp>
    </p:spTree>
    <p:extLst>
      <p:ext uri="{BB962C8B-B14F-4D97-AF65-F5344CB8AC3E}">
        <p14:creationId xmlns:p14="http://schemas.microsoft.com/office/powerpoint/2010/main" val="3005364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246" name="Shape 24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256" name="Shape 25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267" name="Shape 267"/>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#1 $216,000 Value #2</a:t>
            </a:r>
          </a:p>
          <a:p>
            <a:r>
              <a:rPr lang="en-US" dirty="0" smtClean="0"/>
              <a:t>Co-branded advertising</a:t>
            </a:r>
          </a:p>
          <a:p>
            <a:r>
              <a:rPr lang="en-US" dirty="0" smtClean="0"/>
              <a:t>Blog features</a:t>
            </a:r>
          </a:p>
          <a:p>
            <a:r>
              <a:rPr lang="en-US" dirty="0" smtClean="0"/>
              <a:t>3 pages of guidebook </a:t>
            </a:r>
            <a:endParaRPr lang="en-US" dirty="0"/>
          </a:p>
        </p:txBody>
      </p:sp>
      <p:sp>
        <p:nvSpPr>
          <p:cNvPr id="4" name="Slide Number Placeholder 3"/>
          <p:cNvSpPr>
            <a:spLocks noGrp="1"/>
          </p:cNvSpPr>
          <p:nvPr>
            <p:ph type="sldNum" sz="quarter" idx="10"/>
          </p:nvPr>
        </p:nvSpPr>
        <p:spPr/>
        <p:txBody>
          <a:bodyPr/>
          <a:lstStyle/>
          <a:p>
            <a:fld id="{93D3EE63-F7FE-6647-8DF4-81B4A817C297}" type="slidenum">
              <a:rPr lang="en-US" smtClean="0"/>
              <a:t>47</a:t>
            </a:fld>
            <a:endParaRPr lang="en-US"/>
          </a:p>
        </p:txBody>
      </p:sp>
    </p:spTree>
    <p:extLst>
      <p:ext uri="{BB962C8B-B14F-4D97-AF65-F5344CB8AC3E}">
        <p14:creationId xmlns:p14="http://schemas.microsoft.com/office/powerpoint/2010/main" val="4105470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C07E3E-C028-477B-A023-3D204DCF07BF}" type="slidenum">
              <a:rPr lang="en-US" smtClean="0"/>
              <a:t>16</a:t>
            </a:fld>
            <a:endParaRPr lang="en-US"/>
          </a:p>
        </p:txBody>
      </p:sp>
    </p:spTree>
    <p:extLst>
      <p:ext uri="{BB962C8B-B14F-4D97-AF65-F5344CB8AC3E}">
        <p14:creationId xmlns:p14="http://schemas.microsoft.com/office/powerpoint/2010/main" val="293485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1C2623D-2107-FA49-AD85-D01304B31B80}"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264566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2730" y="4560571"/>
            <a:ext cx="6849035" cy="4744794"/>
          </a:xfrm>
        </p:spPr>
        <p:txBody>
          <a:bodyPr>
            <a:normAutofit/>
          </a:bodyPr>
          <a:lstStyle/>
          <a:p>
            <a:r>
              <a:rPr lang="en-US" sz="1000" dirty="0"/>
              <a:t>As I mentioned, the Great Outdoors and Urban Excitement/Culinary are the key themes here:</a:t>
            </a:r>
          </a:p>
          <a:p>
            <a:endParaRPr lang="en-US" sz="1000" dirty="0"/>
          </a:p>
          <a:p>
            <a:r>
              <a:rPr lang="en-US" sz="1000" dirty="0"/>
              <a:t>Production launched this month on the giant screen film—and we’ll be promoting that production through a content hub that offers many opportunities for partner integration.</a:t>
            </a:r>
          </a:p>
          <a:p>
            <a:endParaRPr lang="en-US" sz="1000" dirty="0"/>
          </a:p>
          <a:p>
            <a:r>
              <a:rPr lang="en-US" sz="1000" dirty="0"/>
              <a:t>We will also promote the Great Outdoors through our core consumer and trade advertising efforts---and adding a new component of marketing merchandise that is uniquely American---made in the USA products.  As examples, a few brands in our consideration set are:</a:t>
            </a:r>
          </a:p>
          <a:p>
            <a:endParaRPr lang="en-US" sz="1000" dirty="0"/>
          </a:p>
          <a:p>
            <a:pPr marL="171427" indent="-171427">
              <a:buFont typeface="Arial" panose="020B0604020202020204" pitchFamily="34" charset="0"/>
              <a:buChar char="•"/>
            </a:pPr>
            <a:r>
              <a:rPr lang="en-US" sz="1000" dirty="0"/>
              <a:t>Ralph Lauren (outerwear)</a:t>
            </a:r>
          </a:p>
          <a:p>
            <a:pPr marL="171427" indent="-171427">
              <a:buFont typeface="Arial" panose="020B0604020202020204" pitchFamily="34" charset="0"/>
              <a:buChar char="•"/>
            </a:pPr>
            <a:r>
              <a:rPr lang="en-US" sz="1000" dirty="0"/>
              <a:t>Nike (shoes and clothing)</a:t>
            </a:r>
          </a:p>
          <a:p>
            <a:pPr marL="171427" indent="-171427">
              <a:buFont typeface="Arial" panose="020B0604020202020204" pitchFamily="34" charset="0"/>
              <a:buChar char="•"/>
            </a:pPr>
            <a:r>
              <a:rPr lang="en-US" sz="1000" dirty="0"/>
              <a:t>Pendleton (park blanket)</a:t>
            </a:r>
          </a:p>
          <a:p>
            <a:pPr marL="171427" indent="-171427">
              <a:buFont typeface="Arial" panose="020B0604020202020204" pitchFamily="34" charset="0"/>
              <a:buChar char="•"/>
            </a:pPr>
            <a:endParaRPr lang="en-US" sz="1000" dirty="0"/>
          </a:p>
          <a:p>
            <a:r>
              <a:rPr lang="en-US" sz="1000" dirty="0"/>
              <a:t>We are in the initial stages of this concept—so more to come on that in FY15 </a:t>
            </a:r>
          </a:p>
          <a:p>
            <a:endParaRPr lang="en-US" sz="1000" dirty="0"/>
          </a:p>
          <a:p>
            <a:r>
              <a:rPr lang="en-US" sz="1000" dirty="0"/>
              <a:t>When the film opens next year, we will be promoting it in a big way through a number of film premier events, public relations activities, and the like—again, with as much partner integration as possible.</a:t>
            </a:r>
          </a:p>
          <a:p>
            <a:endParaRPr lang="en-US" sz="1000" dirty="0"/>
          </a:p>
          <a:p>
            <a:r>
              <a:rPr lang="en-US" sz="1000" dirty="0"/>
              <a:t>We are also developing a number of media spin offs to further market the great outdoors---one in particular is a 10-part TV series with Travel Channel.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96" name="Shape 9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06" name="Shape 106"/>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19" name="Shape 11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731522" y="4560571"/>
            <a:ext cx="5852159" cy="4320540"/>
          </a:xfrm>
          <a:prstGeom prst="rect">
            <a:avLst/>
          </a:prstGeom>
        </p:spPr>
        <p:txBody>
          <a:bodyPr lIns="96639" tIns="96639" rIns="96639" bIns="96639" anchor="ctr" anchorCtr="0">
            <a:noAutofit/>
          </a:bodyPr>
          <a:lstStyle/>
          <a:p>
            <a:pPr>
              <a:spcBef>
                <a:spcPts val="0"/>
              </a:spcBef>
            </a:pPr>
            <a:endParaRPr dirty="0"/>
          </a:p>
        </p:txBody>
      </p:sp>
      <p:sp>
        <p:nvSpPr>
          <p:cNvPr id="129" name="Shape 129"/>
          <p:cNvSpPr>
            <a:spLocks noGrp="1" noRot="1" noChangeAspect="1"/>
          </p:cNvSpPr>
          <p:nvPr>
            <p:ph type="sldImg" idx="2"/>
          </p:nvPr>
        </p:nvSpPr>
        <p:spPr>
          <a:xfrm>
            <a:off x="1257300" y="720725"/>
            <a:ext cx="4800600" cy="36004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497881" y="914376"/>
            <a:ext cx="4531319" cy="738409"/>
          </a:xfrm>
        </p:spPr>
        <p:txBody>
          <a:bodyPr anchor="b" anchorCtr="0"/>
          <a:lstStyle>
            <a:lvl1pPr algn="l">
              <a:defRPr sz="2600">
                <a:solidFill>
                  <a:schemeClr val="bg1"/>
                </a:solidFill>
                <a:effectLst/>
              </a:defRPr>
            </a:lvl1pPr>
          </a:lstStyle>
          <a:p>
            <a:r>
              <a:rPr lang="en-US" dirty="0" smtClean="0"/>
              <a:t>Title Goes Here</a:t>
            </a:r>
            <a:endParaRPr lang="en-US" dirty="0"/>
          </a:p>
        </p:txBody>
      </p:sp>
      <p:sp>
        <p:nvSpPr>
          <p:cNvPr id="3" name="Subtitle 2"/>
          <p:cNvSpPr>
            <a:spLocks noGrp="1"/>
          </p:cNvSpPr>
          <p:nvPr>
            <p:ph type="subTitle" idx="1" hasCustomPrompt="1"/>
          </p:nvPr>
        </p:nvSpPr>
        <p:spPr>
          <a:xfrm>
            <a:off x="497882" y="1676405"/>
            <a:ext cx="3813426" cy="842643"/>
          </a:xfrm>
        </p:spPr>
        <p:txBody>
          <a:bodyPr/>
          <a:lstStyle>
            <a:lvl1pPr marL="0" indent="0" algn="l">
              <a:buNone/>
              <a:defRPr sz="1800">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Here</a:t>
            </a:r>
            <a:endParaRPr lang="en-US" dirty="0"/>
          </a:p>
        </p:txBody>
      </p:sp>
      <p:grpSp>
        <p:nvGrpSpPr>
          <p:cNvPr id="136" name="Group 135"/>
          <p:cNvGrpSpPr/>
          <p:nvPr userDrawn="1"/>
        </p:nvGrpSpPr>
        <p:grpSpPr>
          <a:xfrm>
            <a:off x="488917" y="2671337"/>
            <a:ext cx="1421097" cy="797966"/>
            <a:chOff x="438150" y="2724150"/>
            <a:chExt cx="2516188" cy="1412875"/>
          </a:xfrm>
          <a:effectLst>
            <a:outerShdw blurRad="50800" dist="38100" dir="2700000" algn="tl" rotWithShape="0">
              <a:prstClr val="black">
                <a:alpha val="40000"/>
              </a:prstClr>
            </a:outerShdw>
          </a:effectLst>
        </p:grpSpPr>
        <p:sp>
          <p:nvSpPr>
            <p:cNvPr id="11" name="Oval 5"/>
            <p:cNvSpPr>
              <a:spLocks noChangeArrowheads="1"/>
            </p:cNvSpPr>
            <p:nvPr userDrawn="1"/>
          </p:nvSpPr>
          <p:spPr bwMode="auto">
            <a:xfrm>
              <a:off x="547688" y="3167063"/>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6"/>
            <p:cNvSpPr>
              <a:spLocks noChangeArrowheads="1"/>
            </p:cNvSpPr>
            <p:nvPr userDrawn="1"/>
          </p:nvSpPr>
          <p:spPr bwMode="auto">
            <a:xfrm>
              <a:off x="547688" y="3052763"/>
              <a:ext cx="95250"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7"/>
            <p:cNvSpPr>
              <a:spLocks noChangeArrowheads="1"/>
            </p:cNvSpPr>
            <p:nvPr userDrawn="1"/>
          </p:nvSpPr>
          <p:spPr bwMode="auto">
            <a:xfrm>
              <a:off x="438150" y="2943225"/>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8"/>
            <p:cNvSpPr>
              <a:spLocks noChangeArrowheads="1"/>
            </p:cNvSpPr>
            <p:nvPr userDrawn="1"/>
          </p:nvSpPr>
          <p:spPr bwMode="auto">
            <a:xfrm>
              <a:off x="547688" y="3276600"/>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9"/>
            <p:cNvSpPr>
              <a:spLocks noChangeArrowheads="1"/>
            </p:cNvSpPr>
            <p:nvPr userDrawn="1"/>
          </p:nvSpPr>
          <p:spPr bwMode="auto">
            <a:xfrm>
              <a:off x="1096963" y="3167063"/>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0"/>
            <p:cNvSpPr>
              <a:spLocks noChangeArrowheads="1"/>
            </p:cNvSpPr>
            <p:nvPr userDrawn="1"/>
          </p:nvSpPr>
          <p:spPr bwMode="auto">
            <a:xfrm>
              <a:off x="989013" y="3052763"/>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1"/>
            <p:cNvSpPr>
              <a:spLocks noChangeArrowheads="1"/>
            </p:cNvSpPr>
            <p:nvPr userDrawn="1"/>
          </p:nvSpPr>
          <p:spPr bwMode="auto">
            <a:xfrm>
              <a:off x="1096963" y="2943225"/>
              <a:ext cx="95250"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2"/>
            <p:cNvSpPr>
              <a:spLocks noChangeArrowheads="1"/>
            </p:cNvSpPr>
            <p:nvPr userDrawn="1"/>
          </p:nvSpPr>
          <p:spPr bwMode="auto">
            <a:xfrm>
              <a:off x="1096963" y="3276600"/>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3"/>
            <p:cNvSpPr>
              <a:spLocks noChangeArrowheads="1"/>
            </p:cNvSpPr>
            <p:nvPr userDrawn="1"/>
          </p:nvSpPr>
          <p:spPr bwMode="auto">
            <a:xfrm>
              <a:off x="1428750" y="3167063"/>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4"/>
            <p:cNvSpPr>
              <a:spLocks noChangeArrowheads="1"/>
            </p:cNvSpPr>
            <p:nvPr userDrawn="1"/>
          </p:nvSpPr>
          <p:spPr bwMode="auto">
            <a:xfrm>
              <a:off x="1428750" y="3052763"/>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5"/>
            <p:cNvSpPr>
              <a:spLocks noChangeArrowheads="1"/>
            </p:cNvSpPr>
            <p:nvPr userDrawn="1"/>
          </p:nvSpPr>
          <p:spPr bwMode="auto">
            <a:xfrm>
              <a:off x="1428750" y="2943225"/>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6"/>
            <p:cNvSpPr>
              <a:spLocks noChangeArrowheads="1"/>
            </p:cNvSpPr>
            <p:nvPr userDrawn="1"/>
          </p:nvSpPr>
          <p:spPr bwMode="auto">
            <a:xfrm>
              <a:off x="1538288" y="3167063"/>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7"/>
            <p:cNvSpPr>
              <a:spLocks noChangeArrowheads="1"/>
            </p:cNvSpPr>
            <p:nvPr userDrawn="1"/>
          </p:nvSpPr>
          <p:spPr bwMode="auto">
            <a:xfrm>
              <a:off x="1538288" y="3052763"/>
              <a:ext cx="93663"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8"/>
            <p:cNvSpPr>
              <a:spLocks noChangeArrowheads="1"/>
            </p:cNvSpPr>
            <p:nvPr userDrawn="1"/>
          </p:nvSpPr>
          <p:spPr bwMode="auto">
            <a:xfrm>
              <a:off x="1760538" y="2724150"/>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19"/>
            <p:cNvSpPr>
              <a:spLocks noChangeArrowheads="1"/>
            </p:cNvSpPr>
            <p:nvPr userDrawn="1"/>
          </p:nvSpPr>
          <p:spPr bwMode="auto">
            <a:xfrm>
              <a:off x="1870075"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0"/>
            <p:cNvSpPr>
              <a:spLocks noChangeArrowheads="1"/>
            </p:cNvSpPr>
            <p:nvPr userDrawn="1"/>
          </p:nvSpPr>
          <p:spPr bwMode="auto">
            <a:xfrm>
              <a:off x="1319213" y="2943225"/>
              <a:ext cx="95250"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21"/>
            <p:cNvSpPr>
              <a:spLocks noChangeArrowheads="1"/>
            </p:cNvSpPr>
            <p:nvPr userDrawn="1"/>
          </p:nvSpPr>
          <p:spPr bwMode="auto">
            <a:xfrm>
              <a:off x="1538288" y="2943225"/>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2"/>
            <p:cNvSpPr>
              <a:spLocks noChangeArrowheads="1"/>
            </p:cNvSpPr>
            <p:nvPr userDrawn="1"/>
          </p:nvSpPr>
          <p:spPr bwMode="auto">
            <a:xfrm>
              <a:off x="1538288" y="3276600"/>
              <a:ext cx="93663"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3"/>
            <p:cNvSpPr>
              <a:spLocks noChangeArrowheads="1"/>
            </p:cNvSpPr>
            <p:nvPr userDrawn="1"/>
          </p:nvSpPr>
          <p:spPr bwMode="auto">
            <a:xfrm>
              <a:off x="1870075" y="3386138"/>
              <a:ext cx="93663"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4"/>
            <p:cNvSpPr>
              <a:spLocks noChangeArrowheads="1"/>
            </p:cNvSpPr>
            <p:nvPr userDrawn="1"/>
          </p:nvSpPr>
          <p:spPr bwMode="auto">
            <a:xfrm>
              <a:off x="1870075" y="3276600"/>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5"/>
            <p:cNvSpPr>
              <a:spLocks noChangeArrowheads="1"/>
            </p:cNvSpPr>
            <p:nvPr userDrawn="1"/>
          </p:nvSpPr>
          <p:spPr bwMode="auto">
            <a:xfrm>
              <a:off x="2419350" y="3052763"/>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26"/>
            <p:cNvSpPr>
              <a:spLocks noChangeArrowheads="1"/>
            </p:cNvSpPr>
            <p:nvPr userDrawn="1"/>
          </p:nvSpPr>
          <p:spPr bwMode="auto">
            <a:xfrm>
              <a:off x="1870075"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27"/>
            <p:cNvSpPr>
              <a:spLocks noChangeArrowheads="1"/>
            </p:cNvSpPr>
            <p:nvPr userDrawn="1"/>
          </p:nvSpPr>
          <p:spPr bwMode="auto">
            <a:xfrm>
              <a:off x="2200275" y="3495675"/>
              <a:ext cx="95250"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28"/>
            <p:cNvSpPr>
              <a:spLocks noChangeArrowheads="1"/>
            </p:cNvSpPr>
            <p:nvPr userDrawn="1"/>
          </p:nvSpPr>
          <p:spPr bwMode="auto">
            <a:xfrm>
              <a:off x="2200275" y="3386138"/>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29"/>
            <p:cNvSpPr>
              <a:spLocks noChangeArrowheads="1"/>
            </p:cNvSpPr>
            <p:nvPr userDrawn="1"/>
          </p:nvSpPr>
          <p:spPr bwMode="auto">
            <a:xfrm>
              <a:off x="2200275" y="3608388"/>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30"/>
            <p:cNvSpPr>
              <a:spLocks noChangeArrowheads="1"/>
            </p:cNvSpPr>
            <p:nvPr userDrawn="1"/>
          </p:nvSpPr>
          <p:spPr bwMode="auto">
            <a:xfrm>
              <a:off x="2860675"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31"/>
            <p:cNvSpPr>
              <a:spLocks noChangeArrowheads="1"/>
            </p:cNvSpPr>
            <p:nvPr userDrawn="1"/>
          </p:nvSpPr>
          <p:spPr bwMode="auto">
            <a:xfrm>
              <a:off x="2860675"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32"/>
            <p:cNvSpPr>
              <a:spLocks noChangeArrowheads="1"/>
            </p:cNvSpPr>
            <p:nvPr userDrawn="1"/>
          </p:nvSpPr>
          <p:spPr bwMode="auto">
            <a:xfrm>
              <a:off x="2751138"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33"/>
            <p:cNvSpPr>
              <a:spLocks noChangeArrowheads="1"/>
            </p:cNvSpPr>
            <p:nvPr userDrawn="1"/>
          </p:nvSpPr>
          <p:spPr bwMode="auto">
            <a:xfrm>
              <a:off x="2751138" y="3386138"/>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34"/>
            <p:cNvSpPr>
              <a:spLocks noChangeArrowheads="1"/>
            </p:cNvSpPr>
            <p:nvPr userDrawn="1"/>
          </p:nvSpPr>
          <p:spPr bwMode="auto">
            <a:xfrm>
              <a:off x="2751138" y="3276600"/>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35"/>
            <p:cNvSpPr>
              <a:spLocks noChangeArrowheads="1"/>
            </p:cNvSpPr>
            <p:nvPr userDrawn="1"/>
          </p:nvSpPr>
          <p:spPr bwMode="auto">
            <a:xfrm>
              <a:off x="2860675" y="3052763"/>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6"/>
            <p:cNvSpPr>
              <a:spLocks noChangeArrowheads="1"/>
            </p:cNvSpPr>
            <p:nvPr userDrawn="1"/>
          </p:nvSpPr>
          <p:spPr bwMode="auto">
            <a:xfrm>
              <a:off x="2751138"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37"/>
            <p:cNvSpPr>
              <a:spLocks noChangeArrowheads="1"/>
            </p:cNvSpPr>
            <p:nvPr userDrawn="1"/>
          </p:nvSpPr>
          <p:spPr bwMode="auto">
            <a:xfrm>
              <a:off x="1211263" y="3167063"/>
              <a:ext cx="90488"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38"/>
            <p:cNvSpPr>
              <a:spLocks noChangeArrowheads="1"/>
            </p:cNvSpPr>
            <p:nvPr userDrawn="1"/>
          </p:nvSpPr>
          <p:spPr bwMode="auto">
            <a:xfrm>
              <a:off x="1211263" y="3052763"/>
              <a:ext cx="90488"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39"/>
            <p:cNvSpPr>
              <a:spLocks noChangeArrowheads="1"/>
            </p:cNvSpPr>
            <p:nvPr userDrawn="1"/>
          </p:nvSpPr>
          <p:spPr bwMode="auto">
            <a:xfrm>
              <a:off x="1211263" y="2943225"/>
              <a:ext cx="90488"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40"/>
            <p:cNvSpPr>
              <a:spLocks noChangeArrowheads="1"/>
            </p:cNvSpPr>
            <p:nvPr userDrawn="1"/>
          </p:nvSpPr>
          <p:spPr bwMode="auto">
            <a:xfrm>
              <a:off x="1211263" y="3276600"/>
              <a:ext cx="90488"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1"/>
            <p:cNvSpPr>
              <a:spLocks noChangeArrowheads="1"/>
            </p:cNvSpPr>
            <p:nvPr userDrawn="1"/>
          </p:nvSpPr>
          <p:spPr bwMode="auto">
            <a:xfrm>
              <a:off x="657225" y="3167063"/>
              <a:ext cx="93663" cy="90488"/>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2"/>
            <p:cNvSpPr>
              <a:spLocks noChangeArrowheads="1"/>
            </p:cNvSpPr>
            <p:nvPr userDrawn="1"/>
          </p:nvSpPr>
          <p:spPr bwMode="auto">
            <a:xfrm>
              <a:off x="657225" y="3052763"/>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3"/>
            <p:cNvSpPr>
              <a:spLocks noChangeArrowheads="1"/>
            </p:cNvSpPr>
            <p:nvPr userDrawn="1"/>
          </p:nvSpPr>
          <p:spPr bwMode="auto">
            <a:xfrm>
              <a:off x="657225" y="2943225"/>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44"/>
            <p:cNvSpPr>
              <a:spLocks noChangeArrowheads="1"/>
            </p:cNvSpPr>
            <p:nvPr userDrawn="1"/>
          </p:nvSpPr>
          <p:spPr bwMode="auto">
            <a:xfrm>
              <a:off x="657225" y="3276600"/>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45"/>
            <p:cNvSpPr>
              <a:spLocks noChangeArrowheads="1"/>
            </p:cNvSpPr>
            <p:nvPr userDrawn="1"/>
          </p:nvSpPr>
          <p:spPr bwMode="auto">
            <a:xfrm>
              <a:off x="769938" y="3495675"/>
              <a:ext cx="90488"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46"/>
            <p:cNvSpPr>
              <a:spLocks noChangeArrowheads="1"/>
            </p:cNvSpPr>
            <p:nvPr userDrawn="1"/>
          </p:nvSpPr>
          <p:spPr bwMode="auto">
            <a:xfrm>
              <a:off x="657225"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47"/>
            <p:cNvSpPr>
              <a:spLocks noChangeArrowheads="1"/>
            </p:cNvSpPr>
            <p:nvPr userDrawn="1"/>
          </p:nvSpPr>
          <p:spPr bwMode="auto">
            <a:xfrm>
              <a:off x="769938" y="3386138"/>
              <a:ext cx="90488"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48"/>
            <p:cNvSpPr>
              <a:spLocks noChangeArrowheads="1"/>
            </p:cNvSpPr>
            <p:nvPr userDrawn="1"/>
          </p:nvSpPr>
          <p:spPr bwMode="auto">
            <a:xfrm>
              <a:off x="547688" y="3386138"/>
              <a:ext cx="95250"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49"/>
            <p:cNvSpPr>
              <a:spLocks noChangeArrowheads="1"/>
            </p:cNvSpPr>
            <p:nvPr userDrawn="1"/>
          </p:nvSpPr>
          <p:spPr bwMode="auto">
            <a:xfrm>
              <a:off x="1096963" y="3386138"/>
              <a:ext cx="95250"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0"/>
            <p:cNvSpPr>
              <a:spLocks noChangeArrowheads="1"/>
            </p:cNvSpPr>
            <p:nvPr userDrawn="1"/>
          </p:nvSpPr>
          <p:spPr bwMode="auto">
            <a:xfrm>
              <a:off x="1211263" y="3386138"/>
              <a:ext cx="90488"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1"/>
            <p:cNvSpPr>
              <a:spLocks noChangeArrowheads="1"/>
            </p:cNvSpPr>
            <p:nvPr userDrawn="1"/>
          </p:nvSpPr>
          <p:spPr bwMode="auto">
            <a:xfrm>
              <a:off x="1428750" y="3495675"/>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2"/>
            <p:cNvSpPr>
              <a:spLocks noChangeArrowheads="1"/>
            </p:cNvSpPr>
            <p:nvPr userDrawn="1"/>
          </p:nvSpPr>
          <p:spPr bwMode="auto">
            <a:xfrm>
              <a:off x="1538288"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3"/>
            <p:cNvSpPr>
              <a:spLocks noChangeArrowheads="1"/>
            </p:cNvSpPr>
            <p:nvPr userDrawn="1"/>
          </p:nvSpPr>
          <p:spPr bwMode="auto">
            <a:xfrm>
              <a:off x="1096963" y="3717925"/>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54"/>
            <p:cNvSpPr>
              <a:spLocks noChangeArrowheads="1"/>
            </p:cNvSpPr>
            <p:nvPr userDrawn="1"/>
          </p:nvSpPr>
          <p:spPr bwMode="auto">
            <a:xfrm>
              <a:off x="2641600" y="3717925"/>
              <a:ext cx="93663"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5"/>
            <p:cNvSpPr>
              <a:spLocks noChangeArrowheads="1"/>
            </p:cNvSpPr>
            <p:nvPr userDrawn="1"/>
          </p:nvSpPr>
          <p:spPr bwMode="auto">
            <a:xfrm>
              <a:off x="657225" y="3717925"/>
              <a:ext cx="93663"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56"/>
            <p:cNvSpPr>
              <a:spLocks noChangeArrowheads="1"/>
            </p:cNvSpPr>
            <p:nvPr userDrawn="1"/>
          </p:nvSpPr>
          <p:spPr bwMode="auto">
            <a:xfrm>
              <a:off x="2751138" y="2943225"/>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57"/>
            <p:cNvSpPr>
              <a:spLocks noChangeArrowheads="1"/>
            </p:cNvSpPr>
            <p:nvPr userDrawn="1"/>
          </p:nvSpPr>
          <p:spPr bwMode="auto">
            <a:xfrm>
              <a:off x="1760538"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58"/>
            <p:cNvSpPr>
              <a:spLocks noChangeArrowheads="1"/>
            </p:cNvSpPr>
            <p:nvPr userDrawn="1"/>
          </p:nvSpPr>
          <p:spPr bwMode="auto">
            <a:xfrm>
              <a:off x="1870075" y="371792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59"/>
            <p:cNvSpPr>
              <a:spLocks noChangeArrowheads="1"/>
            </p:cNvSpPr>
            <p:nvPr userDrawn="1"/>
          </p:nvSpPr>
          <p:spPr bwMode="auto">
            <a:xfrm>
              <a:off x="1538288"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0"/>
            <p:cNvSpPr>
              <a:spLocks noChangeArrowheads="1"/>
            </p:cNvSpPr>
            <p:nvPr userDrawn="1"/>
          </p:nvSpPr>
          <p:spPr bwMode="auto">
            <a:xfrm>
              <a:off x="1428750" y="3495675"/>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1"/>
            <p:cNvSpPr>
              <a:spLocks noChangeArrowheads="1"/>
            </p:cNvSpPr>
            <p:nvPr userDrawn="1"/>
          </p:nvSpPr>
          <p:spPr bwMode="auto">
            <a:xfrm>
              <a:off x="1319213" y="3608388"/>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2"/>
            <p:cNvSpPr>
              <a:spLocks noChangeArrowheads="1"/>
            </p:cNvSpPr>
            <p:nvPr userDrawn="1"/>
          </p:nvSpPr>
          <p:spPr bwMode="auto">
            <a:xfrm>
              <a:off x="1760538" y="3276600"/>
              <a:ext cx="93663"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3"/>
            <p:cNvSpPr>
              <a:spLocks noChangeArrowheads="1"/>
            </p:cNvSpPr>
            <p:nvPr userDrawn="1"/>
          </p:nvSpPr>
          <p:spPr bwMode="auto">
            <a:xfrm>
              <a:off x="1760538" y="3167063"/>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4"/>
            <p:cNvSpPr>
              <a:spLocks noChangeArrowheads="1"/>
            </p:cNvSpPr>
            <p:nvPr userDrawn="1"/>
          </p:nvSpPr>
          <p:spPr bwMode="auto">
            <a:xfrm>
              <a:off x="1979613" y="3386138"/>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5"/>
            <p:cNvSpPr>
              <a:spLocks noChangeArrowheads="1"/>
            </p:cNvSpPr>
            <p:nvPr userDrawn="1"/>
          </p:nvSpPr>
          <p:spPr bwMode="auto">
            <a:xfrm>
              <a:off x="2419350" y="3167063"/>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66"/>
            <p:cNvSpPr>
              <a:spLocks noChangeArrowheads="1"/>
            </p:cNvSpPr>
            <p:nvPr userDrawn="1"/>
          </p:nvSpPr>
          <p:spPr bwMode="auto">
            <a:xfrm>
              <a:off x="1979613"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7"/>
            <p:cNvSpPr>
              <a:spLocks noChangeArrowheads="1"/>
            </p:cNvSpPr>
            <p:nvPr userDrawn="1"/>
          </p:nvSpPr>
          <p:spPr bwMode="auto">
            <a:xfrm>
              <a:off x="1979613" y="2943225"/>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8"/>
            <p:cNvSpPr>
              <a:spLocks noChangeArrowheads="1"/>
            </p:cNvSpPr>
            <p:nvPr userDrawn="1"/>
          </p:nvSpPr>
          <p:spPr bwMode="auto">
            <a:xfrm>
              <a:off x="1870075" y="2943225"/>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69"/>
            <p:cNvSpPr>
              <a:spLocks noChangeArrowheads="1"/>
            </p:cNvSpPr>
            <p:nvPr userDrawn="1"/>
          </p:nvSpPr>
          <p:spPr bwMode="auto">
            <a:xfrm>
              <a:off x="1870075" y="2833688"/>
              <a:ext cx="93663"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0"/>
            <p:cNvSpPr>
              <a:spLocks noChangeArrowheads="1"/>
            </p:cNvSpPr>
            <p:nvPr userDrawn="1"/>
          </p:nvSpPr>
          <p:spPr bwMode="auto">
            <a:xfrm>
              <a:off x="2087563" y="2724150"/>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1"/>
            <p:cNvSpPr>
              <a:spLocks noChangeArrowheads="1"/>
            </p:cNvSpPr>
            <p:nvPr userDrawn="1"/>
          </p:nvSpPr>
          <p:spPr bwMode="auto">
            <a:xfrm>
              <a:off x="1760538" y="2833688"/>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2"/>
            <p:cNvSpPr>
              <a:spLocks noChangeArrowheads="1"/>
            </p:cNvSpPr>
            <p:nvPr userDrawn="1"/>
          </p:nvSpPr>
          <p:spPr bwMode="auto">
            <a:xfrm>
              <a:off x="1651000" y="3608388"/>
              <a:ext cx="90488" cy="90488"/>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3"/>
            <p:cNvSpPr>
              <a:spLocks noChangeArrowheads="1"/>
            </p:cNvSpPr>
            <p:nvPr userDrawn="1"/>
          </p:nvSpPr>
          <p:spPr bwMode="auto">
            <a:xfrm>
              <a:off x="1651000" y="3276600"/>
              <a:ext cx="90488"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4"/>
            <p:cNvSpPr>
              <a:spLocks noChangeArrowheads="1"/>
            </p:cNvSpPr>
            <p:nvPr userDrawn="1"/>
          </p:nvSpPr>
          <p:spPr bwMode="auto">
            <a:xfrm>
              <a:off x="1651000" y="3167063"/>
              <a:ext cx="90488"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5"/>
            <p:cNvSpPr>
              <a:spLocks noChangeArrowheads="1"/>
            </p:cNvSpPr>
            <p:nvPr userDrawn="1"/>
          </p:nvSpPr>
          <p:spPr bwMode="auto">
            <a:xfrm>
              <a:off x="1651000" y="2833688"/>
              <a:ext cx="90488"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76"/>
            <p:cNvSpPr>
              <a:spLocks noChangeArrowheads="1"/>
            </p:cNvSpPr>
            <p:nvPr userDrawn="1"/>
          </p:nvSpPr>
          <p:spPr bwMode="auto">
            <a:xfrm>
              <a:off x="1538288" y="2833688"/>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77"/>
            <p:cNvSpPr>
              <a:spLocks noChangeArrowheads="1"/>
            </p:cNvSpPr>
            <p:nvPr userDrawn="1"/>
          </p:nvSpPr>
          <p:spPr bwMode="auto">
            <a:xfrm>
              <a:off x="2309813" y="3386138"/>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78"/>
            <p:cNvSpPr>
              <a:spLocks noChangeArrowheads="1"/>
            </p:cNvSpPr>
            <p:nvPr userDrawn="1"/>
          </p:nvSpPr>
          <p:spPr bwMode="auto">
            <a:xfrm>
              <a:off x="2419350" y="3386138"/>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79"/>
            <p:cNvSpPr>
              <a:spLocks noChangeArrowheads="1"/>
            </p:cNvSpPr>
            <p:nvPr userDrawn="1"/>
          </p:nvSpPr>
          <p:spPr bwMode="auto">
            <a:xfrm>
              <a:off x="2528888" y="3386138"/>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80"/>
            <p:cNvSpPr>
              <a:spLocks noChangeArrowheads="1"/>
            </p:cNvSpPr>
            <p:nvPr userDrawn="1"/>
          </p:nvSpPr>
          <p:spPr bwMode="auto">
            <a:xfrm>
              <a:off x="2641600" y="3386138"/>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81"/>
            <p:cNvSpPr>
              <a:spLocks noChangeArrowheads="1"/>
            </p:cNvSpPr>
            <p:nvPr userDrawn="1"/>
          </p:nvSpPr>
          <p:spPr bwMode="auto">
            <a:xfrm>
              <a:off x="2309813" y="3276600"/>
              <a:ext cx="95250"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82"/>
            <p:cNvSpPr>
              <a:spLocks noChangeArrowheads="1"/>
            </p:cNvSpPr>
            <p:nvPr userDrawn="1"/>
          </p:nvSpPr>
          <p:spPr bwMode="auto">
            <a:xfrm>
              <a:off x="2087563" y="3167063"/>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83"/>
            <p:cNvSpPr>
              <a:spLocks noChangeArrowheads="1"/>
            </p:cNvSpPr>
            <p:nvPr userDrawn="1"/>
          </p:nvSpPr>
          <p:spPr bwMode="auto">
            <a:xfrm>
              <a:off x="2309813" y="3167063"/>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84"/>
            <p:cNvSpPr>
              <a:spLocks noChangeArrowheads="1"/>
            </p:cNvSpPr>
            <p:nvPr userDrawn="1"/>
          </p:nvSpPr>
          <p:spPr bwMode="auto">
            <a:xfrm>
              <a:off x="2309813" y="3052763"/>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85"/>
            <p:cNvSpPr>
              <a:spLocks noChangeArrowheads="1"/>
            </p:cNvSpPr>
            <p:nvPr userDrawn="1"/>
          </p:nvSpPr>
          <p:spPr bwMode="auto">
            <a:xfrm>
              <a:off x="2419350" y="2943225"/>
              <a:ext cx="93663"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86"/>
            <p:cNvSpPr>
              <a:spLocks noChangeArrowheads="1"/>
            </p:cNvSpPr>
            <p:nvPr userDrawn="1"/>
          </p:nvSpPr>
          <p:spPr bwMode="auto">
            <a:xfrm>
              <a:off x="2419350" y="2833688"/>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Oval 87"/>
            <p:cNvSpPr>
              <a:spLocks noChangeArrowheads="1"/>
            </p:cNvSpPr>
            <p:nvPr userDrawn="1"/>
          </p:nvSpPr>
          <p:spPr bwMode="auto">
            <a:xfrm>
              <a:off x="2528888" y="2833688"/>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Oval 88"/>
            <p:cNvSpPr>
              <a:spLocks noChangeArrowheads="1"/>
            </p:cNvSpPr>
            <p:nvPr userDrawn="1"/>
          </p:nvSpPr>
          <p:spPr bwMode="auto">
            <a:xfrm>
              <a:off x="2309813" y="2833688"/>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Oval 89"/>
            <p:cNvSpPr>
              <a:spLocks noChangeArrowheads="1"/>
            </p:cNvSpPr>
            <p:nvPr userDrawn="1"/>
          </p:nvSpPr>
          <p:spPr bwMode="auto">
            <a:xfrm>
              <a:off x="2528888" y="2943225"/>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Oval 90"/>
            <p:cNvSpPr>
              <a:spLocks noChangeArrowheads="1"/>
            </p:cNvSpPr>
            <p:nvPr userDrawn="1"/>
          </p:nvSpPr>
          <p:spPr bwMode="auto">
            <a:xfrm>
              <a:off x="2528888" y="3052763"/>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Oval 91"/>
            <p:cNvSpPr>
              <a:spLocks noChangeArrowheads="1"/>
            </p:cNvSpPr>
            <p:nvPr userDrawn="1"/>
          </p:nvSpPr>
          <p:spPr bwMode="auto">
            <a:xfrm>
              <a:off x="2641600" y="3052763"/>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Oval 92"/>
            <p:cNvSpPr>
              <a:spLocks noChangeArrowheads="1"/>
            </p:cNvSpPr>
            <p:nvPr userDrawn="1"/>
          </p:nvSpPr>
          <p:spPr bwMode="auto">
            <a:xfrm>
              <a:off x="2641600" y="3167063"/>
              <a:ext cx="93663" cy="90488"/>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Oval 93"/>
            <p:cNvSpPr>
              <a:spLocks noChangeArrowheads="1"/>
            </p:cNvSpPr>
            <p:nvPr userDrawn="1"/>
          </p:nvSpPr>
          <p:spPr bwMode="auto">
            <a:xfrm>
              <a:off x="2641600" y="3276600"/>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Oval 94"/>
            <p:cNvSpPr>
              <a:spLocks noChangeArrowheads="1"/>
            </p:cNvSpPr>
            <p:nvPr userDrawn="1"/>
          </p:nvSpPr>
          <p:spPr bwMode="auto">
            <a:xfrm>
              <a:off x="2528888" y="3495675"/>
              <a:ext cx="93663" cy="93663"/>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Oval 95"/>
            <p:cNvSpPr>
              <a:spLocks noChangeArrowheads="1"/>
            </p:cNvSpPr>
            <p:nvPr userDrawn="1"/>
          </p:nvSpPr>
          <p:spPr bwMode="auto">
            <a:xfrm>
              <a:off x="2309813" y="3495675"/>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Oval 96"/>
            <p:cNvSpPr>
              <a:spLocks noChangeArrowheads="1"/>
            </p:cNvSpPr>
            <p:nvPr userDrawn="1"/>
          </p:nvSpPr>
          <p:spPr bwMode="auto">
            <a:xfrm>
              <a:off x="2087563" y="3608388"/>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Oval 97"/>
            <p:cNvSpPr>
              <a:spLocks noChangeArrowheads="1"/>
            </p:cNvSpPr>
            <p:nvPr userDrawn="1"/>
          </p:nvSpPr>
          <p:spPr bwMode="auto">
            <a:xfrm>
              <a:off x="1211263" y="2833688"/>
              <a:ext cx="90488"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Oval 98"/>
            <p:cNvSpPr>
              <a:spLocks noChangeArrowheads="1"/>
            </p:cNvSpPr>
            <p:nvPr userDrawn="1"/>
          </p:nvSpPr>
          <p:spPr bwMode="auto">
            <a:xfrm>
              <a:off x="1096963" y="2833688"/>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99"/>
            <p:cNvSpPr>
              <a:spLocks noChangeArrowheads="1"/>
            </p:cNvSpPr>
            <p:nvPr userDrawn="1"/>
          </p:nvSpPr>
          <p:spPr bwMode="auto">
            <a:xfrm>
              <a:off x="657225" y="2833688"/>
              <a:ext cx="93663"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00"/>
            <p:cNvSpPr>
              <a:spLocks noChangeArrowheads="1"/>
            </p:cNvSpPr>
            <p:nvPr userDrawn="1"/>
          </p:nvSpPr>
          <p:spPr bwMode="auto">
            <a:xfrm>
              <a:off x="438150" y="2724150"/>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01"/>
            <p:cNvSpPr>
              <a:spLocks noChangeArrowheads="1"/>
            </p:cNvSpPr>
            <p:nvPr userDrawn="1"/>
          </p:nvSpPr>
          <p:spPr bwMode="auto">
            <a:xfrm>
              <a:off x="989013" y="2724150"/>
              <a:ext cx="93663" cy="95250"/>
            </a:xfrm>
            <a:prstGeom prst="ellipse">
              <a:avLst/>
            </a:prstGeom>
            <a:solidFill>
              <a:srgbClr val="E6E7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02"/>
            <p:cNvSpPr>
              <a:spLocks noChangeArrowheads="1"/>
            </p:cNvSpPr>
            <p:nvPr userDrawn="1"/>
          </p:nvSpPr>
          <p:spPr bwMode="auto">
            <a:xfrm>
              <a:off x="2751138" y="2724150"/>
              <a:ext cx="93663"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03"/>
            <p:cNvSpPr>
              <a:spLocks noChangeArrowheads="1"/>
            </p:cNvSpPr>
            <p:nvPr userDrawn="1"/>
          </p:nvSpPr>
          <p:spPr bwMode="auto">
            <a:xfrm>
              <a:off x="547688" y="2833688"/>
              <a:ext cx="95250" cy="952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04"/>
            <p:cNvSpPr>
              <a:spLocks noChangeArrowheads="1"/>
            </p:cNvSpPr>
            <p:nvPr userDrawn="1"/>
          </p:nvSpPr>
          <p:spPr bwMode="auto">
            <a:xfrm>
              <a:off x="1096963" y="3495675"/>
              <a:ext cx="95250"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05"/>
            <p:cNvSpPr>
              <a:spLocks noChangeArrowheads="1"/>
            </p:cNvSpPr>
            <p:nvPr userDrawn="1"/>
          </p:nvSpPr>
          <p:spPr bwMode="auto">
            <a:xfrm>
              <a:off x="769938" y="3608388"/>
              <a:ext cx="90488"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06"/>
            <p:cNvSpPr>
              <a:spLocks noChangeArrowheads="1"/>
            </p:cNvSpPr>
            <p:nvPr userDrawn="1"/>
          </p:nvSpPr>
          <p:spPr bwMode="auto">
            <a:xfrm>
              <a:off x="438150" y="3608388"/>
              <a:ext cx="95250"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07"/>
            <p:cNvSpPr>
              <a:spLocks noChangeArrowheads="1"/>
            </p:cNvSpPr>
            <p:nvPr userDrawn="1"/>
          </p:nvSpPr>
          <p:spPr bwMode="auto">
            <a:xfrm>
              <a:off x="989013"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08"/>
            <p:cNvSpPr>
              <a:spLocks noChangeArrowheads="1"/>
            </p:cNvSpPr>
            <p:nvPr userDrawn="1"/>
          </p:nvSpPr>
          <p:spPr bwMode="auto">
            <a:xfrm>
              <a:off x="989013"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09"/>
            <p:cNvSpPr>
              <a:spLocks noChangeArrowheads="1"/>
            </p:cNvSpPr>
            <p:nvPr userDrawn="1"/>
          </p:nvSpPr>
          <p:spPr bwMode="auto">
            <a:xfrm>
              <a:off x="879475" y="3495675"/>
              <a:ext cx="93663" cy="936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10"/>
            <p:cNvSpPr>
              <a:spLocks noChangeArrowheads="1"/>
            </p:cNvSpPr>
            <p:nvPr userDrawn="1"/>
          </p:nvSpPr>
          <p:spPr bwMode="auto">
            <a:xfrm>
              <a:off x="879475" y="3608388"/>
              <a:ext cx="93663" cy="904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11"/>
            <p:cNvSpPr>
              <a:spLocks noChangeArrowheads="1"/>
            </p:cNvSpPr>
            <p:nvPr userDrawn="1"/>
          </p:nvSpPr>
          <p:spPr bwMode="auto">
            <a:xfrm>
              <a:off x="2411413" y="4079875"/>
              <a:ext cx="53975" cy="571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2"/>
            <p:cNvSpPr>
              <a:spLocks noEditPoints="1"/>
            </p:cNvSpPr>
            <p:nvPr userDrawn="1"/>
          </p:nvSpPr>
          <p:spPr bwMode="auto">
            <a:xfrm>
              <a:off x="54768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3"/>
            <p:cNvSpPr>
              <a:spLocks noEditPoints="1"/>
            </p:cNvSpPr>
            <p:nvPr userDrawn="1"/>
          </p:nvSpPr>
          <p:spPr bwMode="auto">
            <a:xfrm>
              <a:off x="71755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4"/>
            <p:cNvSpPr>
              <a:spLocks/>
            </p:cNvSpPr>
            <p:nvPr userDrawn="1"/>
          </p:nvSpPr>
          <p:spPr bwMode="auto">
            <a:xfrm>
              <a:off x="769938" y="4008438"/>
              <a:ext cx="93663"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15"/>
            <p:cNvSpPr>
              <a:spLocks/>
            </p:cNvSpPr>
            <p:nvPr userDrawn="1"/>
          </p:nvSpPr>
          <p:spPr bwMode="auto">
            <a:xfrm>
              <a:off x="88265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16"/>
            <p:cNvSpPr>
              <a:spLocks noEditPoints="1"/>
            </p:cNvSpPr>
            <p:nvPr userDrawn="1"/>
          </p:nvSpPr>
          <p:spPr bwMode="auto">
            <a:xfrm>
              <a:off x="100806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Freeform 117"/>
            <p:cNvSpPr>
              <a:spLocks/>
            </p:cNvSpPr>
            <p:nvPr userDrawn="1"/>
          </p:nvSpPr>
          <p:spPr bwMode="auto">
            <a:xfrm>
              <a:off x="114300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Freeform 118"/>
            <p:cNvSpPr>
              <a:spLocks noEditPoints="1"/>
            </p:cNvSpPr>
            <p:nvPr userDrawn="1"/>
          </p:nvSpPr>
          <p:spPr bwMode="auto">
            <a:xfrm>
              <a:off x="127158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119"/>
            <p:cNvSpPr>
              <a:spLocks/>
            </p:cNvSpPr>
            <p:nvPr userDrawn="1"/>
          </p:nvSpPr>
          <p:spPr bwMode="auto">
            <a:xfrm>
              <a:off x="1409700"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120"/>
            <p:cNvSpPr>
              <a:spLocks noEditPoints="1"/>
            </p:cNvSpPr>
            <p:nvPr userDrawn="1"/>
          </p:nvSpPr>
          <p:spPr bwMode="auto">
            <a:xfrm>
              <a:off x="1481138" y="3970338"/>
              <a:ext cx="155575"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Freeform 121"/>
            <p:cNvSpPr>
              <a:spLocks/>
            </p:cNvSpPr>
            <p:nvPr userDrawn="1"/>
          </p:nvSpPr>
          <p:spPr bwMode="auto">
            <a:xfrm>
              <a:off x="165893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Freeform 122"/>
            <p:cNvSpPr>
              <a:spLocks noEditPoints="1"/>
            </p:cNvSpPr>
            <p:nvPr userDrawn="1"/>
          </p:nvSpPr>
          <p:spPr bwMode="auto">
            <a:xfrm>
              <a:off x="1862138" y="4008438"/>
              <a:ext cx="117475"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Freeform 123"/>
            <p:cNvSpPr>
              <a:spLocks/>
            </p:cNvSpPr>
            <p:nvPr userDrawn="1"/>
          </p:nvSpPr>
          <p:spPr bwMode="auto">
            <a:xfrm>
              <a:off x="200183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124"/>
            <p:cNvSpPr>
              <a:spLocks noEditPoints="1"/>
            </p:cNvSpPr>
            <p:nvPr userDrawn="1"/>
          </p:nvSpPr>
          <p:spPr bwMode="auto">
            <a:xfrm>
              <a:off x="209232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125"/>
            <p:cNvSpPr>
              <a:spLocks/>
            </p:cNvSpPr>
            <p:nvPr userDrawn="1"/>
          </p:nvSpPr>
          <p:spPr bwMode="auto">
            <a:xfrm>
              <a:off x="2144713" y="4008438"/>
              <a:ext cx="109538"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126"/>
            <p:cNvSpPr>
              <a:spLocks noEditPoints="1"/>
            </p:cNvSpPr>
            <p:nvPr userDrawn="1"/>
          </p:nvSpPr>
          <p:spPr bwMode="auto">
            <a:xfrm>
              <a:off x="2273300" y="4008438"/>
              <a:ext cx="104775"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127"/>
            <p:cNvSpPr>
              <a:spLocks/>
            </p:cNvSpPr>
            <p:nvPr userDrawn="1"/>
          </p:nvSpPr>
          <p:spPr bwMode="auto">
            <a:xfrm>
              <a:off x="2495550" y="4008438"/>
              <a:ext cx="104775"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128"/>
            <p:cNvSpPr>
              <a:spLocks noEditPoints="1"/>
            </p:cNvSpPr>
            <p:nvPr userDrawn="1"/>
          </p:nvSpPr>
          <p:spPr bwMode="auto">
            <a:xfrm>
              <a:off x="2619375"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29"/>
            <p:cNvSpPr>
              <a:spLocks/>
            </p:cNvSpPr>
            <p:nvPr userDrawn="1"/>
          </p:nvSpPr>
          <p:spPr bwMode="auto">
            <a:xfrm>
              <a:off x="2770188"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4438748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userDrawn="1"/>
        </p:nvGrpSpPr>
        <p:grpSpPr>
          <a:xfrm>
            <a:off x="7655178" y="6052451"/>
            <a:ext cx="1126872" cy="632356"/>
            <a:chOff x="3314700" y="2724150"/>
            <a:chExt cx="2517776" cy="1412875"/>
          </a:xfrm>
        </p:grpSpPr>
        <p:sp>
          <p:nvSpPr>
            <p:cNvPr id="5" name="Oval 5"/>
            <p:cNvSpPr>
              <a:spLocks noChangeArrowheads="1"/>
            </p:cNvSpPr>
            <p:nvPr userDrawn="1"/>
          </p:nvSpPr>
          <p:spPr bwMode="auto">
            <a:xfrm>
              <a:off x="34242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Oval 6"/>
            <p:cNvSpPr>
              <a:spLocks noChangeArrowheads="1"/>
            </p:cNvSpPr>
            <p:nvPr userDrawn="1"/>
          </p:nvSpPr>
          <p:spPr bwMode="auto">
            <a:xfrm>
              <a:off x="3314700"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p:cNvSpPr>
              <a:spLocks noChangeArrowheads="1"/>
            </p:cNvSpPr>
            <p:nvPr userDrawn="1"/>
          </p:nvSpPr>
          <p:spPr bwMode="auto">
            <a:xfrm>
              <a:off x="3424238"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8"/>
            <p:cNvSpPr>
              <a:spLocks noChangeArrowheads="1"/>
            </p:cNvSpPr>
            <p:nvPr userDrawn="1"/>
          </p:nvSpPr>
          <p:spPr bwMode="auto">
            <a:xfrm>
              <a:off x="39751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9"/>
            <p:cNvSpPr>
              <a:spLocks noChangeArrowheads="1"/>
            </p:cNvSpPr>
            <p:nvPr userDrawn="1"/>
          </p:nvSpPr>
          <p:spPr bwMode="auto">
            <a:xfrm>
              <a:off x="386556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10"/>
            <p:cNvSpPr>
              <a:spLocks noChangeArrowheads="1"/>
            </p:cNvSpPr>
            <p:nvPr userDrawn="1"/>
          </p:nvSpPr>
          <p:spPr bwMode="auto">
            <a:xfrm>
              <a:off x="3975100"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11"/>
            <p:cNvSpPr>
              <a:spLocks noChangeArrowheads="1"/>
            </p:cNvSpPr>
            <p:nvPr userDrawn="1"/>
          </p:nvSpPr>
          <p:spPr bwMode="auto">
            <a:xfrm>
              <a:off x="43068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2"/>
            <p:cNvSpPr>
              <a:spLocks noChangeArrowheads="1"/>
            </p:cNvSpPr>
            <p:nvPr userDrawn="1"/>
          </p:nvSpPr>
          <p:spPr bwMode="auto">
            <a:xfrm>
              <a:off x="43068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3"/>
            <p:cNvSpPr>
              <a:spLocks noChangeArrowheads="1"/>
            </p:cNvSpPr>
            <p:nvPr userDrawn="1"/>
          </p:nvSpPr>
          <p:spPr bwMode="auto">
            <a:xfrm>
              <a:off x="4306888"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14"/>
            <p:cNvSpPr>
              <a:spLocks noChangeArrowheads="1"/>
            </p:cNvSpPr>
            <p:nvPr userDrawn="1"/>
          </p:nvSpPr>
          <p:spPr bwMode="auto">
            <a:xfrm>
              <a:off x="44148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15"/>
            <p:cNvSpPr>
              <a:spLocks noChangeArrowheads="1"/>
            </p:cNvSpPr>
            <p:nvPr userDrawn="1"/>
          </p:nvSpPr>
          <p:spPr bwMode="auto">
            <a:xfrm>
              <a:off x="4637088"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6"/>
            <p:cNvSpPr>
              <a:spLocks noChangeArrowheads="1"/>
            </p:cNvSpPr>
            <p:nvPr userDrawn="1"/>
          </p:nvSpPr>
          <p:spPr bwMode="auto">
            <a:xfrm>
              <a:off x="4746625"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7"/>
            <p:cNvSpPr>
              <a:spLocks noChangeArrowheads="1"/>
            </p:cNvSpPr>
            <p:nvPr userDrawn="1"/>
          </p:nvSpPr>
          <p:spPr bwMode="auto">
            <a:xfrm>
              <a:off x="4414838"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8"/>
            <p:cNvSpPr>
              <a:spLocks noChangeArrowheads="1"/>
            </p:cNvSpPr>
            <p:nvPr userDrawn="1"/>
          </p:nvSpPr>
          <p:spPr bwMode="auto">
            <a:xfrm>
              <a:off x="4746625"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9"/>
            <p:cNvSpPr>
              <a:spLocks noChangeArrowheads="1"/>
            </p:cNvSpPr>
            <p:nvPr userDrawn="1"/>
          </p:nvSpPr>
          <p:spPr bwMode="auto">
            <a:xfrm>
              <a:off x="52974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20"/>
            <p:cNvSpPr>
              <a:spLocks noChangeArrowheads="1"/>
            </p:cNvSpPr>
            <p:nvPr userDrawn="1"/>
          </p:nvSpPr>
          <p:spPr bwMode="auto">
            <a:xfrm>
              <a:off x="4746625"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21"/>
            <p:cNvSpPr>
              <a:spLocks noChangeArrowheads="1"/>
            </p:cNvSpPr>
            <p:nvPr userDrawn="1"/>
          </p:nvSpPr>
          <p:spPr bwMode="auto">
            <a:xfrm>
              <a:off x="5078413" y="3386138"/>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22"/>
            <p:cNvSpPr>
              <a:spLocks noChangeArrowheads="1"/>
            </p:cNvSpPr>
            <p:nvPr userDrawn="1"/>
          </p:nvSpPr>
          <p:spPr bwMode="auto">
            <a:xfrm>
              <a:off x="5078413"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23"/>
            <p:cNvSpPr>
              <a:spLocks noChangeArrowheads="1"/>
            </p:cNvSpPr>
            <p:nvPr userDrawn="1"/>
          </p:nvSpPr>
          <p:spPr bwMode="auto">
            <a:xfrm>
              <a:off x="573881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24"/>
            <p:cNvSpPr>
              <a:spLocks noChangeArrowheads="1"/>
            </p:cNvSpPr>
            <p:nvPr userDrawn="1"/>
          </p:nvSpPr>
          <p:spPr bwMode="auto">
            <a:xfrm>
              <a:off x="573881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25"/>
            <p:cNvSpPr>
              <a:spLocks noChangeArrowheads="1"/>
            </p:cNvSpPr>
            <p:nvPr userDrawn="1"/>
          </p:nvSpPr>
          <p:spPr bwMode="auto">
            <a:xfrm>
              <a:off x="56292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6"/>
            <p:cNvSpPr>
              <a:spLocks noChangeArrowheads="1"/>
            </p:cNvSpPr>
            <p:nvPr userDrawn="1"/>
          </p:nvSpPr>
          <p:spPr bwMode="auto">
            <a:xfrm>
              <a:off x="562927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27"/>
            <p:cNvSpPr>
              <a:spLocks noChangeArrowheads="1"/>
            </p:cNvSpPr>
            <p:nvPr userDrawn="1"/>
          </p:nvSpPr>
          <p:spPr bwMode="auto">
            <a:xfrm>
              <a:off x="56292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8"/>
            <p:cNvSpPr>
              <a:spLocks noChangeArrowheads="1"/>
            </p:cNvSpPr>
            <p:nvPr userDrawn="1"/>
          </p:nvSpPr>
          <p:spPr bwMode="auto">
            <a:xfrm>
              <a:off x="573881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9"/>
            <p:cNvSpPr>
              <a:spLocks noChangeArrowheads="1"/>
            </p:cNvSpPr>
            <p:nvPr userDrawn="1"/>
          </p:nvSpPr>
          <p:spPr bwMode="auto">
            <a:xfrm>
              <a:off x="562927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30"/>
            <p:cNvSpPr>
              <a:spLocks noChangeArrowheads="1"/>
            </p:cNvSpPr>
            <p:nvPr userDrawn="1"/>
          </p:nvSpPr>
          <p:spPr bwMode="auto">
            <a:xfrm>
              <a:off x="4087813"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31"/>
            <p:cNvSpPr>
              <a:spLocks noChangeArrowheads="1"/>
            </p:cNvSpPr>
            <p:nvPr userDrawn="1"/>
          </p:nvSpPr>
          <p:spPr bwMode="auto">
            <a:xfrm>
              <a:off x="4087813" y="2943225"/>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32"/>
            <p:cNvSpPr>
              <a:spLocks noChangeArrowheads="1"/>
            </p:cNvSpPr>
            <p:nvPr userDrawn="1"/>
          </p:nvSpPr>
          <p:spPr bwMode="auto">
            <a:xfrm>
              <a:off x="353377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33"/>
            <p:cNvSpPr>
              <a:spLocks noChangeArrowheads="1"/>
            </p:cNvSpPr>
            <p:nvPr userDrawn="1"/>
          </p:nvSpPr>
          <p:spPr bwMode="auto">
            <a:xfrm>
              <a:off x="35337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34"/>
            <p:cNvSpPr>
              <a:spLocks noChangeArrowheads="1"/>
            </p:cNvSpPr>
            <p:nvPr userDrawn="1"/>
          </p:nvSpPr>
          <p:spPr bwMode="auto">
            <a:xfrm>
              <a:off x="35337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35"/>
            <p:cNvSpPr>
              <a:spLocks noChangeArrowheads="1"/>
            </p:cNvSpPr>
            <p:nvPr userDrawn="1"/>
          </p:nvSpPr>
          <p:spPr bwMode="auto">
            <a:xfrm>
              <a:off x="35337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36"/>
            <p:cNvSpPr>
              <a:spLocks noChangeArrowheads="1"/>
            </p:cNvSpPr>
            <p:nvPr userDrawn="1"/>
          </p:nvSpPr>
          <p:spPr bwMode="auto">
            <a:xfrm>
              <a:off x="3646488"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37"/>
            <p:cNvSpPr>
              <a:spLocks noChangeArrowheads="1"/>
            </p:cNvSpPr>
            <p:nvPr userDrawn="1"/>
          </p:nvSpPr>
          <p:spPr bwMode="auto">
            <a:xfrm>
              <a:off x="4087813"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38"/>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39"/>
            <p:cNvSpPr>
              <a:spLocks noChangeArrowheads="1"/>
            </p:cNvSpPr>
            <p:nvPr userDrawn="1"/>
          </p:nvSpPr>
          <p:spPr bwMode="auto">
            <a:xfrm>
              <a:off x="441483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40"/>
            <p:cNvSpPr>
              <a:spLocks noChangeArrowheads="1"/>
            </p:cNvSpPr>
            <p:nvPr userDrawn="1"/>
          </p:nvSpPr>
          <p:spPr bwMode="auto">
            <a:xfrm>
              <a:off x="3975100" y="371792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41"/>
            <p:cNvSpPr>
              <a:spLocks noChangeArrowheads="1"/>
            </p:cNvSpPr>
            <p:nvPr userDrawn="1"/>
          </p:nvSpPr>
          <p:spPr bwMode="auto">
            <a:xfrm>
              <a:off x="56292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2"/>
            <p:cNvSpPr>
              <a:spLocks noChangeArrowheads="1"/>
            </p:cNvSpPr>
            <p:nvPr userDrawn="1"/>
          </p:nvSpPr>
          <p:spPr bwMode="auto">
            <a:xfrm>
              <a:off x="463708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3"/>
            <p:cNvSpPr>
              <a:spLocks noChangeArrowheads="1"/>
            </p:cNvSpPr>
            <p:nvPr userDrawn="1"/>
          </p:nvSpPr>
          <p:spPr bwMode="auto">
            <a:xfrm>
              <a:off x="4746625" y="371792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44"/>
            <p:cNvSpPr>
              <a:spLocks noChangeArrowheads="1"/>
            </p:cNvSpPr>
            <p:nvPr userDrawn="1"/>
          </p:nvSpPr>
          <p:spPr bwMode="auto">
            <a:xfrm>
              <a:off x="4414838"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45"/>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46"/>
            <p:cNvSpPr>
              <a:spLocks noChangeArrowheads="1"/>
            </p:cNvSpPr>
            <p:nvPr userDrawn="1"/>
          </p:nvSpPr>
          <p:spPr bwMode="auto">
            <a:xfrm>
              <a:off x="419735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7"/>
            <p:cNvSpPr>
              <a:spLocks noChangeArrowheads="1"/>
            </p:cNvSpPr>
            <p:nvPr userDrawn="1"/>
          </p:nvSpPr>
          <p:spPr bwMode="auto">
            <a:xfrm>
              <a:off x="463708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8"/>
            <p:cNvSpPr>
              <a:spLocks noChangeArrowheads="1"/>
            </p:cNvSpPr>
            <p:nvPr userDrawn="1"/>
          </p:nvSpPr>
          <p:spPr bwMode="auto">
            <a:xfrm>
              <a:off x="4856163"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9"/>
            <p:cNvSpPr>
              <a:spLocks noChangeArrowheads="1"/>
            </p:cNvSpPr>
            <p:nvPr userDrawn="1"/>
          </p:nvSpPr>
          <p:spPr bwMode="auto">
            <a:xfrm>
              <a:off x="52974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50"/>
            <p:cNvSpPr>
              <a:spLocks noChangeArrowheads="1"/>
            </p:cNvSpPr>
            <p:nvPr userDrawn="1"/>
          </p:nvSpPr>
          <p:spPr bwMode="auto">
            <a:xfrm>
              <a:off x="48561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51"/>
            <p:cNvSpPr>
              <a:spLocks noChangeArrowheads="1"/>
            </p:cNvSpPr>
            <p:nvPr userDrawn="1"/>
          </p:nvSpPr>
          <p:spPr bwMode="auto">
            <a:xfrm>
              <a:off x="4856163"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52"/>
            <p:cNvSpPr>
              <a:spLocks noChangeArrowheads="1"/>
            </p:cNvSpPr>
            <p:nvPr userDrawn="1"/>
          </p:nvSpPr>
          <p:spPr bwMode="auto">
            <a:xfrm>
              <a:off x="4746625"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53"/>
            <p:cNvSpPr>
              <a:spLocks noChangeArrowheads="1"/>
            </p:cNvSpPr>
            <p:nvPr userDrawn="1"/>
          </p:nvSpPr>
          <p:spPr bwMode="auto">
            <a:xfrm>
              <a:off x="4965700"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4"/>
            <p:cNvSpPr>
              <a:spLocks noChangeArrowheads="1"/>
            </p:cNvSpPr>
            <p:nvPr userDrawn="1"/>
          </p:nvSpPr>
          <p:spPr bwMode="auto">
            <a:xfrm>
              <a:off x="463708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5"/>
            <p:cNvSpPr>
              <a:spLocks noChangeArrowheads="1"/>
            </p:cNvSpPr>
            <p:nvPr userDrawn="1"/>
          </p:nvSpPr>
          <p:spPr bwMode="auto">
            <a:xfrm>
              <a:off x="4529138" y="3276600"/>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6"/>
            <p:cNvSpPr>
              <a:spLocks noChangeArrowheads="1"/>
            </p:cNvSpPr>
            <p:nvPr userDrawn="1"/>
          </p:nvSpPr>
          <p:spPr bwMode="auto">
            <a:xfrm>
              <a:off x="4529138"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7"/>
            <p:cNvSpPr>
              <a:spLocks noChangeArrowheads="1"/>
            </p:cNvSpPr>
            <p:nvPr userDrawn="1"/>
          </p:nvSpPr>
          <p:spPr bwMode="auto">
            <a:xfrm>
              <a:off x="4529138" y="2833688"/>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8"/>
            <p:cNvSpPr>
              <a:spLocks noChangeArrowheads="1"/>
            </p:cNvSpPr>
            <p:nvPr userDrawn="1"/>
          </p:nvSpPr>
          <p:spPr bwMode="auto">
            <a:xfrm>
              <a:off x="44148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9"/>
            <p:cNvSpPr>
              <a:spLocks noChangeArrowheads="1"/>
            </p:cNvSpPr>
            <p:nvPr userDrawn="1"/>
          </p:nvSpPr>
          <p:spPr bwMode="auto">
            <a:xfrm>
              <a:off x="5187950"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0"/>
            <p:cNvSpPr>
              <a:spLocks noChangeArrowheads="1"/>
            </p:cNvSpPr>
            <p:nvPr userDrawn="1"/>
          </p:nvSpPr>
          <p:spPr bwMode="auto">
            <a:xfrm>
              <a:off x="529748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1"/>
            <p:cNvSpPr>
              <a:spLocks noChangeArrowheads="1"/>
            </p:cNvSpPr>
            <p:nvPr userDrawn="1"/>
          </p:nvSpPr>
          <p:spPr bwMode="auto">
            <a:xfrm>
              <a:off x="540702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2"/>
            <p:cNvSpPr>
              <a:spLocks noChangeArrowheads="1"/>
            </p:cNvSpPr>
            <p:nvPr userDrawn="1"/>
          </p:nvSpPr>
          <p:spPr bwMode="auto">
            <a:xfrm>
              <a:off x="551973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3"/>
            <p:cNvSpPr>
              <a:spLocks noChangeArrowheads="1"/>
            </p:cNvSpPr>
            <p:nvPr userDrawn="1"/>
          </p:nvSpPr>
          <p:spPr bwMode="auto">
            <a:xfrm>
              <a:off x="49657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4"/>
            <p:cNvSpPr>
              <a:spLocks noChangeArrowheads="1"/>
            </p:cNvSpPr>
            <p:nvPr userDrawn="1"/>
          </p:nvSpPr>
          <p:spPr bwMode="auto">
            <a:xfrm>
              <a:off x="518795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5"/>
            <p:cNvSpPr>
              <a:spLocks noChangeArrowheads="1"/>
            </p:cNvSpPr>
            <p:nvPr userDrawn="1"/>
          </p:nvSpPr>
          <p:spPr bwMode="auto">
            <a:xfrm>
              <a:off x="5187950"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6"/>
            <p:cNvSpPr>
              <a:spLocks noChangeArrowheads="1"/>
            </p:cNvSpPr>
            <p:nvPr userDrawn="1"/>
          </p:nvSpPr>
          <p:spPr bwMode="auto">
            <a:xfrm>
              <a:off x="5297488"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7"/>
            <p:cNvSpPr>
              <a:spLocks noChangeArrowheads="1"/>
            </p:cNvSpPr>
            <p:nvPr userDrawn="1"/>
          </p:nvSpPr>
          <p:spPr bwMode="auto">
            <a:xfrm>
              <a:off x="5407025"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8"/>
            <p:cNvSpPr>
              <a:spLocks noChangeArrowheads="1"/>
            </p:cNvSpPr>
            <p:nvPr userDrawn="1"/>
          </p:nvSpPr>
          <p:spPr bwMode="auto">
            <a:xfrm>
              <a:off x="518795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9"/>
            <p:cNvSpPr>
              <a:spLocks noChangeArrowheads="1"/>
            </p:cNvSpPr>
            <p:nvPr userDrawn="1"/>
          </p:nvSpPr>
          <p:spPr bwMode="auto">
            <a:xfrm>
              <a:off x="540702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0"/>
            <p:cNvSpPr>
              <a:spLocks noChangeArrowheads="1"/>
            </p:cNvSpPr>
            <p:nvPr userDrawn="1"/>
          </p:nvSpPr>
          <p:spPr bwMode="auto">
            <a:xfrm>
              <a:off x="540702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1"/>
            <p:cNvSpPr>
              <a:spLocks noChangeArrowheads="1"/>
            </p:cNvSpPr>
            <p:nvPr userDrawn="1"/>
          </p:nvSpPr>
          <p:spPr bwMode="auto">
            <a:xfrm>
              <a:off x="551973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2"/>
            <p:cNvSpPr>
              <a:spLocks noChangeArrowheads="1"/>
            </p:cNvSpPr>
            <p:nvPr userDrawn="1"/>
          </p:nvSpPr>
          <p:spPr bwMode="auto">
            <a:xfrm>
              <a:off x="5519738"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3"/>
            <p:cNvSpPr>
              <a:spLocks noChangeArrowheads="1"/>
            </p:cNvSpPr>
            <p:nvPr userDrawn="1"/>
          </p:nvSpPr>
          <p:spPr bwMode="auto">
            <a:xfrm>
              <a:off x="518795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4"/>
            <p:cNvSpPr>
              <a:spLocks noChangeArrowheads="1"/>
            </p:cNvSpPr>
            <p:nvPr userDrawn="1"/>
          </p:nvSpPr>
          <p:spPr bwMode="auto">
            <a:xfrm>
              <a:off x="496570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5"/>
            <p:cNvSpPr>
              <a:spLocks noChangeArrowheads="1"/>
            </p:cNvSpPr>
            <p:nvPr userDrawn="1"/>
          </p:nvSpPr>
          <p:spPr bwMode="auto">
            <a:xfrm>
              <a:off x="4087813" y="2833688"/>
              <a:ext cx="90488" cy="95250"/>
            </a:xfrm>
            <a:prstGeom prst="ellipse">
              <a:avLst/>
            </a:prstGeom>
            <a:solidFill>
              <a:srgbClr val="420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6"/>
            <p:cNvSpPr>
              <a:spLocks noChangeArrowheads="1"/>
            </p:cNvSpPr>
            <p:nvPr userDrawn="1"/>
          </p:nvSpPr>
          <p:spPr bwMode="auto">
            <a:xfrm>
              <a:off x="397510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7"/>
            <p:cNvSpPr>
              <a:spLocks noChangeArrowheads="1"/>
            </p:cNvSpPr>
            <p:nvPr userDrawn="1"/>
          </p:nvSpPr>
          <p:spPr bwMode="auto">
            <a:xfrm>
              <a:off x="3314700"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8"/>
            <p:cNvSpPr>
              <a:spLocks noChangeArrowheads="1"/>
            </p:cNvSpPr>
            <p:nvPr userDrawn="1"/>
          </p:nvSpPr>
          <p:spPr bwMode="auto">
            <a:xfrm>
              <a:off x="5629275"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9"/>
            <p:cNvSpPr>
              <a:spLocks noChangeArrowheads="1"/>
            </p:cNvSpPr>
            <p:nvPr userDrawn="1"/>
          </p:nvSpPr>
          <p:spPr bwMode="auto">
            <a:xfrm>
              <a:off x="34242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80"/>
            <p:cNvSpPr>
              <a:spLocks noChangeArrowheads="1"/>
            </p:cNvSpPr>
            <p:nvPr userDrawn="1"/>
          </p:nvSpPr>
          <p:spPr bwMode="auto">
            <a:xfrm>
              <a:off x="397510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81"/>
            <p:cNvSpPr>
              <a:spLocks noChangeArrowheads="1"/>
            </p:cNvSpPr>
            <p:nvPr userDrawn="1"/>
          </p:nvSpPr>
          <p:spPr bwMode="auto">
            <a:xfrm>
              <a:off x="3646488" y="3608388"/>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82"/>
            <p:cNvSpPr>
              <a:spLocks noChangeArrowheads="1"/>
            </p:cNvSpPr>
            <p:nvPr userDrawn="1"/>
          </p:nvSpPr>
          <p:spPr bwMode="auto">
            <a:xfrm>
              <a:off x="3314700"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83"/>
            <p:cNvSpPr>
              <a:spLocks noChangeArrowheads="1"/>
            </p:cNvSpPr>
            <p:nvPr userDrawn="1"/>
          </p:nvSpPr>
          <p:spPr bwMode="auto">
            <a:xfrm>
              <a:off x="38655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84"/>
            <p:cNvSpPr>
              <a:spLocks noChangeArrowheads="1"/>
            </p:cNvSpPr>
            <p:nvPr userDrawn="1"/>
          </p:nvSpPr>
          <p:spPr bwMode="auto">
            <a:xfrm>
              <a:off x="386556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85"/>
            <p:cNvSpPr>
              <a:spLocks noChangeArrowheads="1"/>
            </p:cNvSpPr>
            <p:nvPr userDrawn="1"/>
          </p:nvSpPr>
          <p:spPr bwMode="auto">
            <a:xfrm>
              <a:off x="375602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86"/>
            <p:cNvSpPr>
              <a:spLocks noChangeArrowheads="1"/>
            </p:cNvSpPr>
            <p:nvPr userDrawn="1"/>
          </p:nvSpPr>
          <p:spPr bwMode="auto">
            <a:xfrm>
              <a:off x="375602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87"/>
            <p:cNvSpPr>
              <a:spLocks noChangeArrowheads="1"/>
            </p:cNvSpPr>
            <p:nvPr userDrawn="1"/>
          </p:nvSpPr>
          <p:spPr bwMode="auto">
            <a:xfrm>
              <a:off x="5289550" y="4079875"/>
              <a:ext cx="52388" cy="571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8"/>
            <p:cNvSpPr>
              <a:spLocks noEditPoints="1"/>
            </p:cNvSpPr>
            <p:nvPr userDrawn="1"/>
          </p:nvSpPr>
          <p:spPr bwMode="auto">
            <a:xfrm>
              <a:off x="342423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9"/>
            <p:cNvSpPr>
              <a:spLocks noEditPoints="1"/>
            </p:cNvSpPr>
            <p:nvPr userDrawn="1"/>
          </p:nvSpPr>
          <p:spPr bwMode="auto">
            <a:xfrm>
              <a:off x="359410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0"/>
            <p:cNvSpPr>
              <a:spLocks/>
            </p:cNvSpPr>
            <p:nvPr userDrawn="1"/>
          </p:nvSpPr>
          <p:spPr bwMode="auto">
            <a:xfrm>
              <a:off x="3646488" y="4008438"/>
              <a:ext cx="95250"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1"/>
            <p:cNvSpPr>
              <a:spLocks/>
            </p:cNvSpPr>
            <p:nvPr userDrawn="1"/>
          </p:nvSpPr>
          <p:spPr bwMode="auto">
            <a:xfrm>
              <a:off x="37592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2"/>
            <p:cNvSpPr>
              <a:spLocks noEditPoints="1"/>
            </p:cNvSpPr>
            <p:nvPr userDrawn="1"/>
          </p:nvSpPr>
          <p:spPr bwMode="auto">
            <a:xfrm>
              <a:off x="38846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3"/>
            <p:cNvSpPr>
              <a:spLocks/>
            </p:cNvSpPr>
            <p:nvPr userDrawn="1"/>
          </p:nvSpPr>
          <p:spPr bwMode="auto">
            <a:xfrm>
              <a:off x="401955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4"/>
            <p:cNvSpPr>
              <a:spLocks noEditPoints="1"/>
            </p:cNvSpPr>
            <p:nvPr userDrawn="1"/>
          </p:nvSpPr>
          <p:spPr bwMode="auto">
            <a:xfrm>
              <a:off x="414813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5"/>
            <p:cNvSpPr>
              <a:spLocks/>
            </p:cNvSpPr>
            <p:nvPr userDrawn="1"/>
          </p:nvSpPr>
          <p:spPr bwMode="auto">
            <a:xfrm>
              <a:off x="4287838"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6"/>
            <p:cNvSpPr>
              <a:spLocks noEditPoints="1"/>
            </p:cNvSpPr>
            <p:nvPr userDrawn="1"/>
          </p:nvSpPr>
          <p:spPr bwMode="auto">
            <a:xfrm>
              <a:off x="4359275" y="3970338"/>
              <a:ext cx="153988"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7"/>
            <p:cNvSpPr>
              <a:spLocks/>
            </p:cNvSpPr>
            <p:nvPr userDrawn="1"/>
          </p:nvSpPr>
          <p:spPr bwMode="auto">
            <a:xfrm>
              <a:off x="453548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8"/>
            <p:cNvSpPr>
              <a:spLocks noEditPoints="1"/>
            </p:cNvSpPr>
            <p:nvPr userDrawn="1"/>
          </p:nvSpPr>
          <p:spPr bwMode="auto">
            <a:xfrm>
              <a:off x="4740275" y="4008438"/>
              <a:ext cx="115888"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9"/>
            <p:cNvSpPr>
              <a:spLocks/>
            </p:cNvSpPr>
            <p:nvPr userDrawn="1"/>
          </p:nvSpPr>
          <p:spPr bwMode="auto">
            <a:xfrm>
              <a:off x="487838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0"/>
            <p:cNvSpPr>
              <a:spLocks noEditPoints="1"/>
            </p:cNvSpPr>
            <p:nvPr userDrawn="1"/>
          </p:nvSpPr>
          <p:spPr bwMode="auto">
            <a:xfrm>
              <a:off x="496887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1"/>
            <p:cNvSpPr>
              <a:spLocks/>
            </p:cNvSpPr>
            <p:nvPr userDrawn="1"/>
          </p:nvSpPr>
          <p:spPr bwMode="auto">
            <a:xfrm>
              <a:off x="5022850" y="4008438"/>
              <a:ext cx="107950"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2"/>
            <p:cNvSpPr>
              <a:spLocks noEditPoints="1"/>
            </p:cNvSpPr>
            <p:nvPr userDrawn="1"/>
          </p:nvSpPr>
          <p:spPr bwMode="auto">
            <a:xfrm>
              <a:off x="5149850" y="4008438"/>
              <a:ext cx="106363"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3"/>
            <p:cNvSpPr>
              <a:spLocks/>
            </p:cNvSpPr>
            <p:nvPr userDrawn="1"/>
          </p:nvSpPr>
          <p:spPr bwMode="auto">
            <a:xfrm>
              <a:off x="53721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4"/>
            <p:cNvSpPr>
              <a:spLocks noEditPoints="1"/>
            </p:cNvSpPr>
            <p:nvPr userDrawn="1"/>
          </p:nvSpPr>
          <p:spPr bwMode="auto">
            <a:xfrm>
              <a:off x="54975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5"/>
            <p:cNvSpPr>
              <a:spLocks/>
            </p:cNvSpPr>
            <p:nvPr userDrawn="1"/>
          </p:nvSpPr>
          <p:spPr bwMode="auto">
            <a:xfrm>
              <a:off x="5648325"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06"/>
            <p:cNvSpPr>
              <a:spLocks noChangeArrowheads="1"/>
            </p:cNvSpPr>
            <p:nvPr userDrawn="1"/>
          </p:nvSpPr>
          <p:spPr bwMode="auto">
            <a:xfrm>
              <a:off x="34242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07"/>
            <p:cNvSpPr>
              <a:spLocks noChangeArrowheads="1"/>
            </p:cNvSpPr>
            <p:nvPr userDrawn="1"/>
          </p:nvSpPr>
          <p:spPr bwMode="auto">
            <a:xfrm>
              <a:off x="397510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08"/>
            <p:cNvSpPr>
              <a:spLocks noChangeArrowheads="1"/>
            </p:cNvSpPr>
            <p:nvPr userDrawn="1"/>
          </p:nvSpPr>
          <p:spPr bwMode="auto">
            <a:xfrm>
              <a:off x="44148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09"/>
            <p:cNvSpPr>
              <a:spLocks noChangeArrowheads="1"/>
            </p:cNvSpPr>
            <p:nvPr userDrawn="1"/>
          </p:nvSpPr>
          <p:spPr bwMode="auto">
            <a:xfrm>
              <a:off x="419735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10"/>
            <p:cNvSpPr>
              <a:spLocks noChangeArrowheads="1"/>
            </p:cNvSpPr>
            <p:nvPr userDrawn="1"/>
          </p:nvSpPr>
          <p:spPr bwMode="auto">
            <a:xfrm>
              <a:off x="441483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11"/>
            <p:cNvSpPr>
              <a:spLocks noChangeArrowheads="1"/>
            </p:cNvSpPr>
            <p:nvPr userDrawn="1"/>
          </p:nvSpPr>
          <p:spPr bwMode="auto">
            <a:xfrm>
              <a:off x="4746625"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2"/>
            <p:cNvSpPr>
              <a:spLocks noChangeArrowheads="1"/>
            </p:cNvSpPr>
            <p:nvPr userDrawn="1"/>
          </p:nvSpPr>
          <p:spPr bwMode="auto">
            <a:xfrm>
              <a:off x="5078413" y="3495675"/>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3"/>
            <p:cNvSpPr>
              <a:spLocks noChangeArrowheads="1"/>
            </p:cNvSpPr>
            <p:nvPr userDrawn="1"/>
          </p:nvSpPr>
          <p:spPr bwMode="auto">
            <a:xfrm>
              <a:off x="4087813" y="3052763"/>
              <a:ext cx="90488"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4"/>
            <p:cNvSpPr>
              <a:spLocks noChangeArrowheads="1"/>
            </p:cNvSpPr>
            <p:nvPr userDrawn="1"/>
          </p:nvSpPr>
          <p:spPr bwMode="auto">
            <a:xfrm>
              <a:off x="4087813" y="3276600"/>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5"/>
            <p:cNvSpPr>
              <a:spLocks noChangeArrowheads="1"/>
            </p:cNvSpPr>
            <p:nvPr userDrawn="1"/>
          </p:nvSpPr>
          <p:spPr bwMode="auto">
            <a:xfrm>
              <a:off x="3533775"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16"/>
            <p:cNvSpPr>
              <a:spLocks noChangeArrowheads="1"/>
            </p:cNvSpPr>
            <p:nvPr userDrawn="1"/>
          </p:nvSpPr>
          <p:spPr bwMode="auto">
            <a:xfrm>
              <a:off x="3646488" y="3495675"/>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17"/>
            <p:cNvSpPr>
              <a:spLocks noChangeArrowheads="1"/>
            </p:cNvSpPr>
            <p:nvPr userDrawn="1"/>
          </p:nvSpPr>
          <p:spPr bwMode="auto">
            <a:xfrm>
              <a:off x="3424238"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18"/>
            <p:cNvSpPr>
              <a:spLocks noChangeArrowheads="1"/>
            </p:cNvSpPr>
            <p:nvPr userDrawn="1"/>
          </p:nvSpPr>
          <p:spPr bwMode="auto">
            <a:xfrm>
              <a:off x="3975100" y="3386138"/>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19"/>
            <p:cNvSpPr>
              <a:spLocks noChangeArrowheads="1"/>
            </p:cNvSpPr>
            <p:nvPr userDrawn="1"/>
          </p:nvSpPr>
          <p:spPr bwMode="auto">
            <a:xfrm>
              <a:off x="5519738"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20"/>
            <p:cNvSpPr>
              <a:spLocks noChangeArrowheads="1"/>
            </p:cNvSpPr>
            <p:nvPr userDrawn="1"/>
          </p:nvSpPr>
          <p:spPr bwMode="auto">
            <a:xfrm>
              <a:off x="3533775"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21"/>
            <p:cNvSpPr>
              <a:spLocks noChangeArrowheads="1"/>
            </p:cNvSpPr>
            <p:nvPr userDrawn="1"/>
          </p:nvSpPr>
          <p:spPr bwMode="auto">
            <a:xfrm>
              <a:off x="463708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22"/>
            <p:cNvSpPr>
              <a:spLocks noChangeArrowheads="1"/>
            </p:cNvSpPr>
            <p:nvPr userDrawn="1"/>
          </p:nvSpPr>
          <p:spPr bwMode="auto">
            <a:xfrm>
              <a:off x="4746625" y="2833688"/>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23"/>
            <p:cNvSpPr>
              <a:spLocks noChangeArrowheads="1"/>
            </p:cNvSpPr>
            <p:nvPr userDrawn="1"/>
          </p:nvSpPr>
          <p:spPr bwMode="auto">
            <a:xfrm>
              <a:off x="4529138" y="3608388"/>
              <a:ext cx="90488"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24"/>
            <p:cNvSpPr>
              <a:spLocks noChangeArrowheads="1"/>
            </p:cNvSpPr>
            <p:nvPr userDrawn="1"/>
          </p:nvSpPr>
          <p:spPr bwMode="auto">
            <a:xfrm>
              <a:off x="5187950" y="3276600"/>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25"/>
            <p:cNvSpPr>
              <a:spLocks noChangeArrowheads="1"/>
            </p:cNvSpPr>
            <p:nvPr userDrawn="1"/>
          </p:nvSpPr>
          <p:spPr bwMode="auto">
            <a:xfrm>
              <a:off x="5297488"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26"/>
            <p:cNvSpPr>
              <a:spLocks noChangeArrowheads="1"/>
            </p:cNvSpPr>
            <p:nvPr userDrawn="1"/>
          </p:nvSpPr>
          <p:spPr bwMode="auto">
            <a:xfrm>
              <a:off x="5519738"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27"/>
            <p:cNvSpPr>
              <a:spLocks noChangeArrowheads="1"/>
            </p:cNvSpPr>
            <p:nvPr userDrawn="1"/>
          </p:nvSpPr>
          <p:spPr bwMode="auto">
            <a:xfrm>
              <a:off x="5407025" y="349567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28"/>
            <p:cNvSpPr>
              <a:spLocks noChangeArrowheads="1"/>
            </p:cNvSpPr>
            <p:nvPr userDrawn="1"/>
          </p:nvSpPr>
          <p:spPr bwMode="auto">
            <a:xfrm>
              <a:off x="3533775" y="2833688"/>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29"/>
            <p:cNvSpPr>
              <a:spLocks noChangeArrowheads="1"/>
            </p:cNvSpPr>
            <p:nvPr userDrawn="1"/>
          </p:nvSpPr>
          <p:spPr bwMode="auto">
            <a:xfrm>
              <a:off x="3865563" y="2724150"/>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8596176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1281112" y="1967766"/>
            <a:ext cx="7450138" cy="4146164"/>
          </a:xfrm>
        </p:spPr>
        <p:txBody>
          <a:bodyPr/>
          <a:lstStyle>
            <a:lvl1pPr>
              <a:buClr>
                <a:srgbClr val="B71234"/>
              </a:buClr>
              <a:defRPr/>
            </a:lvl1pPr>
            <a:lvl2pPr>
              <a:buClr>
                <a:srgbClr val="B71234"/>
              </a:buClr>
              <a:defRPr/>
            </a:lvl2pPr>
            <a:lvl3pPr>
              <a:buClr>
                <a:srgbClr val="B71234"/>
              </a:buClr>
              <a:defRPr/>
            </a:lvl3pPr>
            <a:lvl4pPr>
              <a:buClr>
                <a:srgbClr val="B71234"/>
              </a:buClr>
              <a:defRPr/>
            </a:lvl4pPr>
            <a:lvl5pPr>
              <a:buClr>
                <a:srgbClr val="B71234"/>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7"/>
          <p:cNvSpPr>
            <a:spLocks noGrp="1"/>
          </p:cNvSpPr>
          <p:nvPr>
            <p:ph type="body" sz="quarter" idx="10" hasCustomPrompt="1"/>
          </p:nvPr>
        </p:nvSpPr>
        <p:spPr>
          <a:xfrm>
            <a:off x="962024" y="1331928"/>
            <a:ext cx="7769225" cy="550667"/>
          </a:xfrm>
        </p:spPr>
        <p:txBody>
          <a:bodyPr anchor="b" anchorCtr="0"/>
          <a:lstStyle>
            <a:lvl1pPr marL="0" indent="0" algn="l" defTabSz="457200" rtl="0" fontAlgn="base">
              <a:lnSpc>
                <a:spcPct val="90000"/>
              </a:lnSpc>
              <a:spcBef>
                <a:spcPct val="0"/>
              </a:spcBef>
              <a:spcAft>
                <a:spcPts val="600"/>
              </a:spcAft>
              <a:buFontTx/>
              <a:buNone/>
              <a:defRPr lang="en-US" sz="2400" kern="1200" dirty="0" smtClean="0">
                <a:solidFill>
                  <a:srgbClr val="B71234"/>
                </a:solidFill>
                <a:latin typeface="Arial Rounded MT Bold" panose="020F0704030504030204" pitchFamily="34" charset="0"/>
                <a:ea typeface="ＭＳ Ｐゴシック" charset="0"/>
                <a:cs typeface="ＭＳ Ｐゴシック" charset="0"/>
              </a:defRPr>
            </a:lvl1pPr>
            <a:lvl2pPr marL="341312" indent="0">
              <a:buFontTx/>
              <a:buNone/>
              <a:defRPr sz="2400"/>
            </a:lvl2pPr>
            <a:lvl3pPr marL="690562" indent="0">
              <a:buFontTx/>
              <a:buNone/>
              <a:defRPr sz="2400"/>
            </a:lvl3pPr>
            <a:lvl4pPr marL="1030288" indent="0">
              <a:buFontTx/>
              <a:buNone/>
              <a:defRPr sz="2400"/>
            </a:lvl4pPr>
            <a:lvl5pPr marL="1255712" indent="0">
              <a:buFontTx/>
              <a:buNone/>
              <a:defRPr sz="2400"/>
            </a:lvl5pPr>
          </a:lstStyle>
          <a:p>
            <a:pPr lvl="0"/>
            <a:r>
              <a:rPr lang="en-US" dirty="0" smtClean="0"/>
              <a:t>Click to edit </a:t>
            </a:r>
            <a:br>
              <a:rPr lang="en-US" dirty="0" smtClean="0"/>
            </a:br>
            <a:r>
              <a:rPr lang="en-US" dirty="0" smtClean="0"/>
              <a:t>Master text styles</a:t>
            </a:r>
          </a:p>
        </p:txBody>
      </p:sp>
      <p:grpSp>
        <p:nvGrpSpPr>
          <p:cNvPr id="9" name="Group 8"/>
          <p:cNvGrpSpPr/>
          <p:nvPr userDrawn="1"/>
        </p:nvGrpSpPr>
        <p:grpSpPr>
          <a:xfrm>
            <a:off x="7655178" y="6052451"/>
            <a:ext cx="1126872" cy="632356"/>
            <a:chOff x="3314700" y="2724150"/>
            <a:chExt cx="2517776" cy="1412875"/>
          </a:xfrm>
        </p:grpSpPr>
        <p:sp>
          <p:nvSpPr>
            <p:cNvPr id="10" name="Oval 5"/>
            <p:cNvSpPr>
              <a:spLocks noChangeArrowheads="1"/>
            </p:cNvSpPr>
            <p:nvPr userDrawn="1"/>
          </p:nvSpPr>
          <p:spPr bwMode="auto">
            <a:xfrm>
              <a:off x="34242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6"/>
            <p:cNvSpPr>
              <a:spLocks noChangeArrowheads="1"/>
            </p:cNvSpPr>
            <p:nvPr userDrawn="1"/>
          </p:nvSpPr>
          <p:spPr bwMode="auto">
            <a:xfrm>
              <a:off x="3314700"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7"/>
            <p:cNvSpPr>
              <a:spLocks noChangeArrowheads="1"/>
            </p:cNvSpPr>
            <p:nvPr userDrawn="1"/>
          </p:nvSpPr>
          <p:spPr bwMode="auto">
            <a:xfrm>
              <a:off x="3424238"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8"/>
            <p:cNvSpPr>
              <a:spLocks noChangeArrowheads="1"/>
            </p:cNvSpPr>
            <p:nvPr userDrawn="1"/>
          </p:nvSpPr>
          <p:spPr bwMode="auto">
            <a:xfrm>
              <a:off x="39751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9"/>
            <p:cNvSpPr>
              <a:spLocks noChangeArrowheads="1"/>
            </p:cNvSpPr>
            <p:nvPr userDrawn="1"/>
          </p:nvSpPr>
          <p:spPr bwMode="auto">
            <a:xfrm>
              <a:off x="386556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10"/>
            <p:cNvSpPr>
              <a:spLocks noChangeArrowheads="1"/>
            </p:cNvSpPr>
            <p:nvPr userDrawn="1"/>
          </p:nvSpPr>
          <p:spPr bwMode="auto">
            <a:xfrm>
              <a:off x="3975100"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1"/>
            <p:cNvSpPr>
              <a:spLocks noChangeArrowheads="1"/>
            </p:cNvSpPr>
            <p:nvPr userDrawn="1"/>
          </p:nvSpPr>
          <p:spPr bwMode="auto">
            <a:xfrm>
              <a:off x="43068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2"/>
            <p:cNvSpPr>
              <a:spLocks noChangeArrowheads="1"/>
            </p:cNvSpPr>
            <p:nvPr userDrawn="1"/>
          </p:nvSpPr>
          <p:spPr bwMode="auto">
            <a:xfrm>
              <a:off x="43068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3"/>
            <p:cNvSpPr>
              <a:spLocks noChangeArrowheads="1"/>
            </p:cNvSpPr>
            <p:nvPr userDrawn="1"/>
          </p:nvSpPr>
          <p:spPr bwMode="auto">
            <a:xfrm>
              <a:off x="4306888"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4"/>
            <p:cNvSpPr>
              <a:spLocks noChangeArrowheads="1"/>
            </p:cNvSpPr>
            <p:nvPr userDrawn="1"/>
          </p:nvSpPr>
          <p:spPr bwMode="auto">
            <a:xfrm>
              <a:off x="44148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5"/>
            <p:cNvSpPr>
              <a:spLocks noChangeArrowheads="1"/>
            </p:cNvSpPr>
            <p:nvPr userDrawn="1"/>
          </p:nvSpPr>
          <p:spPr bwMode="auto">
            <a:xfrm>
              <a:off x="4637088"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6"/>
            <p:cNvSpPr>
              <a:spLocks noChangeArrowheads="1"/>
            </p:cNvSpPr>
            <p:nvPr userDrawn="1"/>
          </p:nvSpPr>
          <p:spPr bwMode="auto">
            <a:xfrm>
              <a:off x="4746625"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7"/>
            <p:cNvSpPr>
              <a:spLocks noChangeArrowheads="1"/>
            </p:cNvSpPr>
            <p:nvPr userDrawn="1"/>
          </p:nvSpPr>
          <p:spPr bwMode="auto">
            <a:xfrm>
              <a:off x="4414838"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8"/>
            <p:cNvSpPr>
              <a:spLocks noChangeArrowheads="1"/>
            </p:cNvSpPr>
            <p:nvPr userDrawn="1"/>
          </p:nvSpPr>
          <p:spPr bwMode="auto">
            <a:xfrm>
              <a:off x="4746625"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9"/>
            <p:cNvSpPr>
              <a:spLocks noChangeArrowheads="1"/>
            </p:cNvSpPr>
            <p:nvPr userDrawn="1"/>
          </p:nvSpPr>
          <p:spPr bwMode="auto">
            <a:xfrm>
              <a:off x="52974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20"/>
            <p:cNvSpPr>
              <a:spLocks noChangeArrowheads="1"/>
            </p:cNvSpPr>
            <p:nvPr userDrawn="1"/>
          </p:nvSpPr>
          <p:spPr bwMode="auto">
            <a:xfrm>
              <a:off x="4746625"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1"/>
            <p:cNvSpPr>
              <a:spLocks noChangeArrowheads="1"/>
            </p:cNvSpPr>
            <p:nvPr userDrawn="1"/>
          </p:nvSpPr>
          <p:spPr bwMode="auto">
            <a:xfrm>
              <a:off x="5078413" y="3386138"/>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22"/>
            <p:cNvSpPr>
              <a:spLocks noChangeArrowheads="1"/>
            </p:cNvSpPr>
            <p:nvPr userDrawn="1"/>
          </p:nvSpPr>
          <p:spPr bwMode="auto">
            <a:xfrm>
              <a:off x="5078413"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3"/>
            <p:cNvSpPr>
              <a:spLocks noChangeArrowheads="1"/>
            </p:cNvSpPr>
            <p:nvPr userDrawn="1"/>
          </p:nvSpPr>
          <p:spPr bwMode="auto">
            <a:xfrm>
              <a:off x="573881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24"/>
            <p:cNvSpPr>
              <a:spLocks noChangeArrowheads="1"/>
            </p:cNvSpPr>
            <p:nvPr userDrawn="1"/>
          </p:nvSpPr>
          <p:spPr bwMode="auto">
            <a:xfrm>
              <a:off x="573881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25"/>
            <p:cNvSpPr>
              <a:spLocks noChangeArrowheads="1"/>
            </p:cNvSpPr>
            <p:nvPr userDrawn="1"/>
          </p:nvSpPr>
          <p:spPr bwMode="auto">
            <a:xfrm>
              <a:off x="56292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26"/>
            <p:cNvSpPr>
              <a:spLocks noChangeArrowheads="1"/>
            </p:cNvSpPr>
            <p:nvPr userDrawn="1"/>
          </p:nvSpPr>
          <p:spPr bwMode="auto">
            <a:xfrm>
              <a:off x="562927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27"/>
            <p:cNvSpPr>
              <a:spLocks noChangeArrowheads="1"/>
            </p:cNvSpPr>
            <p:nvPr userDrawn="1"/>
          </p:nvSpPr>
          <p:spPr bwMode="auto">
            <a:xfrm>
              <a:off x="56292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28"/>
            <p:cNvSpPr>
              <a:spLocks noChangeArrowheads="1"/>
            </p:cNvSpPr>
            <p:nvPr userDrawn="1"/>
          </p:nvSpPr>
          <p:spPr bwMode="auto">
            <a:xfrm>
              <a:off x="573881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29"/>
            <p:cNvSpPr>
              <a:spLocks noChangeArrowheads="1"/>
            </p:cNvSpPr>
            <p:nvPr userDrawn="1"/>
          </p:nvSpPr>
          <p:spPr bwMode="auto">
            <a:xfrm>
              <a:off x="562927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30"/>
            <p:cNvSpPr>
              <a:spLocks noChangeArrowheads="1"/>
            </p:cNvSpPr>
            <p:nvPr userDrawn="1"/>
          </p:nvSpPr>
          <p:spPr bwMode="auto">
            <a:xfrm>
              <a:off x="4087813"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31"/>
            <p:cNvSpPr>
              <a:spLocks noChangeArrowheads="1"/>
            </p:cNvSpPr>
            <p:nvPr userDrawn="1"/>
          </p:nvSpPr>
          <p:spPr bwMode="auto">
            <a:xfrm>
              <a:off x="4087813" y="2943225"/>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32"/>
            <p:cNvSpPr>
              <a:spLocks noChangeArrowheads="1"/>
            </p:cNvSpPr>
            <p:nvPr userDrawn="1"/>
          </p:nvSpPr>
          <p:spPr bwMode="auto">
            <a:xfrm>
              <a:off x="353377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33"/>
            <p:cNvSpPr>
              <a:spLocks noChangeArrowheads="1"/>
            </p:cNvSpPr>
            <p:nvPr userDrawn="1"/>
          </p:nvSpPr>
          <p:spPr bwMode="auto">
            <a:xfrm>
              <a:off x="35337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34"/>
            <p:cNvSpPr>
              <a:spLocks noChangeArrowheads="1"/>
            </p:cNvSpPr>
            <p:nvPr userDrawn="1"/>
          </p:nvSpPr>
          <p:spPr bwMode="auto">
            <a:xfrm>
              <a:off x="35337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35"/>
            <p:cNvSpPr>
              <a:spLocks noChangeArrowheads="1"/>
            </p:cNvSpPr>
            <p:nvPr userDrawn="1"/>
          </p:nvSpPr>
          <p:spPr bwMode="auto">
            <a:xfrm>
              <a:off x="35337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36"/>
            <p:cNvSpPr>
              <a:spLocks noChangeArrowheads="1"/>
            </p:cNvSpPr>
            <p:nvPr userDrawn="1"/>
          </p:nvSpPr>
          <p:spPr bwMode="auto">
            <a:xfrm>
              <a:off x="3646488"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7"/>
            <p:cNvSpPr>
              <a:spLocks noChangeArrowheads="1"/>
            </p:cNvSpPr>
            <p:nvPr userDrawn="1"/>
          </p:nvSpPr>
          <p:spPr bwMode="auto">
            <a:xfrm>
              <a:off x="4087813"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38"/>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39"/>
            <p:cNvSpPr>
              <a:spLocks noChangeArrowheads="1"/>
            </p:cNvSpPr>
            <p:nvPr userDrawn="1"/>
          </p:nvSpPr>
          <p:spPr bwMode="auto">
            <a:xfrm>
              <a:off x="441483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40"/>
            <p:cNvSpPr>
              <a:spLocks noChangeArrowheads="1"/>
            </p:cNvSpPr>
            <p:nvPr userDrawn="1"/>
          </p:nvSpPr>
          <p:spPr bwMode="auto">
            <a:xfrm>
              <a:off x="3975100" y="371792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41"/>
            <p:cNvSpPr>
              <a:spLocks noChangeArrowheads="1"/>
            </p:cNvSpPr>
            <p:nvPr userDrawn="1"/>
          </p:nvSpPr>
          <p:spPr bwMode="auto">
            <a:xfrm>
              <a:off x="56292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2"/>
            <p:cNvSpPr>
              <a:spLocks noChangeArrowheads="1"/>
            </p:cNvSpPr>
            <p:nvPr userDrawn="1"/>
          </p:nvSpPr>
          <p:spPr bwMode="auto">
            <a:xfrm>
              <a:off x="463708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3"/>
            <p:cNvSpPr>
              <a:spLocks noChangeArrowheads="1"/>
            </p:cNvSpPr>
            <p:nvPr userDrawn="1"/>
          </p:nvSpPr>
          <p:spPr bwMode="auto">
            <a:xfrm>
              <a:off x="4746625" y="371792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44"/>
            <p:cNvSpPr>
              <a:spLocks noChangeArrowheads="1"/>
            </p:cNvSpPr>
            <p:nvPr userDrawn="1"/>
          </p:nvSpPr>
          <p:spPr bwMode="auto">
            <a:xfrm>
              <a:off x="4414838"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45"/>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46"/>
            <p:cNvSpPr>
              <a:spLocks noChangeArrowheads="1"/>
            </p:cNvSpPr>
            <p:nvPr userDrawn="1"/>
          </p:nvSpPr>
          <p:spPr bwMode="auto">
            <a:xfrm>
              <a:off x="419735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47"/>
            <p:cNvSpPr>
              <a:spLocks noChangeArrowheads="1"/>
            </p:cNvSpPr>
            <p:nvPr userDrawn="1"/>
          </p:nvSpPr>
          <p:spPr bwMode="auto">
            <a:xfrm>
              <a:off x="463708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48"/>
            <p:cNvSpPr>
              <a:spLocks noChangeArrowheads="1"/>
            </p:cNvSpPr>
            <p:nvPr userDrawn="1"/>
          </p:nvSpPr>
          <p:spPr bwMode="auto">
            <a:xfrm>
              <a:off x="4856163"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49"/>
            <p:cNvSpPr>
              <a:spLocks noChangeArrowheads="1"/>
            </p:cNvSpPr>
            <p:nvPr userDrawn="1"/>
          </p:nvSpPr>
          <p:spPr bwMode="auto">
            <a:xfrm>
              <a:off x="52974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0"/>
            <p:cNvSpPr>
              <a:spLocks noChangeArrowheads="1"/>
            </p:cNvSpPr>
            <p:nvPr userDrawn="1"/>
          </p:nvSpPr>
          <p:spPr bwMode="auto">
            <a:xfrm>
              <a:off x="48561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1"/>
            <p:cNvSpPr>
              <a:spLocks noChangeArrowheads="1"/>
            </p:cNvSpPr>
            <p:nvPr userDrawn="1"/>
          </p:nvSpPr>
          <p:spPr bwMode="auto">
            <a:xfrm>
              <a:off x="4856163"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2"/>
            <p:cNvSpPr>
              <a:spLocks noChangeArrowheads="1"/>
            </p:cNvSpPr>
            <p:nvPr userDrawn="1"/>
          </p:nvSpPr>
          <p:spPr bwMode="auto">
            <a:xfrm>
              <a:off x="4746625"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3"/>
            <p:cNvSpPr>
              <a:spLocks noChangeArrowheads="1"/>
            </p:cNvSpPr>
            <p:nvPr userDrawn="1"/>
          </p:nvSpPr>
          <p:spPr bwMode="auto">
            <a:xfrm>
              <a:off x="4965700"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54"/>
            <p:cNvSpPr>
              <a:spLocks noChangeArrowheads="1"/>
            </p:cNvSpPr>
            <p:nvPr userDrawn="1"/>
          </p:nvSpPr>
          <p:spPr bwMode="auto">
            <a:xfrm>
              <a:off x="463708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55"/>
            <p:cNvSpPr>
              <a:spLocks noChangeArrowheads="1"/>
            </p:cNvSpPr>
            <p:nvPr userDrawn="1"/>
          </p:nvSpPr>
          <p:spPr bwMode="auto">
            <a:xfrm>
              <a:off x="4529138" y="3276600"/>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56"/>
            <p:cNvSpPr>
              <a:spLocks noChangeArrowheads="1"/>
            </p:cNvSpPr>
            <p:nvPr userDrawn="1"/>
          </p:nvSpPr>
          <p:spPr bwMode="auto">
            <a:xfrm>
              <a:off x="4529138"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57"/>
            <p:cNvSpPr>
              <a:spLocks noChangeArrowheads="1"/>
            </p:cNvSpPr>
            <p:nvPr userDrawn="1"/>
          </p:nvSpPr>
          <p:spPr bwMode="auto">
            <a:xfrm>
              <a:off x="4529138" y="2833688"/>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58"/>
            <p:cNvSpPr>
              <a:spLocks noChangeArrowheads="1"/>
            </p:cNvSpPr>
            <p:nvPr userDrawn="1"/>
          </p:nvSpPr>
          <p:spPr bwMode="auto">
            <a:xfrm>
              <a:off x="44148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59"/>
            <p:cNvSpPr>
              <a:spLocks noChangeArrowheads="1"/>
            </p:cNvSpPr>
            <p:nvPr userDrawn="1"/>
          </p:nvSpPr>
          <p:spPr bwMode="auto">
            <a:xfrm>
              <a:off x="5187950"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0"/>
            <p:cNvSpPr>
              <a:spLocks noChangeArrowheads="1"/>
            </p:cNvSpPr>
            <p:nvPr userDrawn="1"/>
          </p:nvSpPr>
          <p:spPr bwMode="auto">
            <a:xfrm>
              <a:off x="529748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1"/>
            <p:cNvSpPr>
              <a:spLocks noChangeArrowheads="1"/>
            </p:cNvSpPr>
            <p:nvPr userDrawn="1"/>
          </p:nvSpPr>
          <p:spPr bwMode="auto">
            <a:xfrm>
              <a:off x="540702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2"/>
            <p:cNvSpPr>
              <a:spLocks noChangeArrowheads="1"/>
            </p:cNvSpPr>
            <p:nvPr userDrawn="1"/>
          </p:nvSpPr>
          <p:spPr bwMode="auto">
            <a:xfrm>
              <a:off x="551973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3"/>
            <p:cNvSpPr>
              <a:spLocks noChangeArrowheads="1"/>
            </p:cNvSpPr>
            <p:nvPr userDrawn="1"/>
          </p:nvSpPr>
          <p:spPr bwMode="auto">
            <a:xfrm>
              <a:off x="49657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64"/>
            <p:cNvSpPr>
              <a:spLocks noChangeArrowheads="1"/>
            </p:cNvSpPr>
            <p:nvPr userDrawn="1"/>
          </p:nvSpPr>
          <p:spPr bwMode="auto">
            <a:xfrm>
              <a:off x="518795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65"/>
            <p:cNvSpPr>
              <a:spLocks noChangeArrowheads="1"/>
            </p:cNvSpPr>
            <p:nvPr userDrawn="1"/>
          </p:nvSpPr>
          <p:spPr bwMode="auto">
            <a:xfrm>
              <a:off x="5187950"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66"/>
            <p:cNvSpPr>
              <a:spLocks noChangeArrowheads="1"/>
            </p:cNvSpPr>
            <p:nvPr userDrawn="1"/>
          </p:nvSpPr>
          <p:spPr bwMode="auto">
            <a:xfrm>
              <a:off x="5297488"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67"/>
            <p:cNvSpPr>
              <a:spLocks noChangeArrowheads="1"/>
            </p:cNvSpPr>
            <p:nvPr userDrawn="1"/>
          </p:nvSpPr>
          <p:spPr bwMode="auto">
            <a:xfrm>
              <a:off x="5407025"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68"/>
            <p:cNvSpPr>
              <a:spLocks noChangeArrowheads="1"/>
            </p:cNvSpPr>
            <p:nvPr userDrawn="1"/>
          </p:nvSpPr>
          <p:spPr bwMode="auto">
            <a:xfrm>
              <a:off x="518795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69"/>
            <p:cNvSpPr>
              <a:spLocks noChangeArrowheads="1"/>
            </p:cNvSpPr>
            <p:nvPr userDrawn="1"/>
          </p:nvSpPr>
          <p:spPr bwMode="auto">
            <a:xfrm>
              <a:off x="540702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0"/>
            <p:cNvSpPr>
              <a:spLocks noChangeArrowheads="1"/>
            </p:cNvSpPr>
            <p:nvPr userDrawn="1"/>
          </p:nvSpPr>
          <p:spPr bwMode="auto">
            <a:xfrm>
              <a:off x="540702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1"/>
            <p:cNvSpPr>
              <a:spLocks noChangeArrowheads="1"/>
            </p:cNvSpPr>
            <p:nvPr userDrawn="1"/>
          </p:nvSpPr>
          <p:spPr bwMode="auto">
            <a:xfrm>
              <a:off x="551973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2"/>
            <p:cNvSpPr>
              <a:spLocks noChangeArrowheads="1"/>
            </p:cNvSpPr>
            <p:nvPr userDrawn="1"/>
          </p:nvSpPr>
          <p:spPr bwMode="auto">
            <a:xfrm>
              <a:off x="5519738"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3"/>
            <p:cNvSpPr>
              <a:spLocks noChangeArrowheads="1"/>
            </p:cNvSpPr>
            <p:nvPr userDrawn="1"/>
          </p:nvSpPr>
          <p:spPr bwMode="auto">
            <a:xfrm>
              <a:off x="518795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74"/>
            <p:cNvSpPr>
              <a:spLocks noChangeArrowheads="1"/>
            </p:cNvSpPr>
            <p:nvPr userDrawn="1"/>
          </p:nvSpPr>
          <p:spPr bwMode="auto">
            <a:xfrm>
              <a:off x="496570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75"/>
            <p:cNvSpPr>
              <a:spLocks noChangeArrowheads="1"/>
            </p:cNvSpPr>
            <p:nvPr userDrawn="1"/>
          </p:nvSpPr>
          <p:spPr bwMode="auto">
            <a:xfrm>
              <a:off x="4087813" y="2833688"/>
              <a:ext cx="90488" cy="95250"/>
            </a:xfrm>
            <a:prstGeom prst="ellipse">
              <a:avLst/>
            </a:prstGeom>
            <a:solidFill>
              <a:srgbClr val="420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76"/>
            <p:cNvSpPr>
              <a:spLocks noChangeArrowheads="1"/>
            </p:cNvSpPr>
            <p:nvPr userDrawn="1"/>
          </p:nvSpPr>
          <p:spPr bwMode="auto">
            <a:xfrm>
              <a:off x="397510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77"/>
            <p:cNvSpPr>
              <a:spLocks noChangeArrowheads="1"/>
            </p:cNvSpPr>
            <p:nvPr userDrawn="1"/>
          </p:nvSpPr>
          <p:spPr bwMode="auto">
            <a:xfrm>
              <a:off x="3314700"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78"/>
            <p:cNvSpPr>
              <a:spLocks noChangeArrowheads="1"/>
            </p:cNvSpPr>
            <p:nvPr userDrawn="1"/>
          </p:nvSpPr>
          <p:spPr bwMode="auto">
            <a:xfrm>
              <a:off x="5629275"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79"/>
            <p:cNvSpPr>
              <a:spLocks noChangeArrowheads="1"/>
            </p:cNvSpPr>
            <p:nvPr userDrawn="1"/>
          </p:nvSpPr>
          <p:spPr bwMode="auto">
            <a:xfrm>
              <a:off x="34242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80"/>
            <p:cNvSpPr>
              <a:spLocks noChangeArrowheads="1"/>
            </p:cNvSpPr>
            <p:nvPr userDrawn="1"/>
          </p:nvSpPr>
          <p:spPr bwMode="auto">
            <a:xfrm>
              <a:off x="397510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81"/>
            <p:cNvSpPr>
              <a:spLocks noChangeArrowheads="1"/>
            </p:cNvSpPr>
            <p:nvPr userDrawn="1"/>
          </p:nvSpPr>
          <p:spPr bwMode="auto">
            <a:xfrm>
              <a:off x="3646488" y="3608388"/>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Oval 82"/>
            <p:cNvSpPr>
              <a:spLocks noChangeArrowheads="1"/>
            </p:cNvSpPr>
            <p:nvPr userDrawn="1"/>
          </p:nvSpPr>
          <p:spPr bwMode="auto">
            <a:xfrm>
              <a:off x="3314700"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Oval 83"/>
            <p:cNvSpPr>
              <a:spLocks noChangeArrowheads="1"/>
            </p:cNvSpPr>
            <p:nvPr userDrawn="1"/>
          </p:nvSpPr>
          <p:spPr bwMode="auto">
            <a:xfrm>
              <a:off x="38655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Oval 84"/>
            <p:cNvSpPr>
              <a:spLocks noChangeArrowheads="1"/>
            </p:cNvSpPr>
            <p:nvPr userDrawn="1"/>
          </p:nvSpPr>
          <p:spPr bwMode="auto">
            <a:xfrm>
              <a:off x="386556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Oval 85"/>
            <p:cNvSpPr>
              <a:spLocks noChangeArrowheads="1"/>
            </p:cNvSpPr>
            <p:nvPr userDrawn="1"/>
          </p:nvSpPr>
          <p:spPr bwMode="auto">
            <a:xfrm>
              <a:off x="375602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Oval 86"/>
            <p:cNvSpPr>
              <a:spLocks noChangeArrowheads="1"/>
            </p:cNvSpPr>
            <p:nvPr userDrawn="1"/>
          </p:nvSpPr>
          <p:spPr bwMode="auto">
            <a:xfrm>
              <a:off x="375602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Oval 87"/>
            <p:cNvSpPr>
              <a:spLocks noChangeArrowheads="1"/>
            </p:cNvSpPr>
            <p:nvPr userDrawn="1"/>
          </p:nvSpPr>
          <p:spPr bwMode="auto">
            <a:xfrm>
              <a:off x="5289550" y="4079875"/>
              <a:ext cx="52388" cy="571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88"/>
            <p:cNvSpPr>
              <a:spLocks noEditPoints="1"/>
            </p:cNvSpPr>
            <p:nvPr userDrawn="1"/>
          </p:nvSpPr>
          <p:spPr bwMode="auto">
            <a:xfrm>
              <a:off x="342423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9"/>
            <p:cNvSpPr>
              <a:spLocks noEditPoints="1"/>
            </p:cNvSpPr>
            <p:nvPr userDrawn="1"/>
          </p:nvSpPr>
          <p:spPr bwMode="auto">
            <a:xfrm>
              <a:off x="359410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0"/>
            <p:cNvSpPr>
              <a:spLocks/>
            </p:cNvSpPr>
            <p:nvPr userDrawn="1"/>
          </p:nvSpPr>
          <p:spPr bwMode="auto">
            <a:xfrm>
              <a:off x="3646488" y="4008438"/>
              <a:ext cx="95250"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1"/>
            <p:cNvSpPr>
              <a:spLocks/>
            </p:cNvSpPr>
            <p:nvPr userDrawn="1"/>
          </p:nvSpPr>
          <p:spPr bwMode="auto">
            <a:xfrm>
              <a:off x="37592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2"/>
            <p:cNvSpPr>
              <a:spLocks noEditPoints="1"/>
            </p:cNvSpPr>
            <p:nvPr userDrawn="1"/>
          </p:nvSpPr>
          <p:spPr bwMode="auto">
            <a:xfrm>
              <a:off x="38846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3"/>
            <p:cNvSpPr>
              <a:spLocks/>
            </p:cNvSpPr>
            <p:nvPr userDrawn="1"/>
          </p:nvSpPr>
          <p:spPr bwMode="auto">
            <a:xfrm>
              <a:off x="401955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4"/>
            <p:cNvSpPr>
              <a:spLocks noEditPoints="1"/>
            </p:cNvSpPr>
            <p:nvPr userDrawn="1"/>
          </p:nvSpPr>
          <p:spPr bwMode="auto">
            <a:xfrm>
              <a:off x="414813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5"/>
            <p:cNvSpPr>
              <a:spLocks/>
            </p:cNvSpPr>
            <p:nvPr userDrawn="1"/>
          </p:nvSpPr>
          <p:spPr bwMode="auto">
            <a:xfrm>
              <a:off x="4287838"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6"/>
            <p:cNvSpPr>
              <a:spLocks noEditPoints="1"/>
            </p:cNvSpPr>
            <p:nvPr userDrawn="1"/>
          </p:nvSpPr>
          <p:spPr bwMode="auto">
            <a:xfrm>
              <a:off x="4359275" y="3970338"/>
              <a:ext cx="153988"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7"/>
            <p:cNvSpPr>
              <a:spLocks/>
            </p:cNvSpPr>
            <p:nvPr userDrawn="1"/>
          </p:nvSpPr>
          <p:spPr bwMode="auto">
            <a:xfrm>
              <a:off x="453548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8"/>
            <p:cNvSpPr>
              <a:spLocks noEditPoints="1"/>
            </p:cNvSpPr>
            <p:nvPr userDrawn="1"/>
          </p:nvSpPr>
          <p:spPr bwMode="auto">
            <a:xfrm>
              <a:off x="4740275" y="4008438"/>
              <a:ext cx="115888"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9"/>
            <p:cNvSpPr>
              <a:spLocks/>
            </p:cNvSpPr>
            <p:nvPr userDrawn="1"/>
          </p:nvSpPr>
          <p:spPr bwMode="auto">
            <a:xfrm>
              <a:off x="487838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00"/>
            <p:cNvSpPr>
              <a:spLocks noEditPoints="1"/>
            </p:cNvSpPr>
            <p:nvPr userDrawn="1"/>
          </p:nvSpPr>
          <p:spPr bwMode="auto">
            <a:xfrm>
              <a:off x="496887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1"/>
            <p:cNvSpPr>
              <a:spLocks/>
            </p:cNvSpPr>
            <p:nvPr userDrawn="1"/>
          </p:nvSpPr>
          <p:spPr bwMode="auto">
            <a:xfrm>
              <a:off x="5022850" y="4008438"/>
              <a:ext cx="107950"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2"/>
            <p:cNvSpPr>
              <a:spLocks noEditPoints="1"/>
            </p:cNvSpPr>
            <p:nvPr userDrawn="1"/>
          </p:nvSpPr>
          <p:spPr bwMode="auto">
            <a:xfrm>
              <a:off x="5149850" y="4008438"/>
              <a:ext cx="106363"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3"/>
            <p:cNvSpPr>
              <a:spLocks/>
            </p:cNvSpPr>
            <p:nvPr userDrawn="1"/>
          </p:nvSpPr>
          <p:spPr bwMode="auto">
            <a:xfrm>
              <a:off x="53721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4"/>
            <p:cNvSpPr>
              <a:spLocks noEditPoints="1"/>
            </p:cNvSpPr>
            <p:nvPr userDrawn="1"/>
          </p:nvSpPr>
          <p:spPr bwMode="auto">
            <a:xfrm>
              <a:off x="54975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5"/>
            <p:cNvSpPr>
              <a:spLocks/>
            </p:cNvSpPr>
            <p:nvPr userDrawn="1"/>
          </p:nvSpPr>
          <p:spPr bwMode="auto">
            <a:xfrm>
              <a:off x="5648325"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06"/>
            <p:cNvSpPr>
              <a:spLocks noChangeArrowheads="1"/>
            </p:cNvSpPr>
            <p:nvPr userDrawn="1"/>
          </p:nvSpPr>
          <p:spPr bwMode="auto">
            <a:xfrm>
              <a:off x="34242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07"/>
            <p:cNvSpPr>
              <a:spLocks noChangeArrowheads="1"/>
            </p:cNvSpPr>
            <p:nvPr userDrawn="1"/>
          </p:nvSpPr>
          <p:spPr bwMode="auto">
            <a:xfrm>
              <a:off x="397510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08"/>
            <p:cNvSpPr>
              <a:spLocks noChangeArrowheads="1"/>
            </p:cNvSpPr>
            <p:nvPr userDrawn="1"/>
          </p:nvSpPr>
          <p:spPr bwMode="auto">
            <a:xfrm>
              <a:off x="44148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09"/>
            <p:cNvSpPr>
              <a:spLocks noChangeArrowheads="1"/>
            </p:cNvSpPr>
            <p:nvPr userDrawn="1"/>
          </p:nvSpPr>
          <p:spPr bwMode="auto">
            <a:xfrm>
              <a:off x="419735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0"/>
            <p:cNvSpPr>
              <a:spLocks noChangeArrowheads="1"/>
            </p:cNvSpPr>
            <p:nvPr userDrawn="1"/>
          </p:nvSpPr>
          <p:spPr bwMode="auto">
            <a:xfrm>
              <a:off x="441483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11"/>
            <p:cNvSpPr>
              <a:spLocks noChangeArrowheads="1"/>
            </p:cNvSpPr>
            <p:nvPr userDrawn="1"/>
          </p:nvSpPr>
          <p:spPr bwMode="auto">
            <a:xfrm>
              <a:off x="4746625"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12"/>
            <p:cNvSpPr>
              <a:spLocks noChangeArrowheads="1"/>
            </p:cNvSpPr>
            <p:nvPr userDrawn="1"/>
          </p:nvSpPr>
          <p:spPr bwMode="auto">
            <a:xfrm>
              <a:off x="5078413" y="3495675"/>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13"/>
            <p:cNvSpPr>
              <a:spLocks noChangeArrowheads="1"/>
            </p:cNvSpPr>
            <p:nvPr userDrawn="1"/>
          </p:nvSpPr>
          <p:spPr bwMode="auto">
            <a:xfrm>
              <a:off x="4087813" y="3052763"/>
              <a:ext cx="90488"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14"/>
            <p:cNvSpPr>
              <a:spLocks noChangeArrowheads="1"/>
            </p:cNvSpPr>
            <p:nvPr userDrawn="1"/>
          </p:nvSpPr>
          <p:spPr bwMode="auto">
            <a:xfrm>
              <a:off x="4087813" y="3276600"/>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15"/>
            <p:cNvSpPr>
              <a:spLocks noChangeArrowheads="1"/>
            </p:cNvSpPr>
            <p:nvPr userDrawn="1"/>
          </p:nvSpPr>
          <p:spPr bwMode="auto">
            <a:xfrm>
              <a:off x="3533775"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16"/>
            <p:cNvSpPr>
              <a:spLocks noChangeArrowheads="1"/>
            </p:cNvSpPr>
            <p:nvPr userDrawn="1"/>
          </p:nvSpPr>
          <p:spPr bwMode="auto">
            <a:xfrm>
              <a:off x="3646488" y="3495675"/>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17"/>
            <p:cNvSpPr>
              <a:spLocks noChangeArrowheads="1"/>
            </p:cNvSpPr>
            <p:nvPr userDrawn="1"/>
          </p:nvSpPr>
          <p:spPr bwMode="auto">
            <a:xfrm>
              <a:off x="3424238"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18"/>
            <p:cNvSpPr>
              <a:spLocks noChangeArrowheads="1"/>
            </p:cNvSpPr>
            <p:nvPr userDrawn="1"/>
          </p:nvSpPr>
          <p:spPr bwMode="auto">
            <a:xfrm>
              <a:off x="3975100" y="3386138"/>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19"/>
            <p:cNvSpPr>
              <a:spLocks noChangeArrowheads="1"/>
            </p:cNvSpPr>
            <p:nvPr userDrawn="1"/>
          </p:nvSpPr>
          <p:spPr bwMode="auto">
            <a:xfrm>
              <a:off x="5519738"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20"/>
            <p:cNvSpPr>
              <a:spLocks noChangeArrowheads="1"/>
            </p:cNvSpPr>
            <p:nvPr userDrawn="1"/>
          </p:nvSpPr>
          <p:spPr bwMode="auto">
            <a:xfrm>
              <a:off x="3533775"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21"/>
            <p:cNvSpPr>
              <a:spLocks noChangeArrowheads="1"/>
            </p:cNvSpPr>
            <p:nvPr userDrawn="1"/>
          </p:nvSpPr>
          <p:spPr bwMode="auto">
            <a:xfrm>
              <a:off x="463708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22"/>
            <p:cNvSpPr>
              <a:spLocks noChangeArrowheads="1"/>
            </p:cNvSpPr>
            <p:nvPr userDrawn="1"/>
          </p:nvSpPr>
          <p:spPr bwMode="auto">
            <a:xfrm>
              <a:off x="4746625" y="2833688"/>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23"/>
            <p:cNvSpPr>
              <a:spLocks noChangeArrowheads="1"/>
            </p:cNvSpPr>
            <p:nvPr userDrawn="1"/>
          </p:nvSpPr>
          <p:spPr bwMode="auto">
            <a:xfrm>
              <a:off x="4529138" y="3608388"/>
              <a:ext cx="90488"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Oval 124"/>
            <p:cNvSpPr>
              <a:spLocks noChangeArrowheads="1"/>
            </p:cNvSpPr>
            <p:nvPr userDrawn="1"/>
          </p:nvSpPr>
          <p:spPr bwMode="auto">
            <a:xfrm>
              <a:off x="5187950" y="3276600"/>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Oval 125"/>
            <p:cNvSpPr>
              <a:spLocks noChangeArrowheads="1"/>
            </p:cNvSpPr>
            <p:nvPr userDrawn="1"/>
          </p:nvSpPr>
          <p:spPr bwMode="auto">
            <a:xfrm>
              <a:off x="5297488"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Oval 126"/>
            <p:cNvSpPr>
              <a:spLocks noChangeArrowheads="1"/>
            </p:cNvSpPr>
            <p:nvPr userDrawn="1"/>
          </p:nvSpPr>
          <p:spPr bwMode="auto">
            <a:xfrm>
              <a:off x="5519738"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Oval 127"/>
            <p:cNvSpPr>
              <a:spLocks noChangeArrowheads="1"/>
            </p:cNvSpPr>
            <p:nvPr userDrawn="1"/>
          </p:nvSpPr>
          <p:spPr bwMode="auto">
            <a:xfrm>
              <a:off x="5407025" y="349567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Oval 128"/>
            <p:cNvSpPr>
              <a:spLocks noChangeArrowheads="1"/>
            </p:cNvSpPr>
            <p:nvPr userDrawn="1"/>
          </p:nvSpPr>
          <p:spPr bwMode="auto">
            <a:xfrm>
              <a:off x="3533775" y="2833688"/>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Oval 129"/>
            <p:cNvSpPr>
              <a:spLocks noChangeArrowheads="1"/>
            </p:cNvSpPr>
            <p:nvPr userDrawn="1"/>
          </p:nvSpPr>
          <p:spPr bwMode="auto">
            <a:xfrm>
              <a:off x="3865563" y="2724150"/>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1871992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025" y="4679577"/>
            <a:ext cx="7769225" cy="816722"/>
          </a:xfrm>
        </p:spPr>
        <p:txBody>
          <a:bodyPr anchor="ctr" anchorCtr="0"/>
          <a:lstStyle>
            <a:lvl1pPr algn="ctr">
              <a:defRPr sz="3200" b="1" cap="none">
                <a:solidFill>
                  <a:schemeClr val="bg1"/>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7342146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45596"/>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 w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grpSp>
        <p:nvGrpSpPr>
          <p:cNvPr id="3" name="Group 2"/>
          <p:cNvGrpSpPr/>
          <p:nvPr userDrawn="1"/>
        </p:nvGrpSpPr>
        <p:grpSpPr>
          <a:xfrm>
            <a:off x="7655178" y="6052451"/>
            <a:ext cx="1126872" cy="632356"/>
            <a:chOff x="3314700" y="2724150"/>
            <a:chExt cx="2517776" cy="1412875"/>
          </a:xfrm>
        </p:grpSpPr>
        <p:sp>
          <p:nvSpPr>
            <p:cNvPr id="4" name="Oval 5"/>
            <p:cNvSpPr>
              <a:spLocks noChangeArrowheads="1"/>
            </p:cNvSpPr>
            <p:nvPr userDrawn="1"/>
          </p:nvSpPr>
          <p:spPr bwMode="auto">
            <a:xfrm>
              <a:off x="34242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Oval 6"/>
            <p:cNvSpPr>
              <a:spLocks noChangeArrowheads="1"/>
            </p:cNvSpPr>
            <p:nvPr userDrawn="1"/>
          </p:nvSpPr>
          <p:spPr bwMode="auto">
            <a:xfrm>
              <a:off x="3314700"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Oval 7"/>
            <p:cNvSpPr>
              <a:spLocks noChangeArrowheads="1"/>
            </p:cNvSpPr>
            <p:nvPr userDrawn="1"/>
          </p:nvSpPr>
          <p:spPr bwMode="auto">
            <a:xfrm>
              <a:off x="3424238"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8"/>
            <p:cNvSpPr>
              <a:spLocks noChangeArrowheads="1"/>
            </p:cNvSpPr>
            <p:nvPr userDrawn="1"/>
          </p:nvSpPr>
          <p:spPr bwMode="auto">
            <a:xfrm>
              <a:off x="39751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Oval 9"/>
            <p:cNvSpPr>
              <a:spLocks noChangeArrowheads="1"/>
            </p:cNvSpPr>
            <p:nvPr userDrawn="1"/>
          </p:nvSpPr>
          <p:spPr bwMode="auto">
            <a:xfrm>
              <a:off x="386556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Oval 10"/>
            <p:cNvSpPr>
              <a:spLocks noChangeArrowheads="1"/>
            </p:cNvSpPr>
            <p:nvPr userDrawn="1"/>
          </p:nvSpPr>
          <p:spPr bwMode="auto">
            <a:xfrm>
              <a:off x="3975100"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Oval 11"/>
            <p:cNvSpPr>
              <a:spLocks noChangeArrowheads="1"/>
            </p:cNvSpPr>
            <p:nvPr userDrawn="1"/>
          </p:nvSpPr>
          <p:spPr bwMode="auto">
            <a:xfrm>
              <a:off x="43068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12"/>
            <p:cNvSpPr>
              <a:spLocks noChangeArrowheads="1"/>
            </p:cNvSpPr>
            <p:nvPr userDrawn="1"/>
          </p:nvSpPr>
          <p:spPr bwMode="auto">
            <a:xfrm>
              <a:off x="43068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3"/>
            <p:cNvSpPr>
              <a:spLocks noChangeArrowheads="1"/>
            </p:cNvSpPr>
            <p:nvPr userDrawn="1"/>
          </p:nvSpPr>
          <p:spPr bwMode="auto">
            <a:xfrm>
              <a:off x="4306888"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4"/>
            <p:cNvSpPr>
              <a:spLocks noChangeArrowheads="1"/>
            </p:cNvSpPr>
            <p:nvPr userDrawn="1"/>
          </p:nvSpPr>
          <p:spPr bwMode="auto">
            <a:xfrm>
              <a:off x="44148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15"/>
            <p:cNvSpPr>
              <a:spLocks noChangeArrowheads="1"/>
            </p:cNvSpPr>
            <p:nvPr userDrawn="1"/>
          </p:nvSpPr>
          <p:spPr bwMode="auto">
            <a:xfrm>
              <a:off x="4637088"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16"/>
            <p:cNvSpPr>
              <a:spLocks noChangeArrowheads="1"/>
            </p:cNvSpPr>
            <p:nvPr userDrawn="1"/>
          </p:nvSpPr>
          <p:spPr bwMode="auto">
            <a:xfrm>
              <a:off x="4746625"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7"/>
            <p:cNvSpPr>
              <a:spLocks noChangeArrowheads="1"/>
            </p:cNvSpPr>
            <p:nvPr userDrawn="1"/>
          </p:nvSpPr>
          <p:spPr bwMode="auto">
            <a:xfrm>
              <a:off x="4414838"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8"/>
            <p:cNvSpPr>
              <a:spLocks noChangeArrowheads="1"/>
            </p:cNvSpPr>
            <p:nvPr userDrawn="1"/>
          </p:nvSpPr>
          <p:spPr bwMode="auto">
            <a:xfrm>
              <a:off x="4746625"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9"/>
            <p:cNvSpPr>
              <a:spLocks noChangeArrowheads="1"/>
            </p:cNvSpPr>
            <p:nvPr userDrawn="1"/>
          </p:nvSpPr>
          <p:spPr bwMode="auto">
            <a:xfrm>
              <a:off x="52974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20"/>
            <p:cNvSpPr>
              <a:spLocks noChangeArrowheads="1"/>
            </p:cNvSpPr>
            <p:nvPr userDrawn="1"/>
          </p:nvSpPr>
          <p:spPr bwMode="auto">
            <a:xfrm>
              <a:off x="4746625"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21"/>
            <p:cNvSpPr>
              <a:spLocks noChangeArrowheads="1"/>
            </p:cNvSpPr>
            <p:nvPr userDrawn="1"/>
          </p:nvSpPr>
          <p:spPr bwMode="auto">
            <a:xfrm>
              <a:off x="5078413" y="3386138"/>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22"/>
            <p:cNvSpPr>
              <a:spLocks noChangeArrowheads="1"/>
            </p:cNvSpPr>
            <p:nvPr userDrawn="1"/>
          </p:nvSpPr>
          <p:spPr bwMode="auto">
            <a:xfrm>
              <a:off x="5078413"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23"/>
            <p:cNvSpPr>
              <a:spLocks noChangeArrowheads="1"/>
            </p:cNvSpPr>
            <p:nvPr userDrawn="1"/>
          </p:nvSpPr>
          <p:spPr bwMode="auto">
            <a:xfrm>
              <a:off x="573881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24"/>
            <p:cNvSpPr>
              <a:spLocks noChangeArrowheads="1"/>
            </p:cNvSpPr>
            <p:nvPr userDrawn="1"/>
          </p:nvSpPr>
          <p:spPr bwMode="auto">
            <a:xfrm>
              <a:off x="573881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25"/>
            <p:cNvSpPr>
              <a:spLocks noChangeArrowheads="1"/>
            </p:cNvSpPr>
            <p:nvPr userDrawn="1"/>
          </p:nvSpPr>
          <p:spPr bwMode="auto">
            <a:xfrm>
              <a:off x="56292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26"/>
            <p:cNvSpPr>
              <a:spLocks noChangeArrowheads="1"/>
            </p:cNvSpPr>
            <p:nvPr userDrawn="1"/>
          </p:nvSpPr>
          <p:spPr bwMode="auto">
            <a:xfrm>
              <a:off x="562927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27"/>
            <p:cNvSpPr>
              <a:spLocks noChangeArrowheads="1"/>
            </p:cNvSpPr>
            <p:nvPr userDrawn="1"/>
          </p:nvSpPr>
          <p:spPr bwMode="auto">
            <a:xfrm>
              <a:off x="56292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28"/>
            <p:cNvSpPr>
              <a:spLocks noChangeArrowheads="1"/>
            </p:cNvSpPr>
            <p:nvPr userDrawn="1"/>
          </p:nvSpPr>
          <p:spPr bwMode="auto">
            <a:xfrm>
              <a:off x="573881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29"/>
            <p:cNvSpPr>
              <a:spLocks noChangeArrowheads="1"/>
            </p:cNvSpPr>
            <p:nvPr userDrawn="1"/>
          </p:nvSpPr>
          <p:spPr bwMode="auto">
            <a:xfrm>
              <a:off x="562927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30"/>
            <p:cNvSpPr>
              <a:spLocks noChangeArrowheads="1"/>
            </p:cNvSpPr>
            <p:nvPr userDrawn="1"/>
          </p:nvSpPr>
          <p:spPr bwMode="auto">
            <a:xfrm>
              <a:off x="4087813"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31"/>
            <p:cNvSpPr>
              <a:spLocks noChangeArrowheads="1"/>
            </p:cNvSpPr>
            <p:nvPr userDrawn="1"/>
          </p:nvSpPr>
          <p:spPr bwMode="auto">
            <a:xfrm>
              <a:off x="4087813" y="2943225"/>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32"/>
            <p:cNvSpPr>
              <a:spLocks noChangeArrowheads="1"/>
            </p:cNvSpPr>
            <p:nvPr userDrawn="1"/>
          </p:nvSpPr>
          <p:spPr bwMode="auto">
            <a:xfrm>
              <a:off x="353377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33"/>
            <p:cNvSpPr>
              <a:spLocks noChangeArrowheads="1"/>
            </p:cNvSpPr>
            <p:nvPr userDrawn="1"/>
          </p:nvSpPr>
          <p:spPr bwMode="auto">
            <a:xfrm>
              <a:off x="35337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34"/>
            <p:cNvSpPr>
              <a:spLocks noChangeArrowheads="1"/>
            </p:cNvSpPr>
            <p:nvPr userDrawn="1"/>
          </p:nvSpPr>
          <p:spPr bwMode="auto">
            <a:xfrm>
              <a:off x="35337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35"/>
            <p:cNvSpPr>
              <a:spLocks noChangeArrowheads="1"/>
            </p:cNvSpPr>
            <p:nvPr userDrawn="1"/>
          </p:nvSpPr>
          <p:spPr bwMode="auto">
            <a:xfrm>
              <a:off x="35337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36"/>
            <p:cNvSpPr>
              <a:spLocks noChangeArrowheads="1"/>
            </p:cNvSpPr>
            <p:nvPr userDrawn="1"/>
          </p:nvSpPr>
          <p:spPr bwMode="auto">
            <a:xfrm>
              <a:off x="3646488"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37"/>
            <p:cNvSpPr>
              <a:spLocks noChangeArrowheads="1"/>
            </p:cNvSpPr>
            <p:nvPr userDrawn="1"/>
          </p:nvSpPr>
          <p:spPr bwMode="auto">
            <a:xfrm>
              <a:off x="4087813"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38"/>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39"/>
            <p:cNvSpPr>
              <a:spLocks noChangeArrowheads="1"/>
            </p:cNvSpPr>
            <p:nvPr userDrawn="1"/>
          </p:nvSpPr>
          <p:spPr bwMode="auto">
            <a:xfrm>
              <a:off x="441483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40"/>
            <p:cNvSpPr>
              <a:spLocks noChangeArrowheads="1"/>
            </p:cNvSpPr>
            <p:nvPr userDrawn="1"/>
          </p:nvSpPr>
          <p:spPr bwMode="auto">
            <a:xfrm>
              <a:off x="3975100" y="371792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41"/>
            <p:cNvSpPr>
              <a:spLocks noChangeArrowheads="1"/>
            </p:cNvSpPr>
            <p:nvPr userDrawn="1"/>
          </p:nvSpPr>
          <p:spPr bwMode="auto">
            <a:xfrm>
              <a:off x="56292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42"/>
            <p:cNvSpPr>
              <a:spLocks noChangeArrowheads="1"/>
            </p:cNvSpPr>
            <p:nvPr userDrawn="1"/>
          </p:nvSpPr>
          <p:spPr bwMode="auto">
            <a:xfrm>
              <a:off x="463708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43"/>
            <p:cNvSpPr>
              <a:spLocks noChangeArrowheads="1"/>
            </p:cNvSpPr>
            <p:nvPr userDrawn="1"/>
          </p:nvSpPr>
          <p:spPr bwMode="auto">
            <a:xfrm>
              <a:off x="4746625" y="371792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44"/>
            <p:cNvSpPr>
              <a:spLocks noChangeArrowheads="1"/>
            </p:cNvSpPr>
            <p:nvPr userDrawn="1"/>
          </p:nvSpPr>
          <p:spPr bwMode="auto">
            <a:xfrm>
              <a:off x="4414838"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45"/>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46"/>
            <p:cNvSpPr>
              <a:spLocks noChangeArrowheads="1"/>
            </p:cNvSpPr>
            <p:nvPr userDrawn="1"/>
          </p:nvSpPr>
          <p:spPr bwMode="auto">
            <a:xfrm>
              <a:off x="419735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47"/>
            <p:cNvSpPr>
              <a:spLocks noChangeArrowheads="1"/>
            </p:cNvSpPr>
            <p:nvPr userDrawn="1"/>
          </p:nvSpPr>
          <p:spPr bwMode="auto">
            <a:xfrm>
              <a:off x="463708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48"/>
            <p:cNvSpPr>
              <a:spLocks noChangeArrowheads="1"/>
            </p:cNvSpPr>
            <p:nvPr userDrawn="1"/>
          </p:nvSpPr>
          <p:spPr bwMode="auto">
            <a:xfrm>
              <a:off x="4856163"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49"/>
            <p:cNvSpPr>
              <a:spLocks noChangeArrowheads="1"/>
            </p:cNvSpPr>
            <p:nvPr userDrawn="1"/>
          </p:nvSpPr>
          <p:spPr bwMode="auto">
            <a:xfrm>
              <a:off x="52974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50"/>
            <p:cNvSpPr>
              <a:spLocks noChangeArrowheads="1"/>
            </p:cNvSpPr>
            <p:nvPr userDrawn="1"/>
          </p:nvSpPr>
          <p:spPr bwMode="auto">
            <a:xfrm>
              <a:off x="48561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51"/>
            <p:cNvSpPr>
              <a:spLocks noChangeArrowheads="1"/>
            </p:cNvSpPr>
            <p:nvPr userDrawn="1"/>
          </p:nvSpPr>
          <p:spPr bwMode="auto">
            <a:xfrm>
              <a:off x="4856163"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52"/>
            <p:cNvSpPr>
              <a:spLocks noChangeArrowheads="1"/>
            </p:cNvSpPr>
            <p:nvPr userDrawn="1"/>
          </p:nvSpPr>
          <p:spPr bwMode="auto">
            <a:xfrm>
              <a:off x="4746625"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53"/>
            <p:cNvSpPr>
              <a:spLocks noChangeArrowheads="1"/>
            </p:cNvSpPr>
            <p:nvPr userDrawn="1"/>
          </p:nvSpPr>
          <p:spPr bwMode="auto">
            <a:xfrm>
              <a:off x="4965700"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54"/>
            <p:cNvSpPr>
              <a:spLocks noChangeArrowheads="1"/>
            </p:cNvSpPr>
            <p:nvPr userDrawn="1"/>
          </p:nvSpPr>
          <p:spPr bwMode="auto">
            <a:xfrm>
              <a:off x="463708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55"/>
            <p:cNvSpPr>
              <a:spLocks noChangeArrowheads="1"/>
            </p:cNvSpPr>
            <p:nvPr userDrawn="1"/>
          </p:nvSpPr>
          <p:spPr bwMode="auto">
            <a:xfrm>
              <a:off x="4529138" y="3276600"/>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56"/>
            <p:cNvSpPr>
              <a:spLocks noChangeArrowheads="1"/>
            </p:cNvSpPr>
            <p:nvPr userDrawn="1"/>
          </p:nvSpPr>
          <p:spPr bwMode="auto">
            <a:xfrm>
              <a:off x="4529138"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57"/>
            <p:cNvSpPr>
              <a:spLocks noChangeArrowheads="1"/>
            </p:cNvSpPr>
            <p:nvPr userDrawn="1"/>
          </p:nvSpPr>
          <p:spPr bwMode="auto">
            <a:xfrm>
              <a:off x="4529138" y="2833688"/>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58"/>
            <p:cNvSpPr>
              <a:spLocks noChangeArrowheads="1"/>
            </p:cNvSpPr>
            <p:nvPr userDrawn="1"/>
          </p:nvSpPr>
          <p:spPr bwMode="auto">
            <a:xfrm>
              <a:off x="44148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59"/>
            <p:cNvSpPr>
              <a:spLocks noChangeArrowheads="1"/>
            </p:cNvSpPr>
            <p:nvPr userDrawn="1"/>
          </p:nvSpPr>
          <p:spPr bwMode="auto">
            <a:xfrm>
              <a:off x="5187950"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60"/>
            <p:cNvSpPr>
              <a:spLocks noChangeArrowheads="1"/>
            </p:cNvSpPr>
            <p:nvPr userDrawn="1"/>
          </p:nvSpPr>
          <p:spPr bwMode="auto">
            <a:xfrm>
              <a:off x="529748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61"/>
            <p:cNvSpPr>
              <a:spLocks noChangeArrowheads="1"/>
            </p:cNvSpPr>
            <p:nvPr userDrawn="1"/>
          </p:nvSpPr>
          <p:spPr bwMode="auto">
            <a:xfrm>
              <a:off x="540702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62"/>
            <p:cNvSpPr>
              <a:spLocks noChangeArrowheads="1"/>
            </p:cNvSpPr>
            <p:nvPr userDrawn="1"/>
          </p:nvSpPr>
          <p:spPr bwMode="auto">
            <a:xfrm>
              <a:off x="551973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63"/>
            <p:cNvSpPr>
              <a:spLocks noChangeArrowheads="1"/>
            </p:cNvSpPr>
            <p:nvPr userDrawn="1"/>
          </p:nvSpPr>
          <p:spPr bwMode="auto">
            <a:xfrm>
              <a:off x="49657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64"/>
            <p:cNvSpPr>
              <a:spLocks noChangeArrowheads="1"/>
            </p:cNvSpPr>
            <p:nvPr userDrawn="1"/>
          </p:nvSpPr>
          <p:spPr bwMode="auto">
            <a:xfrm>
              <a:off x="518795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65"/>
            <p:cNvSpPr>
              <a:spLocks noChangeArrowheads="1"/>
            </p:cNvSpPr>
            <p:nvPr userDrawn="1"/>
          </p:nvSpPr>
          <p:spPr bwMode="auto">
            <a:xfrm>
              <a:off x="5187950"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66"/>
            <p:cNvSpPr>
              <a:spLocks noChangeArrowheads="1"/>
            </p:cNvSpPr>
            <p:nvPr userDrawn="1"/>
          </p:nvSpPr>
          <p:spPr bwMode="auto">
            <a:xfrm>
              <a:off x="5297488"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67"/>
            <p:cNvSpPr>
              <a:spLocks noChangeArrowheads="1"/>
            </p:cNvSpPr>
            <p:nvPr userDrawn="1"/>
          </p:nvSpPr>
          <p:spPr bwMode="auto">
            <a:xfrm>
              <a:off x="5407025"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68"/>
            <p:cNvSpPr>
              <a:spLocks noChangeArrowheads="1"/>
            </p:cNvSpPr>
            <p:nvPr userDrawn="1"/>
          </p:nvSpPr>
          <p:spPr bwMode="auto">
            <a:xfrm>
              <a:off x="518795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69"/>
            <p:cNvSpPr>
              <a:spLocks noChangeArrowheads="1"/>
            </p:cNvSpPr>
            <p:nvPr userDrawn="1"/>
          </p:nvSpPr>
          <p:spPr bwMode="auto">
            <a:xfrm>
              <a:off x="540702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70"/>
            <p:cNvSpPr>
              <a:spLocks noChangeArrowheads="1"/>
            </p:cNvSpPr>
            <p:nvPr userDrawn="1"/>
          </p:nvSpPr>
          <p:spPr bwMode="auto">
            <a:xfrm>
              <a:off x="540702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71"/>
            <p:cNvSpPr>
              <a:spLocks noChangeArrowheads="1"/>
            </p:cNvSpPr>
            <p:nvPr userDrawn="1"/>
          </p:nvSpPr>
          <p:spPr bwMode="auto">
            <a:xfrm>
              <a:off x="551973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72"/>
            <p:cNvSpPr>
              <a:spLocks noChangeArrowheads="1"/>
            </p:cNvSpPr>
            <p:nvPr userDrawn="1"/>
          </p:nvSpPr>
          <p:spPr bwMode="auto">
            <a:xfrm>
              <a:off x="5519738"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73"/>
            <p:cNvSpPr>
              <a:spLocks noChangeArrowheads="1"/>
            </p:cNvSpPr>
            <p:nvPr userDrawn="1"/>
          </p:nvSpPr>
          <p:spPr bwMode="auto">
            <a:xfrm>
              <a:off x="518795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74"/>
            <p:cNvSpPr>
              <a:spLocks noChangeArrowheads="1"/>
            </p:cNvSpPr>
            <p:nvPr userDrawn="1"/>
          </p:nvSpPr>
          <p:spPr bwMode="auto">
            <a:xfrm>
              <a:off x="496570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75"/>
            <p:cNvSpPr>
              <a:spLocks noChangeArrowheads="1"/>
            </p:cNvSpPr>
            <p:nvPr userDrawn="1"/>
          </p:nvSpPr>
          <p:spPr bwMode="auto">
            <a:xfrm>
              <a:off x="4087813" y="2833688"/>
              <a:ext cx="90488" cy="95250"/>
            </a:xfrm>
            <a:prstGeom prst="ellipse">
              <a:avLst/>
            </a:prstGeom>
            <a:solidFill>
              <a:srgbClr val="420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76"/>
            <p:cNvSpPr>
              <a:spLocks noChangeArrowheads="1"/>
            </p:cNvSpPr>
            <p:nvPr userDrawn="1"/>
          </p:nvSpPr>
          <p:spPr bwMode="auto">
            <a:xfrm>
              <a:off x="397510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77"/>
            <p:cNvSpPr>
              <a:spLocks noChangeArrowheads="1"/>
            </p:cNvSpPr>
            <p:nvPr userDrawn="1"/>
          </p:nvSpPr>
          <p:spPr bwMode="auto">
            <a:xfrm>
              <a:off x="3314700"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78"/>
            <p:cNvSpPr>
              <a:spLocks noChangeArrowheads="1"/>
            </p:cNvSpPr>
            <p:nvPr userDrawn="1"/>
          </p:nvSpPr>
          <p:spPr bwMode="auto">
            <a:xfrm>
              <a:off x="5629275"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79"/>
            <p:cNvSpPr>
              <a:spLocks noChangeArrowheads="1"/>
            </p:cNvSpPr>
            <p:nvPr userDrawn="1"/>
          </p:nvSpPr>
          <p:spPr bwMode="auto">
            <a:xfrm>
              <a:off x="34242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80"/>
            <p:cNvSpPr>
              <a:spLocks noChangeArrowheads="1"/>
            </p:cNvSpPr>
            <p:nvPr userDrawn="1"/>
          </p:nvSpPr>
          <p:spPr bwMode="auto">
            <a:xfrm>
              <a:off x="397510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81"/>
            <p:cNvSpPr>
              <a:spLocks noChangeArrowheads="1"/>
            </p:cNvSpPr>
            <p:nvPr userDrawn="1"/>
          </p:nvSpPr>
          <p:spPr bwMode="auto">
            <a:xfrm>
              <a:off x="3646488" y="3608388"/>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82"/>
            <p:cNvSpPr>
              <a:spLocks noChangeArrowheads="1"/>
            </p:cNvSpPr>
            <p:nvPr userDrawn="1"/>
          </p:nvSpPr>
          <p:spPr bwMode="auto">
            <a:xfrm>
              <a:off x="3314700"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Oval 83"/>
            <p:cNvSpPr>
              <a:spLocks noChangeArrowheads="1"/>
            </p:cNvSpPr>
            <p:nvPr userDrawn="1"/>
          </p:nvSpPr>
          <p:spPr bwMode="auto">
            <a:xfrm>
              <a:off x="38655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Oval 84"/>
            <p:cNvSpPr>
              <a:spLocks noChangeArrowheads="1"/>
            </p:cNvSpPr>
            <p:nvPr userDrawn="1"/>
          </p:nvSpPr>
          <p:spPr bwMode="auto">
            <a:xfrm>
              <a:off x="386556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Oval 85"/>
            <p:cNvSpPr>
              <a:spLocks noChangeArrowheads="1"/>
            </p:cNvSpPr>
            <p:nvPr userDrawn="1"/>
          </p:nvSpPr>
          <p:spPr bwMode="auto">
            <a:xfrm>
              <a:off x="375602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Oval 86"/>
            <p:cNvSpPr>
              <a:spLocks noChangeArrowheads="1"/>
            </p:cNvSpPr>
            <p:nvPr userDrawn="1"/>
          </p:nvSpPr>
          <p:spPr bwMode="auto">
            <a:xfrm>
              <a:off x="375602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Oval 87"/>
            <p:cNvSpPr>
              <a:spLocks noChangeArrowheads="1"/>
            </p:cNvSpPr>
            <p:nvPr userDrawn="1"/>
          </p:nvSpPr>
          <p:spPr bwMode="auto">
            <a:xfrm>
              <a:off x="5289550" y="4079875"/>
              <a:ext cx="52388" cy="571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8"/>
            <p:cNvSpPr>
              <a:spLocks noEditPoints="1"/>
            </p:cNvSpPr>
            <p:nvPr userDrawn="1"/>
          </p:nvSpPr>
          <p:spPr bwMode="auto">
            <a:xfrm>
              <a:off x="342423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9"/>
            <p:cNvSpPr>
              <a:spLocks noEditPoints="1"/>
            </p:cNvSpPr>
            <p:nvPr userDrawn="1"/>
          </p:nvSpPr>
          <p:spPr bwMode="auto">
            <a:xfrm>
              <a:off x="359410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90"/>
            <p:cNvSpPr>
              <a:spLocks/>
            </p:cNvSpPr>
            <p:nvPr userDrawn="1"/>
          </p:nvSpPr>
          <p:spPr bwMode="auto">
            <a:xfrm>
              <a:off x="3646488" y="4008438"/>
              <a:ext cx="95250"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91"/>
            <p:cNvSpPr>
              <a:spLocks/>
            </p:cNvSpPr>
            <p:nvPr userDrawn="1"/>
          </p:nvSpPr>
          <p:spPr bwMode="auto">
            <a:xfrm>
              <a:off x="37592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92"/>
            <p:cNvSpPr>
              <a:spLocks noEditPoints="1"/>
            </p:cNvSpPr>
            <p:nvPr userDrawn="1"/>
          </p:nvSpPr>
          <p:spPr bwMode="auto">
            <a:xfrm>
              <a:off x="38846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93"/>
            <p:cNvSpPr>
              <a:spLocks/>
            </p:cNvSpPr>
            <p:nvPr userDrawn="1"/>
          </p:nvSpPr>
          <p:spPr bwMode="auto">
            <a:xfrm>
              <a:off x="401955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94"/>
            <p:cNvSpPr>
              <a:spLocks noEditPoints="1"/>
            </p:cNvSpPr>
            <p:nvPr userDrawn="1"/>
          </p:nvSpPr>
          <p:spPr bwMode="auto">
            <a:xfrm>
              <a:off x="414813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95"/>
            <p:cNvSpPr>
              <a:spLocks/>
            </p:cNvSpPr>
            <p:nvPr userDrawn="1"/>
          </p:nvSpPr>
          <p:spPr bwMode="auto">
            <a:xfrm>
              <a:off x="4287838"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96"/>
            <p:cNvSpPr>
              <a:spLocks noEditPoints="1"/>
            </p:cNvSpPr>
            <p:nvPr userDrawn="1"/>
          </p:nvSpPr>
          <p:spPr bwMode="auto">
            <a:xfrm>
              <a:off x="4359275" y="3970338"/>
              <a:ext cx="153988"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7"/>
            <p:cNvSpPr>
              <a:spLocks/>
            </p:cNvSpPr>
            <p:nvPr userDrawn="1"/>
          </p:nvSpPr>
          <p:spPr bwMode="auto">
            <a:xfrm>
              <a:off x="453548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8"/>
            <p:cNvSpPr>
              <a:spLocks noEditPoints="1"/>
            </p:cNvSpPr>
            <p:nvPr userDrawn="1"/>
          </p:nvSpPr>
          <p:spPr bwMode="auto">
            <a:xfrm>
              <a:off x="4740275" y="4008438"/>
              <a:ext cx="115888"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9"/>
            <p:cNvSpPr>
              <a:spLocks/>
            </p:cNvSpPr>
            <p:nvPr userDrawn="1"/>
          </p:nvSpPr>
          <p:spPr bwMode="auto">
            <a:xfrm>
              <a:off x="487838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100"/>
            <p:cNvSpPr>
              <a:spLocks noEditPoints="1"/>
            </p:cNvSpPr>
            <p:nvPr userDrawn="1"/>
          </p:nvSpPr>
          <p:spPr bwMode="auto">
            <a:xfrm>
              <a:off x="496887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1"/>
            <p:cNvSpPr>
              <a:spLocks/>
            </p:cNvSpPr>
            <p:nvPr userDrawn="1"/>
          </p:nvSpPr>
          <p:spPr bwMode="auto">
            <a:xfrm>
              <a:off x="5022850" y="4008438"/>
              <a:ext cx="107950"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02"/>
            <p:cNvSpPr>
              <a:spLocks noEditPoints="1"/>
            </p:cNvSpPr>
            <p:nvPr userDrawn="1"/>
          </p:nvSpPr>
          <p:spPr bwMode="auto">
            <a:xfrm>
              <a:off x="5149850" y="4008438"/>
              <a:ext cx="106363"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03"/>
            <p:cNvSpPr>
              <a:spLocks/>
            </p:cNvSpPr>
            <p:nvPr userDrawn="1"/>
          </p:nvSpPr>
          <p:spPr bwMode="auto">
            <a:xfrm>
              <a:off x="53721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04"/>
            <p:cNvSpPr>
              <a:spLocks noEditPoints="1"/>
            </p:cNvSpPr>
            <p:nvPr userDrawn="1"/>
          </p:nvSpPr>
          <p:spPr bwMode="auto">
            <a:xfrm>
              <a:off x="54975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05"/>
            <p:cNvSpPr>
              <a:spLocks/>
            </p:cNvSpPr>
            <p:nvPr userDrawn="1"/>
          </p:nvSpPr>
          <p:spPr bwMode="auto">
            <a:xfrm>
              <a:off x="5648325"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Oval 106"/>
            <p:cNvSpPr>
              <a:spLocks noChangeArrowheads="1"/>
            </p:cNvSpPr>
            <p:nvPr userDrawn="1"/>
          </p:nvSpPr>
          <p:spPr bwMode="auto">
            <a:xfrm>
              <a:off x="34242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Oval 107"/>
            <p:cNvSpPr>
              <a:spLocks noChangeArrowheads="1"/>
            </p:cNvSpPr>
            <p:nvPr userDrawn="1"/>
          </p:nvSpPr>
          <p:spPr bwMode="auto">
            <a:xfrm>
              <a:off x="397510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Oval 108"/>
            <p:cNvSpPr>
              <a:spLocks noChangeArrowheads="1"/>
            </p:cNvSpPr>
            <p:nvPr userDrawn="1"/>
          </p:nvSpPr>
          <p:spPr bwMode="auto">
            <a:xfrm>
              <a:off x="44148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Oval 109"/>
            <p:cNvSpPr>
              <a:spLocks noChangeArrowheads="1"/>
            </p:cNvSpPr>
            <p:nvPr userDrawn="1"/>
          </p:nvSpPr>
          <p:spPr bwMode="auto">
            <a:xfrm>
              <a:off x="419735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Oval 110"/>
            <p:cNvSpPr>
              <a:spLocks noChangeArrowheads="1"/>
            </p:cNvSpPr>
            <p:nvPr userDrawn="1"/>
          </p:nvSpPr>
          <p:spPr bwMode="auto">
            <a:xfrm>
              <a:off x="441483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Oval 111"/>
            <p:cNvSpPr>
              <a:spLocks noChangeArrowheads="1"/>
            </p:cNvSpPr>
            <p:nvPr userDrawn="1"/>
          </p:nvSpPr>
          <p:spPr bwMode="auto">
            <a:xfrm>
              <a:off x="4746625"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Oval 112"/>
            <p:cNvSpPr>
              <a:spLocks noChangeArrowheads="1"/>
            </p:cNvSpPr>
            <p:nvPr userDrawn="1"/>
          </p:nvSpPr>
          <p:spPr bwMode="auto">
            <a:xfrm>
              <a:off x="5078413" y="3495675"/>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Oval 113"/>
            <p:cNvSpPr>
              <a:spLocks noChangeArrowheads="1"/>
            </p:cNvSpPr>
            <p:nvPr userDrawn="1"/>
          </p:nvSpPr>
          <p:spPr bwMode="auto">
            <a:xfrm>
              <a:off x="4087813" y="3052763"/>
              <a:ext cx="90488"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Oval 114"/>
            <p:cNvSpPr>
              <a:spLocks noChangeArrowheads="1"/>
            </p:cNvSpPr>
            <p:nvPr userDrawn="1"/>
          </p:nvSpPr>
          <p:spPr bwMode="auto">
            <a:xfrm>
              <a:off x="4087813" y="3276600"/>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Oval 115"/>
            <p:cNvSpPr>
              <a:spLocks noChangeArrowheads="1"/>
            </p:cNvSpPr>
            <p:nvPr userDrawn="1"/>
          </p:nvSpPr>
          <p:spPr bwMode="auto">
            <a:xfrm>
              <a:off x="3533775"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Oval 116"/>
            <p:cNvSpPr>
              <a:spLocks noChangeArrowheads="1"/>
            </p:cNvSpPr>
            <p:nvPr userDrawn="1"/>
          </p:nvSpPr>
          <p:spPr bwMode="auto">
            <a:xfrm>
              <a:off x="3646488" y="3495675"/>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Oval 117"/>
            <p:cNvSpPr>
              <a:spLocks noChangeArrowheads="1"/>
            </p:cNvSpPr>
            <p:nvPr userDrawn="1"/>
          </p:nvSpPr>
          <p:spPr bwMode="auto">
            <a:xfrm>
              <a:off x="3424238"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Oval 118"/>
            <p:cNvSpPr>
              <a:spLocks noChangeArrowheads="1"/>
            </p:cNvSpPr>
            <p:nvPr userDrawn="1"/>
          </p:nvSpPr>
          <p:spPr bwMode="auto">
            <a:xfrm>
              <a:off x="3975100" y="3386138"/>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Oval 119"/>
            <p:cNvSpPr>
              <a:spLocks noChangeArrowheads="1"/>
            </p:cNvSpPr>
            <p:nvPr userDrawn="1"/>
          </p:nvSpPr>
          <p:spPr bwMode="auto">
            <a:xfrm>
              <a:off x="5519738"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Oval 120"/>
            <p:cNvSpPr>
              <a:spLocks noChangeArrowheads="1"/>
            </p:cNvSpPr>
            <p:nvPr userDrawn="1"/>
          </p:nvSpPr>
          <p:spPr bwMode="auto">
            <a:xfrm>
              <a:off x="3533775"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Oval 121"/>
            <p:cNvSpPr>
              <a:spLocks noChangeArrowheads="1"/>
            </p:cNvSpPr>
            <p:nvPr userDrawn="1"/>
          </p:nvSpPr>
          <p:spPr bwMode="auto">
            <a:xfrm>
              <a:off x="463708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Oval 122"/>
            <p:cNvSpPr>
              <a:spLocks noChangeArrowheads="1"/>
            </p:cNvSpPr>
            <p:nvPr userDrawn="1"/>
          </p:nvSpPr>
          <p:spPr bwMode="auto">
            <a:xfrm>
              <a:off x="4746625" y="2833688"/>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Oval 123"/>
            <p:cNvSpPr>
              <a:spLocks noChangeArrowheads="1"/>
            </p:cNvSpPr>
            <p:nvPr userDrawn="1"/>
          </p:nvSpPr>
          <p:spPr bwMode="auto">
            <a:xfrm>
              <a:off x="4529138" y="3608388"/>
              <a:ext cx="90488"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Oval 124"/>
            <p:cNvSpPr>
              <a:spLocks noChangeArrowheads="1"/>
            </p:cNvSpPr>
            <p:nvPr userDrawn="1"/>
          </p:nvSpPr>
          <p:spPr bwMode="auto">
            <a:xfrm>
              <a:off x="5187950" y="3276600"/>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4" name="Oval 125"/>
            <p:cNvSpPr>
              <a:spLocks noChangeArrowheads="1"/>
            </p:cNvSpPr>
            <p:nvPr userDrawn="1"/>
          </p:nvSpPr>
          <p:spPr bwMode="auto">
            <a:xfrm>
              <a:off x="5297488"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Oval 126"/>
            <p:cNvSpPr>
              <a:spLocks noChangeArrowheads="1"/>
            </p:cNvSpPr>
            <p:nvPr userDrawn="1"/>
          </p:nvSpPr>
          <p:spPr bwMode="auto">
            <a:xfrm>
              <a:off x="5519738"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Oval 127"/>
            <p:cNvSpPr>
              <a:spLocks noChangeArrowheads="1"/>
            </p:cNvSpPr>
            <p:nvPr userDrawn="1"/>
          </p:nvSpPr>
          <p:spPr bwMode="auto">
            <a:xfrm>
              <a:off x="5407025" y="349567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7" name="Oval 128"/>
            <p:cNvSpPr>
              <a:spLocks noChangeArrowheads="1"/>
            </p:cNvSpPr>
            <p:nvPr userDrawn="1"/>
          </p:nvSpPr>
          <p:spPr bwMode="auto">
            <a:xfrm>
              <a:off x="3533775" y="2833688"/>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Oval 129"/>
            <p:cNvSpPr>
              <a:spLocks noChangeArrowheads="1"/>
            </p:cNvSpPr>
            <p:nvPr userDrawn="1"/>
          </p:nvSpPr>
          <p:spPr bwMode="auto">
            <a:xfrm>
              <a:off x="3865563" y="2724150"/>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3748031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o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519359"/>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7453310"/>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B6E2C7B-2041-314D-9199-A4D8A0A50542}" type="datetimeFigureOut">
              <a:rPr lang="en-US" smtClean="0"/>
              <a:t>12/10/14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2DD307F-F809-7D4B-B9C0-8CE22F74431F}" type="slidenum">
              <a:rPr lang="en-US" smtClean="0"/>
              <a:t>‹#›</a:t>
            </a:fld>
            <a:endParaRPr lang="en-US"/>
          </a:p>
        </p:txBody>
      </p:sp>
    </p:spTree>
    <p:extLst>
      <p:ext uri="{BB962C8B-B14F-4D97-AF65-F5344CB8AC3E}">
        <p14:creationId xmlns:p14="http://schemas.microsoft.com/office/powerpoint/2010/main" val="707413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2025" y="202918"/>
            <a:ext cx="7769224" cy="774233"/>
          </a:xfrm>
          <a:prstGeom prst="rect">
            <a:avLst/>
          </a:prstGeom>
        </p:spPr>
        <p:txBody>
          <a:bodyPr vert="horz" lIns="0" tIns="45720" rIns="0" bIns="45720" rtlCol="0" anchor="t" anchorCtr="0">
            <a:noAutofit/>
          </a:bodyPr>
          <a:lstStyle/>
          <a:p>
            <a:r>
              <a:rPr lang="en-US" dirty="0" smtClean="0"/>
              <a:t>Click to edit</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1281112" y="1178845"/>
            <a:ext cx="7450138" cy="4574255"/>
          </a:xfrm>
          <a:prstGeom prst="rect">
            <a:avLst/>
          </a:prstGeom>
        </p:spPr>
        <p:txBody>
          <a:bodyPr vert="horz" lIns="0" tIns="45720" rIns="0" bIns="4572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7" name="Group 6"/>
          <p:cNvGrpSpPr/>
          <p:nvPr/>
        </p:nvGrpSpPr>
        <p:grpSpPr>
          <a:xfrm>
            <a:off x="1" y="2"/>
            <a:ext cx="598491" cy="6858000"/>
            <a:chOff x="1" y="2"/>
            <a:chExt cx="598491" cy="6858000"/>
          </a:xfrm>
        </p:grpSpPr>
        <p:sp>
          <p:nvSpPr>
            <p:cNvPr id="8" name="Rectangle 7"/>
            <p:cNvSpPr/>
            <p:nvPr/>
          </p:nvSpPr>
          <p:spPr>
            <a:xfrm rot="5400000" flipV="1">
              <a:off x="-3129753" y="3129756"/>
              <a:ext cx="6858000" cy="598491"/>
            </a:xfrm>
            <a:prstGeom prst="rect">
              <a:avLst/>
            </a:prstGeom>
            <a:gradFill flip="none" rotWithShape="1">
              <a:gsLst>
                <a:gs pos="0">
                  <a:srgbClr val="006BCC"/>
                </a:gs>
                <a:gs pos="38000">
                  <a:srgbClr val="006BCC">
                    <a:alpha val="21961"/>
                  </a:srgbClr>
                </a:gs>
                <a:gs pos="100000">
                  <a:srgbClr val="006BCC">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24764" y="36577"/>
              <a:ext cx="533400" cy="6807708"/>
              <a:chOff x="24764" y="36577"/>
              <a:chExt cx="533400" cy="6807708"/>
            </a:xfrm>
          </p:grpSpPr>
          <p:sp>
            <p:nvSpPr>
              <p:cNvPr id="10" name="Oval 145"/>
              <p:cNvSpPr>
                <a:spLocks noChangeArrowheads="1"/>
              </p:cNvSpPr>
              <p:nvPr/>
            </p:nvSpPr>
            <p:spPr bwMode="auto">
              <a:xfrm rot="16200000" flipV="1">
                <a:off x="28733" y="35784"/>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Oval 146"/>
              <p:cNvSpPr>
                <a:spLocks noChangeArrowheads="1"/>
              </p:cNvSpPr>
              <p:nvPr/>
            </p:nvSpPr>
            <p:spPr bwMode="auto">
              <a:xfrm rot="16200000" flipV="1">
                <a:off x="25558" y="167546"/>
                <a:ext cx="115888" cy="117475"/>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Oval 147"/>
              <p:cNvSpPr>
                <a:spLocks noChangeArrowheads="1"/>
              </p:cNvSpPr>
              <p:nvPr/>
            </p:nvSpPr>
            <p:spPr bwMode="auto">
              <a:xfrm rot="16200000" flipV="1">
                <a:off x="164464" y="308040"/>
                <a:ext cx="112713"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Oval 148"/>
              <p:cNvSpPr>
                <a:spLocks noChangeArrowheads="1"/>
              </p:cNvSpPr>
              <p:nvPr/>
            </p:nvSpPr>
            <p:spPr bwMode="auto">
              <a:xfrm rot="16200000" flipV="1">
                <a:off x="301783" y="308834"/>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Oval 149"/>
              <p:cNvSpPr>
                <a:spLocks noChangeArrowheads="1"/>
              </p:cNvSpPr>
              <p:nvPr/>
            </p:nvSpPr>
            <p:spPr bwMode="auto">
              <a:xfrm rot="16200000" flipV="1">
                <a:off x="162083" y="448534"/>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Oval 150"/>
              <p:cNvSpPr>
                <a:spLocks noChangeArrowheads="1"/>
              </p:cNvSpPr>
              <p:nvPr/>
            </p:nvSpPr>
            <p:spPr bwMode="auto">
              <a:xfrm rot="16200000" flipV="1">
                <a:off x="162083" y="723172"/>
                <a:ext cx="117475"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Oval 151"/>
              <p:cNvSpPr>
                <a:spLocks noChangeArrowheads="1"/>
              </p:cNvSpPr>
              <p:nvPr/>
            </p:nvSpPr>
            <p:spPr bwMode="auto">
              <a:xfrm rot="16200000" flipV="1">
                <a:off x="441483" y="167546"/>
                <a:ext cx="115888"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Oval 152"/>
              <p:cNvSpPr>
                <a:spLocks noChangeArrowheads="1"/>
              </p:cNvSpPr>
              <p:nvPr/>
            </p:nvSpPr>
            <p:spPr bwMode="auto">
              <a:xfrm rot="16200000" flipV="1">
                <a:off x="164464" y="33403"/>
                <a:ext cx="112713"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Oval 153"/>
              <p:cNvSpPr>
                <a:spLocks noChangeArrowheads="1"/>
              </p:cNvSpPr>
              <p:nvPr/>
            </p:nvSpPr>
            <p:spPr bwMode="auto">
              <a:xfrm rot="16200000" flipV="1">
                <a:off x="162877" y="166752"/>
                <a:ext cx="115888"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Oval 154"/>
              <p:cNvSpPr>
                <a:spLocks noChangeArrowheads="1"/>
              </p:cNvSpPr>
              <p:nvPr/>
            </p:nvSpPr>
            <p:spPr bwMode="auto">
              <a:xfrm rot="16200000" flipV="1">
                <a:off x="26352" y="725553"/>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155"/>
              <p:cNvSpPr>
                <a:spLocks noChangeArrowheads="1"/>
              </p:cNvSpPr>
              <p:nvPr/>
            </p:nvSpPr>
            <p:spPr bwMode="auto">
              <a:xfrm rot="16200000" flipV="1">
                <a:off x="27145" y="864459"/>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Oval 156"/>
              <p:cNvSpPr>
                <a:spLocks noChangeArrowheads="1"/>
              </p:cNvSpPr>
              <p:nvPr/>
            </p:nvSpPr>
            <p:spPr bwMode="auto">
              <a:xfrm rot="16200000" flipV="1">
                <a:off x="162877" y="862077"/>
                <a:ext cx="115888"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Oval 157"/>
              <p:cNvSpPr>
                <a:spLocks noChangeArrowheads="1"/>
              </p:cNvSpPr>
              <p:nvPr/>
            </p:nvSpPr>
            <p:spPr bwMode="auto">
              <a:xfrm rot="16200000" flipV="1">
                <a:off x="162083" y="1000984"/>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Oval 158"/>
              <p:cNvSpPr>
                <a:spLocks noChangeArrowheads="1"/>
              </p:cNvSpPr>
              <p:nvPr/>
            </p:nvSpPr>
            <p:spPr bwMode="auto">
              <a:xfrm rot="16200000" flipV="1">
                <a:off x="162083" y="1143859"/>
                <a:ext cx="117475"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Oval 159"/>
              <p:cNvSpPr>
                <a:spLocks noChangeArrowheads="1"/>
              </p:cNvSpPr>
              <p:nvPr/>
            </p:nvSpPr>
            <p:spPr bwMode="auto">
              <a:xfrm rot="16200000" flipV="1">
                <a:off x="26352" y="1146240"/>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Oval 160"/>
              <p:cNvSpPr>
                <a:spLocks noChangeArrowheads="1"/>
              </p:cNvSpPr>
              <p:nvPr/>
            </p:nvSpPr>
            <p:spPr bwMode="auto">
              <a:xfrm rot="16200000" flipV="1">
                <a:off x="162083" y="1286734"/>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Oval 161"/>
              <p:cNvSpPr>
                <a:spLocks noChangeArrowheads="1"/>
              </p:cNvSpPr>
              <p:nvPr/>
            </p:nvSpPr>
            <p:spPr bwMode="auto">
              <a:xfrm rot="16200000" flipV="1">
                <a:off x="162083" y="1564547"/>
                <a:ext cx="117475"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Oval 162"/>
              <p:cNvSpPr>
                <a:spLocks noChangeArrowheads="1"/>
              </p:cNvSpPr>
              <p:nvPr/>
            </p:nvSpPr>
            <p:spPr bwMode="auto">
              <a:xfrm rot="16200000" flipV="1">
                <a:off x="162877" y="1703452"/>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Oval 164"/>
              <p:cNvSpPr>
                <a:spLocks noChangeArrowheads="1"/>
              </p:cNvSpPr>
              <p:nvPr/>
            </p:nvSpPr>
            <p:spPr bwMode="auto">
              <a:xfrm rot="16200000" flipV="1">
                <a:off x="27145" y="1705834"/>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Oval 165"/>
              <p:cNvSpPr>
                <a:spLocks noChangeArrowheads="1"/>
              </p:cNvSpPr>
              <p:nvPr/>
            </p:nvSpPr>
            <p:spPr bwMode="auto">
              <a:xfrm rot="16200000" flipV="1">
                <a:off x="27145" y="1845534"/>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Oval 166"/>
              <p:cNvSpPr>
                <a:spLocks noChangeArrowheads="1"/>
              </p:cNvSpPr>
              <p:nvPr/>
            </p:nvSpPr>
            <p:spPr bwMode="auto">
              <a:xfrm rot="16200000" flipV="1">
                <a:off x="27145" y="2134459"/>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167"/>
              <p:cNvSpPr>
                <a:spLocks noChangeArrowheads="1"/>
              </p:cNvSpPr>
              <p:nvPr/>
            </p:nvSpPr>
            <p:spPr bwMode="auto">
              <a:xfrm rot="16200000" flipV="1">
                <a:off x="162877" y="1843152"/>
                <a:ext cx="115888"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Oval 168"/>
              <p:cNvSpPr>
                <a:spLocks noChangeArrowheads="1"/>
              </p:cNvSpPr>
              <p:nvPr/>
            </p:nvSpPr>
            <p:spPr bwMode="auto">
              <a:xfrm rot="16200000" flipV="1">
                <a:off x="162877" y="2267015"/>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Oval 169"/>
              <p:cNvSpPr>
                <a:spLocks noChangeArrowheads="1"/>
              </p:cNvSpPr>
              <p:nvPr/>
            </p:nvSpPr>
            <p:spPr bwMode="auto">
              <a:xfrm rot="16200000" flipV="1">
                <a:off x="162877" y="2406715"/>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Oval 171"/>
              <p:cNvSpPr>
                <a:spLocks noChangeArrowheads="1"/>
              </p:cNvSpPr>
              <p:nvPr/>
            </p:nvSpPr>
            <p:spPr bwMode="auto">
              <a:xfrm rot="16200000" flipV="1">
                <a:off x="162084" y="3991835"/>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Oval 172"/>
              <p:cNvSpPr>
                <a:spLocks noChangeArrowheads="1"/>
              </p:cNvSpPr>
              <p:nvPr/>
            </p:nvSpPr>
            <p:spPr bwMode="auto">
              <a:xfrm rot="16200000" flipV="1">
                <a:off x="164465" y="4268853"/>
                <a:ext cx="112713"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Oval 174"/>
              <p:cNvSpPr>
                <a:spLocks noChangeArrowheads="1"/>
              </p:cNvSpPr>
              <p:nvPr/>
            </p:nvSpPr>
            <p:spPr bwMode="auto">
              <a:xfrm rot="16200000" flipV="1">
                <a:off x="301784" y="5155472"/>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Oval 175"/>
              <p:cNvSpPr>
                <a:spLocks noChangeArrowheads="1"/>
              </p:cNvSpPr>
              <p:nvPr/>
            </p:nvSpPr>
            <p:spPr bwMode="auto">
              <a:xfrm rot="16200000" flipV="1">
                <a:off x="27145" y="2409097"/>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Oval 176"/>
              <p:cNvSpPr>
                <a:spLocks noChangeArrowheads="1"/>
              </p:cNvSpPr>
              <p:nvPr/>
            </p:nvSpPr>
            <p:spPr bwMode="auto">
              <a:xfrm rot="16200000" flipV="1">
                <a:off x="28733" y="2550384"/>
                <a:ext cx="112713"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Oval 177"/>
              <p:cNvSpPr>
                <a:spLocks noChangeArrowheads="1"/>
              </p:cNvSpPr>
              <p:nvPr/>
            </p:nvSpPr>
            <p:spPr bwMode="auto">
              <a:xfrm rot="16200000" flipV="1">
                <a:off x="26352" y="2694053"/>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Oval 178"/>
              <p:cNvSpPr>
                <a:spLocks noChangeArrowheads="1"/>
              </p:cNvSpPr>
              <p:nvPr/>
            </p:nvSpPr>
            <p:spPr bwMode="auto">
              <a:xfrm rot="16200000" flipV="1">
                <a:off x="28733" y="283930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Oval 179"/>
              <p:cNvSpPr>
                <a:spLocks noChangeArrowheads="1"/>
              </p:cNvSpPr>
              <p:nvPr/>
            </p:nvSpPr>
            <p:spPr bwMode="auto">
              <a:xfrm rot="16200000" flipV="1">
                <a:off x="164465" y="2836928"/>
                <a:ext cx="112713"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180"/>
              <p:cNvSpPr>
                <a:spLocks noChangeArrowheads="1"/>
              </p:cNvSpPr>
              <p:nvPr/>
            </p:nvSpPr>
            <p:spPr bwMode="auto">
              <a:xfrm rot="16200000" flipV="1">
                <a:off x="162877" y="2981390"/>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Oval 181"/>
              <p:cNvSpPr>
                <a:spLocks noChangeArrowheads="1"/>
              </p:cNvSpPr>
              <p:nvPr/>
            </p:nvSpPr>
            <p:spPr bwMode="auto">
              <a:xfrm rot="16200000" flipV="1">
                <a:off x="162877" y="3124265"/>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182"/>
              <p:cNvSpPr>
                <a:spLocks noChangeArrowheads="1"/>
              </p:cNvSpPr>
              <p:nvPr/>
            </p:nvSpPr>
            <p:spPr bwMode="auto">
              <a:xfrm rot="16200000" flipV="1">
                <a:off x="162084" y="3560035"/>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Oval 183"/>
              <p:cNvSpPr>
                <a:spLocks noChangeArrowheads="1"/>
              </p:cNvSpPr>
              <p:nvPr/>
            </p:nvSpPr>
            <p:spPr bwMode="auto">
              <a:xfrm rot="16200000" flipV="1">
                <a:off x="162877" y="3710053"/>
                <a:ext cx="115888" cy="119063"/>
              </a:xfrm>
              <a:prstGeom prst="ellipse">
                <a:avLst/>
              </a:prstGeom>
              <a:solidFill>
                <a:srgbClr val="009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184"/>
              <p:cNvSpPr>
                <a:spLocks noChangeArrowheads="1"/>
              </p:cNvSpPr>
              <p:nvPr/>
            </p:nvSpPr>
            <p:spPr bwMode="auto">
              <a:xfrm rot="16200000" flipV="1">
                <a:off x="162877" y="3852928"/>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Oval 185"/>
              <p:cNvSpPr>
                <a:spLocks noChangeArrowheads="1"/>
              </p:cNvSpPr>
              <p:nvPr/>
            </p:nvSpPr>
            <p:spPr bwMode="auto">
              <a:xfrm rot="16200000" flipV="1">
                <a:off x="27146" y="2983772"/>
                <a:ext cx="115888"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186"/>
              <p:cNvSpPr>
                <a:spLocks noChangeArrowheads="1"/>
              </p:cNvSpPr>
              <p:nvPr/>
            </p:nvSpPr>
            <p:spPr bwMode="auto">
              <a:xfrm rot="16200000" flipV="1">
                <a:off x="27146" y="3126647"/>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Oval 187"/>
              <p:cNvSpPr>
                <a:spLocks noChangeArrowheads="1"/>
              </p:cNvSpPr>
              <p:nvPr/>
            </p:nvSpPr>
            <p:spPr bwMode="auto">
              <a:xfrm rot="16200000" flipV="1">
                <a:off x="28733" y="327110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188"/>
              <p:cNvSpPr>
                <a:spLocks noChangeArrowheads="1"/>
              </p:cNvSpPr>
              <p:nvPr/>
            </p:nvSpPr>
            <p:spPr bwMode="auto">
              <a:xfrm rot="16200000" flipV="1">
                <a:off x="27146" y="3415572"/>
                <a:ext cx="115888"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Oval 189"/>
              <p:cNvSpPr>
                <a:spLocks noChangeArrowheads="1"/>
              </p:cNvSpPr>
              <p:nvPr/>
            </p:nvSpPr>
            <p:spPr bwMode="auto">
              <a:xfrm rot="16200000" flipV="1">
                <a:off x="162084" y="3714022"/>
                <a:ext cx="117475"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Oval 190"/>
              <p:cNvSpPr>
                <a:spLocks noChangeArrowheads="1"/>
              </p:cNvSpPr>
              <p:nvPr/>
            </p:nvSpPr>
            <p:spPr bwMode="auto">
              <a:xfrm rot="16200000" flipV="1">
                <a:off x="27146" y="3855310"/>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Oval 192"/>
              <p:cNvSpPr>
                <a:spLocks noChangeArrowheads="1"/>
              </p:cNvSpPr>
              <p:nvPr/>
            </p:nvSpPr>
            <p:spPr bwMode="auto">
              <a:xfrm rot="16200000" flipV="1">
                <a:off x="27146" y="4141060"/>
                <a:ext cx="115888" cy="114300"/>
              </a:xfrm>
              <a:prstGeom prst="ellipse">
                <a:avLst/>
              </a:prstGeom>
              <a:solidFill>
                <a:srgbClr val="006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Oval 193"/>
              <p:cNvSpPr>
                <a:spLocks noChangeArrowheads="1"/>
              </p:cNvSpPr>
              <p:nvPr/>
            </p:nvSpPr>
            <p:spPr bwMode="auto">
              <a:xfrm rot="16200000" flipV="1">
                <a:off x="27146" y="4283935"/>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Oval 194"/>
              <p:cNvSpPr>
                <a:spLocks noChangeArrowheads="1"/>
              </p:cNvSpPr>
              <p:nvPr/>
            </p:nvSpPr>
            <p:spPr bwMode="auto">
              <a:xfrm rot="16200000" flipV="1">
                <a:off x="162877" y="4570478"/>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Oval 195"/>
              <p:cNvSpPr>
                <a:spLocks noChangeArrowheads="1"/>
              </p:cNvSpPr>
              <p:nvPr/>
            </p:nvSpPr>
            <p:spPr bwMode="auto">
              <a:xfrm rot="16200000" flipV="1">
                <a:off x="162877" y="5002278"/>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Oval 196"/>
              <p:cNvSpPr>
                <a:spLocks noChangeArrowheads="1"/>
              </p:cNvSpPr>
              <p:nvPr/>
            </p:nvSpPr>
            <p:spPr bwMode="auto">
              <a:xfrm rot="16200000" flipV="1">
                <a:off x="164465" y="5154678"/>
                <a:ext cx="112713" cy="119063"/>
              </a:xfrm>
              <a:prstGeom prst="ellipse">
                <a:avLst/>
              </a:prstGeom>
              <a:solidFill>
                <a:srgbClr val="006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Oval 197"/>
              <p:cNvSpPr>
                <a:spLocks noChangeArrowheads="1"/>
              </p:cNvSpPr>
              <p:nvPr/>
            </p:nvSpPr>
            <p:spPr bwMode="auto">
              <a:xfrm rot="16200000" flipV="1">
                <a:off x="164465" y="5297553"/>
                <a:ext cx="112713"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Oval 198"/>
              <p:cNvSpPr>
                <a:spLocks noChangeArrowheads="1"/>
              </p:cNvSpPr>
              <p:nvPr/>
            </p:nvSpPr>
            <p:spPr bwMode="auto">
              <a:xfrm rot="16200000" flipV="1">
                <a:off x="27146" y="5471385"/>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Oval 199"/>
              <p:cNvSpPr>
                <a:spLocks noChangeArrowheads="1"/>
              </p:cNvSpPr>
              <p:nvPr/>
            </p:nvSpPr>
            <p:spPr bwMode="auto">
              <a:xfrm rot="16200000" flipV="1">
                <a:off x="28733" y="5157059"/>
                <a:ext cx="112713"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Oval 200"/>
              <p:cNvSpPr>
                <a:spLocks noChangeArrowheads="1"/>
              </p:cNvSpPr>
              <p:nvPr/>
            </p:nvSpPr>
            <p:spPr bwMode="auto">
              <a:xfrm rot="16200000" flipV="1">
                <a:off x="27146" y="4572860"/>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Oval 203"/>
              <p:cNvSpPr>
                <a:spLocks noChangeArrowheads="1"/>
              </p:cNvSpPr>
              <p:nvPr/>
            </p:nvSpPr>
            <p:spPr bwMode="auto">
              <a:xfrm rot="16200000" flipV="1">
                <a:off x="162083" y="1982059"/>
                <a:ext cx="117475"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Oval 204"/>
              <p:cNvSpPr>
                <a:spLocks noChangeArrowheads="1"/>
              </p:cNvSpPr>
              <p:nvPr/>
            </p:nvSpPr>
            <p:spPr bwMode="auto">
              <a:xfrm rot="16200000" flipV="1">
                <a:off x="26352" y="1289115"/>
                <a:ext cx="117475"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Oval 205"/>
              <p:cNvSpPr>
                <a:spLocks noChangeArrowheads="1"/>
              </p:cNvSpPr>
              <p:nvPr/>
            </p:nvSpPr>
            <p:spPr bwMode="auto">
              <a:xfrm rot="16200000" flipV="1">
                <a:off x="28733" y="142960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Oval 206"/>
              <p:cNvSpPr>
                <a:spLocks noChangeArrowheads="1"/>
              </p:cNvSpPr>
              <p:nvPr/>
            </p:nvSpPr>
            <p:spPr bwMode="auto">
              <a:xfrm rot="16200000" flipV="1">
                <a:off x="26352" y="450915"/>
                <a:ext cx="117475"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Oval 207"/>
              <p:cNvSpPr>
                <a:spLocks noChangeArrowheads="1"/>
              </p:cNvSpPr>
              <p:nvPr/>
            </p:nvSpPr>
            <p:spPr bwMode="auto">
              <a:xfrm rot="16200000" flipV="1">
                <a:off x="28733" y="58505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Oval 208"/>
              <p:cNvSpPr>
                <a:spLocks noChangeArrowheads="1"/>
              </p:cNvSpPr>
              <p:nvPr/>
            </p:nvSpPr>
            <p:spPr bwMode="auto">
              <a:xfrm rot="16200000" flipV="1">
                <a:off x="301783" y="34197"/>
                <a:ext cx="112713" cy="117475"/>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Oval 209"/>
              <p:cNvSpPr>
                <a:spLocks noChangeArrowheads="1"/>
              </p:cNvSpPr>
              <p:nvPr/>
            </p:nvSpPr>
            <p:spPr bwMode="auto">
              <a:xfrm rot="16200000" flipV="1">
                <a:off x="300196" y="167546"/>
                <a:ext cx="115888" cy="117475"/>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Oval 210"/>
              <p:cNvSpPr>
                <a:spLocks noChangeArrowheads="1"/>
              </p:cNvSpPr>
              <p:nvPr/>
            </p:nvSpPr>
            <p:spPr bwMode="auto">
              <a:xfrm rot="16200000" flipV="1">
                <a:off x="27145" y="308834"/>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Oval 211"/>
              <p:cNvSpPr>
                <a:spLocks noChangeArrowheads="1"/>
              </p:cNvSpPr>
              <p:nvPr/>
            </p:nvSpPr>
            <p:spPr bwMode="auto">
              <a:xfrm rot="16200000" flipV="1">
                <a:off x="443070" y="34197"/>
                <a:ext cx="112713" cy="117475"/>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Oval 172"/>
              <p:cNvSpPr>
                <a:spLocks noChangeArrowheads="1"/>
              </p:cNvSpPr>
              <p:nvPr/>
            </p:nvSpPr>
            <p:spPr bwMode="auto">
              <a:xfrm rot="16200000" flipV="1">
                <a:off x="161289" y="5875912"/>
                <a:ext cx="112713"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Oval 174"/>
              <p:cNvSpPr>
                <a:spLocks noChangeArrowheads="1"/>
              </p:cNvSpPr>
              <p:nvPr/>
            </p:nvSpPr>
            <p:spPr bwMode="auto">
              <a:xfrm rot="16200000" flipV="1">
                <a:off x="298608" y="6729191"/>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Oval 192"/>
              <p:cNvSpPr>
                <a:spLocks noChangeArrowheads="1"/>
              </p:cNvSpPr>
              <p:nvPr/>
            </p:nvSpPr>
            <p:spPr bwMode="auto">
              <a:xfrm rot="16200000" flipV="1">
                <a:off x="23970" y="5733831"/>
                <a:ext cx="115888"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Oval 193"/>
              <p:cNvSpPr>
                <a:spLocks noChangeArrowheads="1"/>
              </p:cNvSpPr>
              <p:nvPr/>
            </p:nvSpPr>
            <p:spPr bwMode="auto">
              <a:xfrm rot="16200000" flipV="1">
                <a:off x="23970" y="5876706"/>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Oval 194"/>
              <p:cNvSpPr>
                <a:spLocks noChangeArrowheads="1"/>
              </p:cNvSpPr>
              <p:nvPr/>
            </p:nvSpPr>
            <p:spPr bwMode="auto">
              <a:xfrm rot="16200000" flipV="1">
                <a:off x="159701" y="6144197"/>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Oval 195"/>
              <p:cNvSpPr>
                <a:spLocks noChangeArrowheads="1"/>
              </p:cNvSpPr>
              <p:nvPr/>
            </p:nvSpPr>
            <p:spPr bwMode="auto">
              <a:xfrm rot="16200000" flipV="1">
                <a:off x="159701" y="6575997"/>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Oval 197"/>
              <p:cNvSpPr>
                <a:spLocks noChangeArrowheads="1"/>
              </p:cNvSpPr>
              <p:nvPr/>
            </p:nvSpPr>
            <p:spPr bwMode="auto">
              <a:xfrm rot="16200000" flipV="1">
                <a:off x="439673" y="6577585"/>
                <a:ext cx="112713"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Oval 199"/>
              <p:cNvSpPr>
                <a:spLocks noChangeArrowheads="1"/>
              </p:cNvSpPr>
              <p:nvPr/>
            </p:nvSpPr>
            <p:spPr bwMode="auto">
              <a:xfrm rot="16200000" flipV="1">
                <a:off x="25557" y="6730778"/>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Oval 201"/>
              <p:cNvSpPr>
                <a:spLocks noChangeArrowheads="1"/>
              </p:cNvSpPr>
              <p:nvPr/>
            </p:nvSpPr>
            <p:spPr bwMode="auto">
              <a:xfrm rot="16200000" flipV="1">
                <a:off x="23970" y="6289454"/>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Oval 202"/>
              <p:cNvSpPr>
                <a:spLocks noChangeArrowheads="1"/>
              </p:cNvSpPr>
              <p:nvPr/>
            </p:nvSpPr>
            <p:spPr bwMode="auto">
              <a:xfrm rot="16200000" flipV="1">
                <a:off x="25557" y="6433916"/>
                <a:ext cx="112713"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Oval 159"/>
              <p:cNvSpPr>
                <a:spLocks noChangeArrowheads="1"/>
              </p:cNvSpPr>
              <p:nvPr/>
            </p:nvSpPr>
            <p:spPr bwMode="auto">
              <a:xfrm rot="16200000" flipV="1">
                <a:off x="295338" y="1433577"/>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2047435500"/>
      </p:ext>
    </p:extLst>
  </p:cSld>
  <p:clrMap bg1="lt1" tx1="dk1" bg2="lt2" tx2="dk2" accent1="accent1" accent2="accent2" accent3="accent3" accent4="accent4" accent5="accent5" accent6="accent6" hlink="hlink" folHlink="folHlink"/>
  <p:sldLayoutIdLst>
    <p:sldLayoutId id="2147483916" r:id="rId1"/>
    <p:sldLayoutId id="2147483915" r:id="rId2"/>
    <p:sldLayoutId id="2147483904" r:id="rId3"/>
    <p:sldLayoutId id="2147483905" r:id="rId4"/>
    <p:sldLayoutId id="2147483908" r:id="rId5"/>
    <p:sldLayoutId id="2147483917" r:id="rId6"/>
    <p:sldLayoutId id="2147483909" r:id="rId7"/>
    <p:sldLayoutId id="2147483914" r:id="rId8"/>
    <p:sldLayoutId id="2147483918" r:id="rId9"/>
  </p:sldLayoutIdLst>
  <p:timing>
    <p:tnLst>
      <p:par>
        <p:cTn xmlns:p14="http://schemas.microsoft.com/office/powerpoint/2010/main" id="1" dur="indefinite" restart="never" nodeType="tmRoot"/>
      </p:par>
    </p:tnLst>
  </p:timing>
  <p:txStyles>
    <p:titleStyle>
      <a:lvl1pPr algn="l" defTabSz="914400" rtl="0" eaLnBrk="1" latinLnBrk="0" hangingPunct="1">
        <a:lnSpc>
          <a:spcPct val="90000"/>
        </a:lnSpc>
        <a:spcBef>
          <a:spcPts val="0"/>
        </a:spcBef>
        <a:spcAft>
          <a:spcPts val="1200"/>
        </a:spcAft>
        <a:buNone/>
        <a:defRPr lang="en-US" sz="2800" kern="1200" dirty="0">
          <a:solidFill>
            <a:srgbClr val="00549F"/>
          </a:solidFill>
          <a:latin typeface="Arial Rounded MT Bold" panose="020F0704030504030204" pitchFamily="34" charset="0"/>
          <a:ea typeface="+mj-ea"/>
          <a:cs typeface="+mj-cs"/>
        </a:defRPr>
      </a:lvl1pPr>
    </p:titleStyle>
    <p:bodyStyle>
      <a:lvl1pPr marL="233363" indent="-233363" algn="l" defTabSz="914400" rtl="0" eaLnBrk="1" latinLnBrk="0" hangingPunct="1">
        <a:lnSpc>
          <a:spcPct val="90000"/>
        </a:lnSpc>
        <a:spcBef>
          <a:spcPts val="0"/>
        </a:spcBef>
        <a:spcAft>
          <a:spcPts val="1200"/>
        </a:spcAft>
        <a:buClr>
          <a:srgbClr val="B71234"/>
        </a:buClr>
        <a:buSzPct val="90000"/>
        <a:buFont typeface="Calibri" panose="020F0502020204030204" pitchFamily="34" charset="0"/>
        <a:buChar char="●"/>
        <a:defRPr lang="en-US" sz="2000" kern="1200" dirty="0" smtClean="0">
          <a:solidFill>
            <a:schemeClr val="tx1"/>
          </a:solidFill>
          <a:latin typeface="Arial" panose="020B0604020202020204" pitchFamily="34" charset="0"/>
          <a:ea typeface="+mn-ea"/>
          <a:cs typeface="Arial" panose="020B0604020202020204" pitchFamily="34" charset="0"/>
        </a:defRPr>
      </a:lvl1pPr>
      <a:lvl2pPr marL="573088" indent="-231775" algn="l" defTabSz="914400" rtl="0" eaLnBrk="1" latinLnBrk="0" hangingPunct="1">
        <a:lnSpc>
          <a:spcPct val="90000"/>
        </a:lnSpc>
        <a:spcBef>
          <a:spcPts val="0"/>
        </a:spcBef>
        <a:spcAft>
          <a:spcPts val="1200"/>
        </a:spcAft>
        <a:buClr>
          <a:srgbClr val="B7123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60425" indent="-169863" algn="l" defTabSz="914400" rtl="0" eaLnBrk="1" latinLnBrk="0" hangingPunct="1">
        <a:lnSpc>
          <a:spcPct val="90000"/>
        </a:lnSpc>
        <a:spcBef>
          <a:spcPts val="0"/>
        </a:spcBef>
        <a:spcAft>
          <a:spcPts val="1200"/>
        </a:spcAft>
        <a:buClr>
          <a:srgbClr val="B7123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1738" indent="-171450" algn="l" defTabSz="914400" rtl="0" eaLnBrk="1" latinLnBrk="0" hangingPunct="1">
        <a:lnSpc>
          <a:spcPct val="90000"/>
        </a:lnSpc>
        <a:spcBef>
          <a:spcPts val="0"/>
        </a:spcBef>
        <a:spcAft>
          <a:spcPts val="1200"/>
        </a:spcAft>
        <a:buClr>
          <a:srgbClr val="B7123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425575" indent="-169863" algn="l" defTabSz="914400" rtl="0" eaLnBrk="1" latinLnBrk="0" hangingPunct="1">
        <a:lnSpc>
          <a:spcPct val="90000"/>
        </a:lnSpc>
        <a:spcBef>
          <a:spcPts val="0"/>
        </a:spcBef>
        <a:spcAft>
          <a:spcPts val="1200"/>
        </a:spcAft>
        <a:buClr>
          <a:srgbClr val="B71234"/>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chart" Target="../charts/char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17.xml.rels><?xml version="1.0" encoding="UTF-8" standalone="yes"?>
<Relationships xmlns="http://schemas.openxmlformats.org/package/2006/relationships"><Relationship Id="rId11" Type="http://schemas.openxmlformats.org/officeDocument/2006/relationships/image" Target="../media/image24.png"/><Relationship Id="rId12" Type="http://schemas.openxmlformats.org/officeDocument/2006/relationships/image" Target="../media/image25.png"/><Relationship Id="rId13" Type="http://schemas.microsoft.com/office/2007/relationships/hdphoto" Target="../media/hdphoto4.wdp"/><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microsoft.com/office/2007/relationships/hdphoto" Target="../media/hdphoto5.wdp"/><Relationship Id="rId18" Type="http://schemas.openxmlformats.org/officeDocument/2006/relationships/chart" Target="../charts/chart4.xml"/><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microsoft.com/office/2007/relationships/hdphoto" Target="../media/hdphoto1.wdp"/><Relationship Id="rId7" Type="http://schemas.openxmlformats.org/officeDocument/2006/relationships/image" Target="../media/image22.png"/><Relationship Id="rId8" Type="http://schemas.microsoft.com/office/2007/relationships/hdphoto" Target="../media/hdphoto2.wdp"/><Relationship Id="rId9" Type="http://schemas.openxmlformats.org/officeDocument/2006/relationships/image" Target="../media/image23.png"/><Relationship Id="rId10"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54.jpg"/><Relationship Id="rId6" Type="http://schemas.openxmlformats.org/officeDocument/2006/relationships/image" Target="../media/image41.jp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6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69.png"/><Relationship Id="rId5" Type="http://schemas.openxmlformats.org/officeDocument/2006/relationships/image" Target="../media/image70.jpeg"/><Relationship Id="rId6" Type="http://schemas.openxmlformats.org/officeDocument/2006/relationships/image" Target="../media/image71.jpeg"/><Relationship Id="rId7" Type="http://schemas.openxmlformats.org/officeDocument/2006/relationships/image" Target="../media/image72.jpeg"/><Relationship Id="rId8"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2.jpe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6.jpeg"/><Relationship Id="rId3"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image" Target="../media/image76.jpeg"/><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arketing.milespartnership.com/thebrandusa/pdfs/15_BrandUSA_SellSheet_MultiChannel_china_1209L.pdf" TargetMode="Externa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398" y="914378"/>
            <a:ext cx="4531319" cy="738409"/>
          </a:xfrm>
        </p:spPr>
        <p:txBody>
          <a:bodyPr/>
          <a:lstStyle/>
          <a:p>
            <a:r>
              <a:rPr lang="en-US" sz="2400" dirty="0" smtClean="0"/>
              <a:t>Telling Your Story in China</a:t>
            </a:r>
            <a:endParaRPr lang="en-US" sz="2400" dirty="0"/>
          </a:p>
        </p:txBody>
      </p:sp>
    </p:spTree>
    <p:extLst>
      <p:ext uri="{BB962C8B-B14F-4D97-AF65-F5344CB8AC3E}">
        <p14:creationId xmlns:p14="http://schemas.microsoft.com/office/powerpoint/2010/main" val="1093823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6"/>
          <p:cNvGraphicFramePr>
            <a:graphicFrameLocks/>
          </p:cNvGraphicFramePr>
          <p:nvPr>
            <p:extLst>
              <p:ext uri="{D42A27DB-BD31-4B8C-83A1-F6EECF244321}">
                <p14:modId xmlns:p14="http://schemas.microsoft.com/office/powerpoint/2010/main" val="1356815521"/>
              </p:ext>
            </p:extLst>
          </p:nvPr>
        </p:nvGraphicFramePr>
        <p:xfrm>
          <a:off x="763399" y="1157268"/>
          <a:ext cx="7784183" cy="4804053"/>
        </p:xfrm>
        <a:graphic>
          <a:graphicData uri="http://schemas.openxmlformats.org/drawingml/2006/table">
            <a:tbl>
              <a:tblPr>
                <a:tableStyleId>{5C22544A-7EE6-4342-B048-85BDC9FD1C3A}</a:tableStyleId>
              </a:tblPr>
              <a:tblGrid>
                <a:gridCol w="473292"/>
                <a:gridCol w="1507712"/>
                <a:gridCol w="792402"/>
                <a:gridCol w="792402"/>
                <a:gridCol w="1491580"/>
                <a:gridCol w="1584804"/>
                <a:gridCol w="1141991"/>
              </a:tblGrid>
              <a:tr h="186014">
                <a:tc>
                  <a:txBody>
                    <a:bodyPr/>
                    <a:lstStyle/>
                    <a:p>
                      <a:pPr algn="l" fontAlgn="b"/>
                      <a:endParaRPr lang="en-US" sz="1000" b="1" i="0" u="none" strike="noStrike" dirty="0">
                        <a:solidFill>
                          <a:srgbClr val="000000"/>
                        </a:solidFill>
                        <a:effectLst/>
                        <a:latin typeface="Calibri"/>
                      </a:endParaRPr>
                    </a:p>
                  </a:txBody>
                  <a:tcPr marL="4437" marR="4437" marT="4437" marB="0" anchor="b">
                    <a:solidFill>
                      <a:schemeClr val="tx2">
                        <a:lumMod val="40000"/>
                        <a:lumOff val="60000"/>
                      </a:schemeClr>
                    </a:solidFill>
                  </a:tcPr>
                </a:tc>
                <a:tc>
                  <a:txBody>
                    <a:bodyPr/>
                    <a:lstStyle/>
                    <a:p>
                      <a:pPr algn="l" fontAlgn="b"/>
                      <a:r>
                        <a:rPr lang="en-US" sz="1100" b="1" i="0" u="none" strike="noStrike" dirty="0" smtClean="0">
                          <a:solidFill>
                            <a:srgbClr val="000000"/>
                          </a:solidFill>
                          <a:effectLst/>
                          <a:latin typeface="Calibri"/>
                        </a:rPr>
                        <a:t>Market</a:t>
                      </a:r>
                    </a:p>
                  </a:txBody>
                  <a:tcPr marL="4437" marR="4437" marT="4437" marB="0" anchor="b">
                    <a:solidFill>
                      <a:schemeClr val="tx2">
                        <a:lumMod val="40000"/>
                        <a:lumOff val="60000"/>
                      </a:schemeClr>
                    </a:solidFill>
                  </a:tcPr>
                </a:tc>
                <a:tc>
                  <a:txBody>
                    <a:bodyPr/>
                    <a:lstStyle/>
                    <a:p>
                      <a:pPr algn="r" fontAlgn="b"/>
                      <a:r>
                        <a:rPr lang="en-US" sz="1100" b="1" u="none" strike="noStrike" dirty="0">
                          <a:effectLst/>
                        </a:rPr>
                        <a:t>2012</a:t>
                      </a:r>
                      <a:endParaRPr lang="en-US" sz="1100" b="1" i="0" u="none" strike="noStrike" dirty="0">
                        <a:solidFill>
                          <a:srgbClr val="000000"/>
                        </a:solidFill>
                        <a:effectLst/>
                        <a:latin typeface="Calibri"/>
                      </a:endParaRPr>
                    </a:p>
                  </a:txBody>
                  <a:tcPr marL="4437" marR="4437" marT="4437" marB="0" anchor="b">
                    <a:solidFill>
                      <a:schemeClr val="tx2">
                        <a:lumMod val="40000"/>
                        <a:lumOff val="60000"/>
                      </a:schemeClr>
                    </a:solidFill>
                  </a:tcPr>
                </a:tc>
                <a:tc>
                  <a:txBody>
                    <a:bodyPr/>
                    <a:lstStyle/>
                    <a:p>
                      <a:pPr algn="r" fontAlgn="b"/>
                      <a:r>
                        <a:rPr lang="en-US" sz="1100" b="1" u="none" strike="noStrike" dirty="0">
                          <a:effectLst/>
                        </a:rPr>
                        <a:t>2013</a:t>
                      </a:r>
                      <a:endParaRPr lang="en-US" sz="1100" b="1" i="0" u="none" strike="noStrike" dirty="0">
                        <a:solidFill>
                          <a:srgbClr val="000000"/>
                        </a:solidFill>
                        <a:effectLst/>
                        <a:latin typeface="Calibri"/>
                      </a:endParaRPr>
                    </a:p>
                  </a:txBody>
                  <a:tcPr marL="4437" marR="4437" marT="4437" marB="0" anchor="b">
                    <a:solidFill>
                      <a:schemeClr val="tx2">
                        <a:lumMod val="40000"/>
                        <a:lumOff val="60000"/>
                      </a:schemeClr>
                    </a:solidFill>
                  </a:tcPr>
                </a:tc>
                <a:tc>
                  <a:txBody>
                    <a:bodyPr/>
                    <a:lstStyle/>
                    <a:p>
                      <a:pPr algn="r" fontAlgn="b"/>
                      <a:r>
                        <a:rPr lang="en-US" sz="1100" b="1" u="none" strike="noStrike" dirty="0">
                          <a:effectLst/>
                        </a:rPr>
                        <a:t>2013 arrivals (000)</a:t>
                      </a:r>
                      <a:endParaRPr lang="en-US" sz="1100" b="1" i="0" u="none" strike="noStrike" dirty="0">
                        <a:solidFill>
                          <a:srgbClr val="000000"/>
                        </a:solidFill>
                        <a:effectLst/>
                        <a:latin typeface="Calibri"/>
                      </a:endParaRPr>
                    </a:p>
                  </a:txBody>
                  <a:tcPr marL="4437" marR="4437" marT="4437" marB="0" anchor="b">
                    <a:solidFill>
                      <a:schemeClr val="tx2">
                        <a:lumMod val="40000"/>
                        <a:lumOff val="60000"/>
                      </a:schemeClr>
                    </a:solidFill>
                  </a:tcPr>
                </a:tc>
                <a:tc>
                  <a:txBody>
                    <a:bodyPr/>
                    <a:lstStyle/>
                    <a:p>
                      <a:pPr algn="r" fontAlgn="b"/>
                      <a:r>
                        <a:rPr lang="en-US" sz="1100" b="1" i="0" u="none" strike="noStrike" dirty="0" smtClean="0">
                          <a:solidFill>
                            <a:srgbClr val="000000"/>
                          </a:solidFill>
                          <a:effectLst/>
                          <a:latin typeface="Calibri"/>
                        </a:rPr>
                        <a:t>2013 US LH Share</a:t>
                      </a:r>
                      <a:endParaRPr lang="en-US" sz="1100" b="1" i="0" u="none" strike="noStrike" dirty="0">
                        <a:solidFill>
                          <a:srgbClr val="000000"/>
                        </a:solidFill>
                        <a:effectLst/>
                        <a:latin typeface="Calibri"/>
                      </a:endParaRPr>
                    </a:p>
                  </a:txBody>
                  <a:tcPr marL="4437" marR="4437" marT="4437" marB="0" anchor="b">
                    <a:solidFill>
                      <a:schemeClr val="tx2">
                        <a:lumMod val="40000"/>
                        <a:lumOff val="60000"/>
                      </a:schemeClr>
                    </a:solidFill>
                  </a:tcPr>
                </a:tc>
                <a:tc>
                  <a:txBody>
                    <a:bodyPr/>
                    <a:lstStyle/>
                    <a:p>
                      <a:pPr algn="r" fontAlgn="b"/>
                      <a:r>
                        <a:rPr lang="en-US" sz="1100" b="1" i="0" u="none" strike="noStrike" dirty="0" smtClean="0">
                          <a:solidFill>
                            <a:srgbClr val="000000"/>
                          </a:solidFill>
                          <a:effectLst/>
                          <a:latin typeface="Calibri"/>
                        </a:rPr>
                        <a:t>YOY Share</a:t>
                      </a:r>
                      <a:r>
                        <a:rPr lang="en-US" sz="1100" b="1" i="0" u="none" strike="noStrike" baseline="0" dirty="0" smtClean="0">
                          <a:solidFill>
                            <a:srgbClr val="000000"/>
                          </a:solidFill>
                          <a:effectLst/>
                          <a:latin typeface="Calibri"/>
                        </a:rPr>
                        <a:t> Variance</a:t>
                      </a:r>
                      <a:endParaRPr lang="en-US" sz="1100" b="1" i="0" u="none" strike="noStrike" dirty="0">
                        <a:solidFill>
                          <a:srgbClr val="000000"/>
                        </a:solidFill>
                        <a:effectLst/>
                        <a:latin typeface="Calibri"/>
                      </a:endParaRPr>
                    </a:p>
                  </a:txBody>
                  <a:tcPr marL="4437" marR="4437" marT="4437" marB="0" anchor="b">
                    <a:solidFill>
                      <a:schemeClr val="tx2">
                        <a:lumMod val="40000"/>
                        <a:lumOff val="60000"/>
                      </a:schemeClr>
                    </a:solidFill>
                  </a:tcPr>
                </a:tc>
              </a:tr>
              <a:tr h="186014">
                <a:tc>
                  <a:txBody>
                    <a:bodyPr/>
                    <a:lstStyle/>
                    <a:p>
                      <a:pPr algn="l" fontAlgn="b"/>
                      <a:r>
                        <a:rPr lang="en-US" sz="1000" u="none" strike="noStrike" dirty="0">
                          <a:effectLst/>
                          <a:latin typeface="Gotham Rounded Medium" pitchFamily="50" charset="0"/>
                        </a:rPr>
                        <a:t>#1</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dirty="0">
                          <a:effectLst/>
                          <a:latin typeface="Gotham Rounded Medium" pitchFamily="50" charset="0"/>
                        </a:rPr>
                        <a:t>Canada</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6%</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3%</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a:t>
                      </a:r>
                      <a:r>
                        <a:rPr lang="en-US" sz="1000" u="none" strike="noStrike" dirty="0" smtClean="0">
                          <a:effectLst/>
                          <a:latin typeface="Gotham Rounded Medium" pitchFamily="50" charset="0"/>
                        </a:rPr>
                        <a:t>23,387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66</a:t>
                      </a:r>
                      <a:r>
                        <a:rPr lang="en-US" sz="1050" b="0" i="0" u="none" strike="noStrike" dirty="0" smtClean="0">
                          <a:solidFill>
                            <a:srgbClr val="000000"/>
                          </a:solidFill>
                          <a:effectLst/>
                          <a:latin typeface="Gotham Rounded Medium" pitchFamily="50" charset="0"/>
                        </a:rPr>
                        <a:t>%*</a:t>
                      </a:r>
                      <a:endParaRPr lang="en-US" sz="1050" b="0" i="0" u="none" strike="noStrike" dirty="0">
                        <a:solidFill>
                          <a:srgbClr val="000000"/>
                        </a:solidFill>
                        <a:effectLst/>
                        <a:latin typeface="Gotham Rounded Medium" pitchFamily="50" charset="0"/>
                      </a:endParaRPr>
                    </a:p>
                  </a:txBody>
                  <a:tcPr marL="9525" marR="9525" marT="9525" marB="0" anchor="b"/>
                </a:tc>
                <a:tc>
                  <a:txBody>
                    <a:bodyPr/>
                    <a:lstStyle/>
                    <a:p>
                      <a:pPr algn="r" fontAlgn="b"/>
                      <a:r>
                        <a:rPr lang="en-US" sz="1050" b="0" i="0" u="none" strike="noStrike" dirty="0">
                          <a:solidFill>
                            <a:srgbClr val="000000"/>
                          </a:solidFill>
                          <a:effectLst/>
                          <a:latin typeface="Gotham Rounded Medium" pitchFamily="50" charset="0"/>
                        </a:rPr>
                        <a:t>0.1%</a:t>
                      </a:r>
                    </a:p>
                  </a:txBody>
                  <a:tcPr marL="9525" marR="9525" marT="9525" marB="0" anchor="b"/>
                </a:tc>
              </a:tr>
              <a:tr h="186014">
                <a:tc>
                  <a:txBody>
                    <a:bodyPr/>
                    <a:lstStyle/>
                    <a:p>
                      <a:pPr algn="l" fontAlgn="b"/>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b="0" i="0" u="none" strike="noStrike" dirty="0" smtClean="0">
                          <a:solidFill>
                            <a:srgbClr val="000000"/>
                          </a:solidFill>
                          <a:effectLst/>
                          <a:latin typeface="Gotham Rounded Medium" pitchFamily="50" charset="0"/>
                        </a:rPr>
                        <a:t>CA Arrivals by air</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b="0" i="0" u="none" strike="noStrike" dirty="0" smtClean="0">
                          <a:solidFill>
                            <a:srgbClr val="000000"/>
                          </a:solidFill>
                          <a:effectLst/>
                          <a:latin typeface="Gotham Rounded Medium" pitchFamily="50" charset="0"/>
                        </a:rPr>
                        <a:t>0.89%</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b="0" i="0" u="none" strike="noStrike" dirty="0" smtClean="0">
                          <a:solidFill>
                            <a:srgbClr val="000000"/>
                          </a:solidFill>
                          <a:effectLst/>
                          <a:latin typeface="Gotham Rounded Medium" pitchFamily="50" charset="0"/>
                        </a:rPr>
                        <a:t>6,598</a:t>
                      </a:r>
                      <a:endParaRPr lang="en-US" sz="1000" b="0" i="0" u="none" strike="noStrike" dirty="0">
                        <a:solidFill>
                          <a:srgbClr val="000000"/>
                        </a:solidFill>
                        <a:effectLst/>
                        <a:latin typeface="Gotham Rounded Medium" pitchFamily="50" charset="0"/>
                      </a:endParaRPr>
                    </a:p>
                  </a:txBody>
                  <a:tcPr marL="12700" marR="12700" marT="12700" marB="0" anchor="b">
                    <a:solidFill>
                      <a:schemeClr val="tx2">
                        <a:lumMod val="20000"/>
                        <a:lumOff val="80000"/>
                      </a:schemeClr>
                    </a:solidFill>
                  </a:tcPr>
                </a:tc>
                <a:tc>
                  <a:txBody>
                    <a:bodyPr/>
                    <a:lstStyle/>
                    <a:p>
                      <a:pPr algn="r" fontAlgn="b"/>
                      <a:endParaRPr lang="en-US" sz="1050" b="0" i="0" u="none" strike="noStrike" dirty="0">
                        <a:solidFill>
                          <a:srgbClr val="000000"/>
                        </a:solidFill>
                        <a:effectLst/>
                        <a:latin typeface="Gotham Rounded Medium" pitchFamily="50" charset="0"/>
                      </a:endParaRPr>
                    </a:p>
                  </a:txBody>
                  <a:tcPr marL="9525" marR="9525" marT="9525" marB="0" anchor="b">
                    <a:solidFill>
                      <a:schemeClr val="tx2">
                        <a:lumMod val="20000"/>
                        <a:lumOff val="80000"/>
                      </a:schemeClr>
                    </a:solidFill>
                  </a:tcPr>
                </a:tc>
                <a:tc>
                  <a:txBody>
                    <a:bodyPr/>
                    <a:lstStyle/>
                    <a:p>
                      <a:pPr algn="r" fontAlgn="b"/>
                      <a:endParaRPr lang="en-US" sz="1050" b="0" i="0" u="none" strike="noStrike" dirty="0">
                        <a:solidFill>
                          <a:srgbClr val="FF0000"/>
                        </a:solidFill>
                        <a:effectLst/>
                        <a:latin typeface="Gotham Rounded Medium" pitchFamily="50" charset="0"/>
                      </a:endParaRP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#2</a:t>
                      </a:r>
                      <a:endParaRPr lang="en-US" sz="1000" b="0" i="0" u="none" strike="noStrike" dirty="0">
                        <a:solidFill>
                          <a:srgbClr val="000000"/>
                        </a:solidFill>
                        <a:effectLst/>
                        <a:latin typeface="Gotham Rounded Medium" pitchFamily="50" charset="0"/>
                      </a:endParaRPr>
                    </a:p>
                  </a:txBody>
                  <a:tcPr marL="4437" marR="4437" marT="4437" marB="0" anchor="b">
                    <a:solidFill>
                      <a:schemeClr val="bg1">
                        <a:lumMod val="95000"/>
                      </a:schemeClr>
                    </a:solidFill>
                  </a:tcPr>
                </a:tc>
                <a:tc>
                  <a:txBody>
                    <a:bodyPr/>
                    <a:lstStyle/>
                    <a:p>
                      <a:pPr algn="l" fontAlgn="b"/>
                      <a:r>
                        <a:rPr lang="en-US" sz="1000" u="none" strike="noStrike" dirty="0">
                          <a:effectLst/>
                          <a:latin typeface="Gotham Rounded Medium" pitchFamily="50" charset="0"/>
                        </a:rPr>
                        <a:t>Mexico</a:t>
                      </a:r>
                      <a:endParaRPr lang="en-US" sz="1000" b="0" i="0" u="none" strike="noStrike" dirty="0">
                        <a:solidFill>
                          <a:srgbClr val="000000"/>
                        </a:solidFill>
                        <a:effectLst/>
                        <a:latin typeface="Gotham Rounded Medium" pitchFamily="50" charset="0"/>
                      </a:endParaRPr>
                    </a:p>
                  </a:txBody>
                  <a:tcPr marL="4437" marR="4437" marT="4437" marB="0" anchor="b">
                    <a:solidFill>
                      <a:schemeClr val="bg1">
                        <a:lumMod val="95000"/>
                      </a:schemeClr>
                    </a:solidFill>
                  </a:tcPr>
                </a:tc>
                <a:tc>
                  <a:txBody>
                    <a:bodyPr/>
                    <a:lstStyle/>
                    <a:p>
                      <a:pPr algn="r" fontAlgn="b"/>
                      <a:r>
                        <a:rPr lang="en-US" sz="1000" u="none" strike="noStrike" dirty="0">
                          <a:effectLst/>
                          <a:latin typeface="Gotham Rounded Medium" pitchFamily="50" charset="0"/>
                        </a:rPr>
                        <a:t>8%</a:t>
                      </a:r>
                      <a:endParaRPr lang="en-US" sz="1000" b="0" i="0" u="none" strike="noStrike" dirty="0">
                        <a:solidFill>
                          <a:srgbClr val="000000"/>
                        </a:solidFill>
                        <a:effectLst/>
                        <a:latin typeface="Gotham Rounded Medium" pitchFamily="50" charset="0"/>
                      </a:endParaRPr>
                    </a:p>
                  </a:txBody>
                  <a:tcPr marL="4437" marR="4437" marT="4437" marB="0" anchor="b">
                    <a:solidFill>
                      <a:schemeClr val="bg1">
                        <a:lumMod val="95000"/>
                      </a:schemeClr>
                    </a:solidFill>
                  </a:tcPr>
                </a:tc>
                <a:tc>
                  <a:txBody>
                    <a:bodyPr/>
                    <a:lstStyle/>
                    <a:p>
                      <a:pPr algn="r" fontAlgn="b"/>
                      <a:r>
                        <a:rPr lang="en-US" sz="1000" u="none" strike="noStrike" dirty="0" smtClean="0">
                          <a:effectLst/>
                          <a:latin typeface="Gotham Rounded Medium" pitchFamily="50" charset="0"/>
                        </a:rPr>
                        <a:t>1%,-1%</a:t>
                      </a:r>
                      <a:endParaRPr lang="en-US" sz="1000" b="0" i="0" u="none" strike="noStrike" dirty="0">
                        <a:solidFill>
                          <a:srgbClr val="000000"/>
                        </a:solidFill>
                        <a:effectLst/>
                        <a:latin typeface="Gotham Rounded Medium" pitchFamily="50" charset="0"/>
                      </a:endParaRPr>
                    </a:p>
                  </a:txBody>
                  <a:tcPr marL="4437" marR="4437" marT="4437" marB="0" anchor="b">
                    <a:solidFill>
                      <a:schemeClr val="bg1">
                        <a:lumMod val="95000"/>
                      </a:schemeClr>
                    </a:solidFill>
                  </a:tcPr>
                </a:tc>
                <a:tc>
                  <a:txBody>
                    <a:bodyPr/>
                    <a:lstStyle/>
                    <a:p>
                      <a:pPr algn="r" fontAlgn="b"/>
                      <a:r>
                        <a:rPr lang="en-US" sz="1000" u="none" strike="noStrike" dirty="0">
                          <a:effectLst/>
                          <a:latin typeface="Gotham Rounded Medium" pitchFamily="50" charset="0"/>
                        </a:rPr>
                        <a:t>                          14,433 </a:t>
                      </a:r>
                      <a:endParaRPr lang="en-US" sz="1000" b="0" i="0" u="none" strike="noStrike" dirty="0">
                        <a:solidFill>
                          <a:srgbClr val="000000"/>
                        </a:solidFill>
                        <a:effectLst/>
                        <a:latin typeface="Gotham Rounded Medium" pitchFamily="50" charset="0"/>
                      </a:endParaRPr>
                    </a:p>
                  </a:txBody>
                  <a:tcPr marL="4437" marR="4437" marT="4437" marB="0" anchor="b">
                    <a:solidFill>
                      <a:schemeClr val="bg1">
                        <a:lumMod val="95000"/>
                      </a:schemeClr>
                    </a:solidFill>
                  </a:tcPr>
                </a:tc>
                <a:tc>
                  <a:txBody>
                    <a:bodyPr/>
                    <a:lstStyle/>
                    <a:p>
                      <a:pPr algn="r" fontAlgn="b"/>
                      <a:r>
                        <a:rPr lang="en-US" sz="1050" b="0" i="0" u="none" strike="noStrike" dirty="0">
                          <a:solidFill>
                            <a:srgbClr val="000000"/>
                          </a:solidFill>
                          <a:effectLst/>
                          <a:latin typeface="Gotham Rounded Medium" pitchFamily="50" charset="0"/>
                        </a:rPr>
                        <a:t>85</a:t>
                      </a:r>
                      <a:r>
                        <a:rPr lang="en-US" sz="1050" b="0" i="0" u="none" strike="noStrike" dirty="0" smtClean="0">
                          <a:solidFill>
                            <a:srgbClr val="000000"/>
                          </a:solidFill>
                          <a:effectLst/>
                          <a:latin typeface="Gotham Rounded Medium" pitchFamily="50" charset="0"/>
                        </a:rPr>
                        <a:t>%*</a:t>
                      </a:r>
                      <a:endParaRPr lang="en-US" sz="1050" b="0" i="0" u="none" strike="noStrike" dirty="0">
                        <a:solidFill>
                          <a:srgbClr val="000000"/>
                        </a:solidFill>
                        <a:effectLst/>
                        <a:latin typeface="Gotham Rounded Medium" pitchFamily="50" charset="0"/>
                      </a:endParaRPr>
                    </a:p>
                  </a:txBody>
                  <a:tcPr marL="9525" marR="9525" marT="9525" marB="0" anchor="b">
                    <a:solidFill>
                      <a:schemeClr val="bg1">
                        <a:lumMod val="95000"/>
                      </a:schemeClr>
                    </a:solidFill>
                  </a:tcPr>
                </a:tc>
                <a:tc>
                  <a:txBody>
                    <a:bodyPr/>
                    <a:lstStyle/>
                    <a:p>
                      <a:pPr algn="r" fontAlgn="b"/>
                      <a:r>
                        <a:rPr lang="en-US" sz="1050" b="0" i="0" u="none" strike="noStrike" dirty="0">
                          <a:solidFill>
                            <a:srgbClr val="FF0000"/>
                          </a:solidFill>
                          <a:effectLst/>
                          <a:latin typeface="Gotham Rounded Medium" pitchFamily="50" charset="0"/>
                        </a:rPr>
                        <a:t>-0.2%</a:t>
                      </a:r>
                    </a:p>
                  </a:txBody>
                  <a:tcPr marL="9525" marR="9525" marT="9525" marB="0" anchor="b">
                    <a:solidFill>
                      <a:schemeClr val="bg1">
                        <a:lumMod val="95000"/>
                      </a:schemeClr>
                    </a:solidFill>
                  </a:tcPr>
                </a:tc>
              </a:tr>
              <a:tr h="186014">
                <a:tc>
                  <a:txBody>
                    <a:bodyPr/>
                    <a:lstStyle/>
                    <a:p>
                      <a:pPr algn="l" fontAlgn="b"/>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b="0" i="0" u="none" strike="noStrike" dirty="0" smtClean="0">
                          <a:solidFill>
                            <a:srgbClr val="000000"/>
                          </a:solidFill>
                          <a:effectLst/>
                          <a:latin typeface="Gotham Rounded Medium" pitchFamily="50" charset="0"/>
                        </a:rPr>
                        <a:t>MX</a:t>
                      </a:r>
                      <a:r>
                        <a:rPr lang="en-US" sz="1000" b="0" i="0" u="none" strike="noStrike" baseline="0" dirty="0" smtClean="0">
                          <a:solidFill>
                            <a:srgbClr val="000000"/>
                          </a:solidFill>
                          <a:effectLst/>
                          <a:latin typeface="Gotham Rounded Medium" pitchFamily="50" charset="0"/>
                        </a:rPr>
                        <a:t> </a:t>
                      </a:r>
                      <a:r>
                        <a:rPr lang="en-US" sz="1000" b="0" i="0" u="none" strike="noStrike" dirty="0" smtClean="0">
                          <a:solidFill>
                            <a:srgbClr val="000000"/>
                          </a:solidFill>
                          <a:effectLst/>
                          <a:latin typeface="Gotham Rounded Medium" pitchFamily="50" charset="0"/>
                        </a:rPr>
                        <a:t>Arrivals by air</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b="0" i="0" u="none" strike="noStrike" dirty="0" smtClean="0">
                          <a:solidFill>
                            <a:srgbClr val="000000"/>
                          </a:solidFill>
                          <a:effectLst/>
                          <a:latin typeface="Gotham Rounded Medium" pitchFamily="50" charset="0"/>
                        </a:rPr>
                        <a:t>0.44%</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b="0" i="0" u="none" strike="noStrike" dirty="0" smtClean="0">
                          <a:solidFill>
                            <a:srgbClr val="000000"/>
                          </a:solidFill>
                          <a:effectLst/>
                          <a:latin typeface="Gotham Rounded Medium" pitchFamily="50" charset="0"/>
                        </a:rPr>
                        <a:t>3,098</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endParaRPr lang="en-US" sz="1050" b="0" i="0" u="none" strike="noStrike" dirty="0">
                        <a:solidFill>
                          <a:srgbClr val="000000"/>
                        </a:solidFill>
                        <a:effectLst/>
                        <a:latin typeface="Gotham Rounded Medium" pitchFamily="50" charset="0"/>
                      </a:endParaRPr>
                    </a:p>
                  </a:txBody>
                  <a:tcPr marL="9525" marR="9525" marT="9525" marB="0" anchor="b">
                    <a:solidFill>
                      <a:schemeClr val="tx2">
                        <a:lumMod val="20000"/>
                        <a:lumOff val="80000"/>
                      </a:schemeClr>
                    </a:solidFill>
                  </a:tcPr>
                </a:tc>
                <a:tc>
                  <a:txBody>
                    <a:bodyPr/>
                    <a:lstStyle/>
                    <a:p>
                      <a:pPr algn="r" fontAlgn="b"/>
                      <a:endParaRPr lang="en-US" sz="1050" b="0" i="0" u="none" strike="noStrike" dirty="0">
                        <a:solidFill>
                          <a:srgbClr val="FF0000"/>
                        </a:solidFill>
                        <a:effectLst/>
                        <a:latin typeface="Gotham Rounded Medium" pitchFamily="50" charset="0"/>
                      </a:endParaRP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#3</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dirty="0">
                          <a:effectLst/>
                          <a:latin typeface="Gotham Rounded Medium" pitchFamily="50" charset="0"/>
                        </a:rPr>
                        <a:t>United Kingdom</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0%</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0%</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                            3,835 </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a:solidFill>
                            <a:srgbClr val="000000"/>
                          </a:solidFill>
                          <a:effectLst/>
                          <a:latin typeface="Gotham Rounded Medium" pitchFamily="50" charset="0"/>
                        </a:rPr>
                        <a:t>22%</a:t>
                      </a:r>
                    </a:p>
                  </a:txBody>
                  <a:tcPr marL="9525" marR="9525" marT="9525" marB="0" anchor="b"/>
                </a:tc>
                <a:tc>
                  <a:txBody>
                    <a:bodyPr/>
                    <a:lstStyle/>
                    <a:p>
                      <a:pPr algn="r" fontAlgn="b"/>
                      <a:r>
                        <a:rPr lang="en-US" sz="1050" b="0" i="0" u="none" strike="noStrike" dirty="0">
                          <a:solidFill>
                            <a:srgbClr val="000000"/>
                          </a:solidFill>
                          <a:effectLst/>
                          <a:latin typeface="Gotham Rounded Medium" pitchFamily="50" charset="0"/>
                        </a:rPr>
                        <a:t>0.0%</a:t>
                      </a:r>
                    </a:p>
                  </a:txBody>
                  <a:tcPr marL="9525" marR="9525" marT="9525" marB="0" anchor="b"/>
                </a:tc>
              </a:tr>
              <a:tr h="186014">
                <a:tc>
                  <a:txBody>
                    <a:bodyPr/>
                    <a:lstStyle/>
                    <a:p>
                      <a:pPr algn="l" fontAlgn="b"/>
                      <a:r>
                        <a:rPr lang="en-US" sz="1000" u="none" strike="noStrike" dirty="0">
                          <a:effectLst/>
                          <a:latin typeface="Gotham Rounded Medium" pitchFamily="50" charset="0"/>
                        </a:rPr>
                        <a:t>#4</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Japan</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14%</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1%</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3,730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38%</a:t>
                      </a:r>
                    </a:p>
                  </a:txBody>
                  <a:tcPr marL="9525" marR="9525" marT="9525"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0.0%</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smtClean="0">
                          <a:effectLst/>
                          <a:latin typeface="Gotham Rounded Medium" pitchFamily="50" charset="0"/>
                        </a:rPr>
                        <a:t>#5</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dirty="0">
                          <a:effectLst/>
                          <a:latin typeface="Gotham Rounded Medium" pitchFamily="50" charset="0"/>
                        </a:rPr>
                        <a:t>Brazil</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19%</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15%</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2,060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a:solidFill>
                            <a:srgbClr val="000000"/>
                          </a:solidFill>
                          <a:effectLst/>
                          <a:latin typeface="Gotham Rounded Medium" pitchFamily="50" charset="0"/>
                        </a:rPr>
                        <a:t>29%</a:t>
                      </a:r>
                    </a:p>
                  </a:txBody>
                  <a:tcPr marL="9525" marR="9525" marT="9525" marB="0" anchor="b"/>
                </a:tc>
                <a:tc>
                  <a:txBody>
                    <a:bodyPr/>
                    <a:lstStyle/>
                    <a:p>
                      <a:pPr algn="r" fontAlgn="b"/>
                      <a:r>
                        <a:rPr lang="en-US" sz="1050" b="1" i="0" u="none" strike="noStrike" dirty="0">
                          <a:solidFill>
                            <a:srgbClr val="000000"/>
                          </a:solidFill>
                          <a:effectLst/>
                          <a:latin typeface="Gotham Rounded Medium" pitchFamily="50" charset="0"/>
                        </a:rPr>
                        <a:t>1.0%</a:t>
                      </a:r>
                    </a:p>
                  </a:txBody>
                  <a:tcPr marL="9525" marR="9525" marT="9525" marB="0" anchor="b"/>
                </a:tc>
              </a:tr>
              <a:tr h="186014">
                <a:tc>
                  <a:txBody>
                    <a:bodyPr/>
                    <a:lstStyle/>
                    <a:p>
                      <a:pPr algn="l" fontAlgn="b"/>
                      <a:r>
                        <a:rPr lang="en-US" sz="1000" u="none" strike="noStrike" dirty="0" smtClean="0">
                          <a:effectLst/>
                          <a:latin typeface="Gotham Rounded Medium" pitchFamily="50" charset="0"/>
                        </a:rPr>
                        <a:t>#6</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Germany</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3%</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2%</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1,916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19%</a:t>
                      </a:r>
                    </a:p>
                  </a:txBody>
                  <a:tcPr marL="9525" marR="9525" marT="9525"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0.9%</a:t>
                      </a:r>
                    </a:p>
                  </a:txBody>
                  <a:tcPr marL="9525" marR="9525" marT="9525" marB="0" anchor="b">
                    <a:solidFill>
                      <a:schemeClr val="tx2">
                        <a:lumMod val="20000"/>
                        <a:lumOff val="80000"/>
                      </a:schemeClr>
                    </a:solidFill>
                  </a:tcPr>
                </a:tc>
              </a:tr>
              <a:tr h="186014">
                <a:tc>
                  <a:txBody>
                    <a:bodyPr/>
                    <a:lstStyle/>
                    <a:p>
                      <a:pPr algn="l" fontAlgn="b"/>
                      <a:r>
                        <a:rPr lang="en-US" sz="1000" b="1" u="none" strike="noStrike" dirty="0">
                          <a:solidFill>
                            <a:srgbClr val="00B050"/>
                          </a:solidFill>
                          <a:effectLst/>
                          <a:latin typeface="Gotham Rounded Medium" pitchFamily="50" charset="0"/>
                        </a:rPr>
                        <a:t>#7</a:t>
                      </a:r>
                      <a:endParaRPr lang="en-US" sz="1000" b="1" i="0" u="none" strike="noStrike" dirty="0">
                        <a:solidFill>
                          <a:srgbClr val="00B050"/>
                        </a:solidFill>
                        <a:effectLst/>
                        <a:latin typeface="Gotham Rounded Medium" pitchFamily="50" charset="0"/>
                      </a:endParaRPr>
                    </a:p>
                  </a:txBody>
                  <a:tcPr marL="4437" marR="4437" marT="4437" marB="0" anchor="b"/>
                </a:tc>
                <a:tc>
                  <a:txBody>
                    <a:bodyPr/>
                    <a:lstStyle/>
                    <a:p>
                      <a:pPr algn="l" fontAlgn="b"/>
                      <a:r>
                        <a:rPr lang="en-US" sz="1000" b="1" u="none" strike="noStrike" dirty="0">
                          <a:solidFill>
                            <a:srgbClr val="00B050"/>
                          </a:solidFill>
                          <a:effectLst/>
                          <a:latin typeface="Gotham Rounded Medium" pitchFamily="50" charset="0"/>
                        </a:rPr>
                        <a:t>China</a:t>
                      </a:r>
                      <a:endParaRPr lang="en-US" sz="1000" b="1" i="0" u="none" strike="noStrike" dirty="0">
                        <a:solidFill>
                          <a:srgbClr val="00B050"/>
                        </a:solidFill>
                        <a:effectLst/>
                        <a:latin typeface="Gotham Rounded Medium" pitchFamily="50" charset="0"/>
                      </a:endParaRPr>
                    </a:p>
                  </a:txBody>
                  <a:tcPr marL="4437" marR="4437" marT="4437" marB="0" anchor="b"/>
                </a:tc>
                <a:tc>
                  <a:txBody>
                    <a:bodyPr/>
                    <a:lstStyle/>
                    <a:p>
                      <a:pPr algn="r" fontAlgn="b"/>
                      <a:r>
                        <a:rPr lang="en-US" sz="1000" b="1" u="none" strike="noStrike" dirty="0">
                          <a:solidFill>
                            <a:srgbClr val="00B050"/>
                          </a:solidFill>
                          <a:effectLst/>
                          <a:latin typeface="Gotham Rounded Medium" pitchFamily="50" charset="0"/>
                        </a:rPr>
                        <a:t>35%</a:t>
                      </a:r>
                      <a:endParaRPr lang="en-US" sz="1000" b="1" i="0" u="none" strike="noStrike" dirty="0">
                        <a:solidFill>
                          <a:srgbClr val="00B050"/>
                        </a:solidFill>
                        <a:effectLst/>
                        <a:latin typeface="Gotham Rounded Medium" pitchFamily="50" charset="0"/>
                      </a:endParaRPr>
                    </a:p>
                  </a:txBody>
                  <a:tcPr marL="4437" marR="4437" marT="4437" marB="0" anchor="b"/>
                </a:tc>
                <a:tc>
                  <a:txBody>
                    <a:bodyPr/>
                    <a:lstStyle/>
                    <a:p>
                      <a:pPr algn="r" fontAlgn="b"/>
                      <a:r>
                        <a:rPr lang="en-US" sz="1000" b="1" u="none" strike="noStrike" dirty="0">
                          <a:solidFill>
                            <a:srgbClr val="00B050"/>
                          </a:solidFill>
                          <a:effectLst/>
                          <a:latin typeface="Gotham Rounded Medium" pitchFamily="50" charset="0"/>
                        </a:rPr>
                        <a:t>23%</a:t>
                      </a:r>
                      <a:endParaRPr lang="en-US" sz="1000" b="1" i="0" u="none" strike="noStrike" dirty="0">
                        <a:solidFill>
                          <a:srgbClr val="00B050"/>
                        </a:solidFill>
                        <a:effectLst/>
                        <a:latin typeface="Gotham Rounded Medium" pitchFamily="50" charset="0"/>
                      </a:endParaRPr>
                    </a:p>
                  </a:txBody>
                  <a:tcPr marL="4437" marR="4437" marT="4437" marB="0" anchor="b"/>
                </a:tc>
                <a:tc>
                  <a:txBody>
                    <a:bodyPr/>
                    <a:lstStyle/>
                    <a:p>
                      <a:pPr algn="r" fontAlgn="b"/>
                      <a:r>
                        <a:rPr lang="en-US" sz="1000" b="1" u="none" strike="noStrike" dirty="0">
                          <a:solidFill>
                            <a:srgbClr val="00B050"/>
                          </a:solidFill>
                          <a:effectLst/>
                          <a:latin typeface="Gotham Rounded Medium" pitchFamily="50" charset="0"/>
                        </a:rPr>
                        <a:t>                          </a:t>
                      </a:r>
                      <a:r>
                        <a:rPr lang="en-US" sz="1000" b="1" u="none" strike="noStrike" dirty="0" smtClean="0">
                          <a:solidFill>
                            <a:srgbClr val="00B050"/>
                          </a:solidFill>
                          <a:effectLst/>
                          <a:latin typeface="Gotham Rounded Medium" pitchFamily="50" charset="0"/>
                        </a:rPr>
                        <a:t>1,807</a:t>
                      </a:r>
                      <a:endParaRPr lang="en-US" sz="1000" b="1" i="0" u="none" strike="noStrike" dirty="0">
                        <a:solidFill>
                          <a:srgbClr val="00B050"/>
                        </a:solidFill>
                        <a:effectLst/>
                        <a:latin typeface="Gotham Rounded Medium" pitchFamily="50" charset="0"/>
                      </a:endParaRPr>
                    </a:p>
                  </a:txBody>
                  <a:tcPr marL="4437" marR="4437" marT="4437" marB="0" anchor="b"/>
                </a:tc>
                <a:tc>
                  <a:txBody>
                    <a:bodyPr/>
                    <a:lstStyle/>
                    <a:p>
                      <a:pPr algn="r" fontAlgn="b"/>
                      <a:r>
                        <a:rPr lang="en-US" sz="1050" b="1" i="0" u="none" strike="noStrike" dirty="0">
                          <a:solidFill>
                            <a:srgbClr val="00B050"/>
                          </a:solidFill>
                          <a:effectLst/>
                          <a:latin typeface="Gotham Rounded Medium" pitchFamily="50" charset="0"/>
                        </a:rPr>
                        <a:t>15%</a:t>
                      </a:r>
                    </a:p>
                  </a:txBody>
                  <a:tcPr marL="9525" marR="9525" marT="9525" marB="0" anchor="b"/>
                </a:tc>
                <a:tc>
                  <a:txBody>
                    <a:bodyPr/>
                    <a:lstStyle/>
                    <a:p>
                      <a:pPr algn="r" fontAlgn="b"/>
                      <a:r>
                        <a:rPr lang="en-US" sz="1050" b="1" i="0" u="none" strike="noStrike" dirty="0">
                          <a:solidFill>
                            <a:srgbClr val="00B050"/>
                          </a:solidFill>
                          <a:effectLst/>
                          <a:latin typeface="Gotham Rounded Medium" pitchFamily="50" charset="0"/>
                        </a:rPr>
                        <a:t>0.4%</a:t>
                      </a:r>
                    </a:p>
                  </a:txBody>
                  <a:tcPr marL="9525" marR="9525" marT="9525" marB="0" anchor="b"/>
                </a:tc>
              </a:tr>
              <a:tr h="186014">
                <a:tc>
                  <a:txBody>
                    <a:bodyPr/>
                    <a:lstStyle/>
                    <a:p>
                      <a:pPr algn="l" fontAlgn="b"/>
                      <a:r>
                        <a:rPr lang="en-US" sz="1000" u="none" strike="noStrike" dirty="0">
                          <a:effectLst/>
                          <a:latin typeface="Gotham Rounded Medium" pitchFamily="50" charset="0"/>
                        </a:rPr>
                        <a:t>#8</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France</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-3%</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3%</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1,505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11%</a:t>
                      </a:r>
                    </a:p>
                  </a:txBody>
                  <a:tcPr marL="9525" marR="9525" marT="9525" marB="0" anchor="b">
                    <a:solidFill>
                      <a:schemeClr val="tx2">
                        <a:lumMod val="20000"/>
                        <a:lumOff val="80000"/>
                      </a:schemeClr>
                    </a:solidFill>
                  </a:tcPr>
                </a:tc>
                <a:tc>
                  <a:txBody>
                    <a:bodyPr/>
                    <a:lstStyle/>
                    <a:p>
                      <a:pPr algn="r" fontAlgn="b"/>
                      <a:r>
                        <a:rPr lang="en-US" sz="1050" b="0" i="0" u="none" strike="noStrike" dirty="0">
                          <a:solidFill>
                            <a:srgbClr val="FF0000"/>
                          </a:solidFill>
                          <a:effectLst/>
                          <a:latin typeface="Gotham Rounded Medium" pitchFamily="50" charset="0"/>
                        </a:rPr>
                        <a:t>-0.2%</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#9</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dirty="0">
                          <a:effectLst/>
                          <a:latin typeface="Gotham Rounded Medium" pitchFamily="50" charset="0"/>
                        </a:rPr>
                        <a:t>Korea, Republic Of</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9%</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9%</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1,360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33%</a:t>
                      </a:r>
                    </a:p>
                  </a:txBody>
                  <a:tcPr marL="9525" marR="9525" marT="9525" marB="0" anchor="b"/>
                </a:tc>
                <a:tc>
                  <a:txBody>
                    <a:bodyPr/>
                    <a:lstStyle/>
                    <a:p>
                      <a:pPr algn="r" fontAlgn="b"/>
                      <a:r>
                        <a:rPr lang="en-US" sz="1050" b="0" i="0" u="none" strike="noStrike" dirty="0">
                          <a:solidFill>
                            <a:srgbClr val="000000"/>
                          </a:solidFill>
                          <a:effectLst/>
                          <a:latin typeface="Gotham Rounded Medium" pitchFamily="50" charset="0"/>
                        </a:rPr>
                        <a:t>0.5%</a:t>
                      </a:r>
                    </a:p>
                  </a:txBody>
                  <a:tcPr marL="9525" marR="9525" marT="9525" marB="0" anchor="b"/>
                </a:tc>
              </a:tr>
              <a:tr h="186014">
                <a:tc>
                  <a:txBody>
                    <a:bodyPr/>
                    <a:lstStyle/>
                    <a:p>
                      <a:pPr algn="l" fontAlgn="b"/>
                      <a:r>
                        <a:rPr lang="en-US" sz="1000" u="none" strike="noStrike" dirty="0">
                          <a:effectLst/>
                          <a:latin typeface="Gotham Rounded Medium" pitchFamily="50" charset="0"/>
                        </a:rPr>
                        <a:t>#10</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Australia</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8%</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a:effectLst/>
                          <a:latin typeface="Gotham Rounded Medium" pitchFamily="50" charset="0"/>
                        </a:rPr>
                        <a:t>7%</a:t>
                      </a:r>
                      <a:endParaRPr lang="en-US" sz="1000" b="0" i="0" u="none" strike="noStrike">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1,205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smtClean="0">
                          <a:solidFill>
                            <a:srgbClr val="000000"/>
                          </a:solidFill>
                          <a:effectLst/>
                          <a:latin typeface="Gotham Rounded Medium" pitchFamily="50" charset="0"/>
                        </a:rPr>
                        <a:t>13%</a:t>
                      </a:r>
                      <a:endParaRPr lang="en-US" sz="1050" b="0" i="0" u="none" strike="noStrike" dirty="0">
                        <a:solidFill>
                          <a:srgbClr val="000000"/>
                        </a:solidFill>
                        <a:effectLst/>
                        <a:latin typeface="Gotham Rounded Medium" pitchFamily="50" charset="0"/>
                      </a:endParaRPr>
                    </a:p>
                  </a:txBody>
                  <a:tcPr marL="9525" marR="9525" marT="9525"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0.2%</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11</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dirty="0">
                          <a:effectLst/>
                          <a:latin typeface="Gotham Rounded Medium" pitchFamily="50" charset="0"/>
                        </a:rPr>
                        <a:t>India</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9%</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19%</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859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14%</a:t>
                      </a:r>
                    </a:p>
                  </a:txBody>
                  <a:tcPr marL="9525" marR="9525" marT="9525" marB="0" anchor="b"/>
                </a:tc>
                <a:tc>
                  <a:txBody>
                    <a:bodyPr/>
                    <a:lstStyle/>
                    <a:p>
                      <a:pPr algn="r" fontAlgn="b"/>
                      <a:r>
                        <a:rPr lang="en-US" sz="1050" b="1" i="0" u="none" strike="noStrike" dirty="0">
                          <a:solidFill>
                            <a:srgbClr val="000000"/>
                          </a:solidFill>
                          <a:effectLst/>
                          <a:latin typeface="Gotham Rounded Medium" pitchFamily="50" charset="0"/>
                        </a:rPr>
                        <a:t>2.6%</a:t>
                      </a:r>
                    </a:p>
                  </a:txBody>
                  <a:tcPr marL="9525" marR="9525" marT="9525" marB="0" anchor="b"/>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12</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Italy</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-7%</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1%</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839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17%</a:t>
                      </a:r>
                    </a:p>
                  </a:txBody>
                  <a:tcPr marL="9525" marR="9525" marT="9525"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0.7%</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#13</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dirty="0">
                          <a:effectLst/>
                          <a:latin typeface="Gotham Rounded Medium" pitchFamily="50" charset="0"/>
                        </a:rPr>
                        <a:t>Venezuela</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20%</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17%</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788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44%</a:t>
                      </a:r>
                    </a:p>
                  </a:txBody>
                  <a:tcPr marL="9525" marR="9525" marT="9525" marB="0" anchor="b"/>
                </a:tc>
                <a:tc>
                  <a:txBody>
                    <a:bodyPr/>
                    <a:lstStyle/>
                    <a:p>
                      <a:pPr algn="r" fontAlgn="b"/>
                      <a:r>
                        <a:rPr lang="en-US" sz="1050" b="1" i="0" u="none" strike="noStrike" dirty="0">
                          <a:solidFill>
                            <a:srgbClr val="000000"/>
                          </a:solidFill>
                          <a:effectLst/>
                          <a:latin typeface="Gotham Rounded Medium" pitchFamily="50" charset="0"/>
                        </a:rPr>
                        <a:t>6.7%</a:t>
                      </a:r>
                    </a:p>
                  </a:txBody>
                  <a:tcPr marL="9525" marR="9525" marT="9525" marB="0" anchor="b"/>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14</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Colombia</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21%</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24%</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748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45%</a:t>
                      </a:r>
                    </a:p>
                  </a:txBody>
                  <a:tcPr marL="9525" marR="9525" marT="9525" marB="0" anchor="b">
                    <a:solidFill>
                      <a:schemeClr val="tx2">
                        <a:lumMod val="20000"/>
                        <a:lumOff val="80000"/>
                      </a:schemeClr>
                    </a:solidFill>
                  </a:tcPr>
                </a:tc>
                <a:tc>
                  <a:txBody>
                    <a:bodyPr/>
                    <a:lstStyle/>
                    <a:p>
                      <a:pPr algn="r" fontAlgn="b"/>
                      <a:r>
                        <a:rPr lang="en-US" sz="1050" b="1" i="0" u="none" strike="noStrike" dirty="0">
                          <a:solidFill>
                            <a:srgbClr val="000000"/>
                          </a:solidFill>
                          <a:effectLst/>
                          <a:latin typeface="Gotham Rounded Medium" pitchFamily="50" charset="0"/>
                        </a:rPr>
                        <a:t>4.1%</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15</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a:effectLst/>
                          <a:latin typeface="Gotham Rounded Medium" pitchFamily="50" charset="0"/>
                        </a:rPr>
                        <a:t>Argentina</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20%</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12%</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686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29%</a:t>
                      </a:r>
                    </a:p>
                  </a:txBody>
                  <a:tcPr marL="9525" marR="9525" marT="9525" marB="0" anchor="b"/>
                </a:tc>
                <a:tc>
                  <a:txBody>
                    <a:bodyPr/>
                    <a:lstStyle/>
                    <a:p>
                      <a:pPr algn="r" fontAlgn="b"/>
                      <a:r>
                        <a:rPr lang="en-US" sz="1050" b="0" i="0" u="none" strike="noStrike" dirty="0">
                          <a:solidFill>
                            <a:srgbClr val="000000"/>
                          </a:solidFill>
                          <a:effectLst/>
                          <a:latin typeface="Gotham Rounded Medium" pitchFamily="50" charset="0"/>
                        </a:rPr>
                        <a:t>0.8%</a:t>
                      </a:r>
                    </a:p>
                  </a:txBody>
                  <a:tcPr marL="9525" marR="9525" marT="9525" marB="0" anchor="b"/>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16</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Spain</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-13%</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2%</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620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17%</a:t>
                      </a:r>
                    </a:p>
                  </a:txBody>
                  <a:tcPr marL="9525" marR="9525" marT="9525"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0.7%</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#17</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a:effectLst/>
                          <a:latin typeface="Gotham Rounded Medium" pitchFamily="50" charset="0"/>
                        </a:rPr>
                        <a:t>Netherlands</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-2%</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0%</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589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16%</a:t>
                      </a:r>
                    </a:p>
                  </a:txBody>
                  <a:tcPr marL="9525" marR="9525" marT="9525" marB="0" anchor="b"/>
                </a:tc>
                <a:tc>
                  <a:txBody>
                    <a:bodyPr/>
                    <a:lstStyle/>
                    <a:p>
                      <a:pPr algn="r" fontAlgn="b"/>
                      <a:r>
                        <a:rPr lang="en-US" sz="1050" b="0" i="0" u="none" strike="noStrike" dirty="0">
                          <a:solidFill>
                            <a:srgbClr val="FF0000"/>
                          </a:solidFill>
                          <a:effectLst/>
                          <a:latin typeface="Gotham Rounded Medium" pitchFamily="50" charset="0"/>
                        </a:rPr>
                        <a:t>-0.1%</a:t>
                      </a:r>
                    </a:p>
                  </a:txBody>
                  <a:tcPr marL="9525" marR="9525" marT="9525" marB="0" anchor="b"/>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18</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Sweden</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1%</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8%</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477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22%</a:t>
                      </a:r>
                    </a:p>
                  </a:txBody>
                  <a:tcPr marL="9525" marR="9525" marT="9525" marB="0" anchor="b">
                    <a:solidFill>
                      <a:schemeClr val="tx2">
                        <a:lumMod val="20000"/>
                        <a:lumOff val="80000"/>
                      </a:schemeClr>
                    </a:solidFill>
                  </a:tcPr>
                </a:tc>
                <a:tc>
                  <a:txBody>
                    <a:bodyPr/>
                    <a:lstStyle/>
                    <a:p>
                      <a:pPr algn="r" fontAlgn="b"/>
                      <a:r>
                        <a:rPr lang="en-US" sz="1050" b="1" i="0" u="none" strike="noStrike" dirty="0">
                          <a:solidFill>
                            <a:srgbClr val="000000"/>
                          </a:solidFill>
                          <a:effectLst/>
                          <a:latin typeface="Gotham Rounded Medium" pitchFamily="50" charset="0"/>
                        </a:rPr>
                        <a:t>1.2%</a:t>
                      </a:r>
                    </a:p>
                  </a:txBody>
                  <a:tcPr marL="9525" marR="9525" marT="9525" marB="0" anchor="b">
                    <a:solidFill>
                      <a:schemeClr val="tx2">
                        <a:lumMod val="20000"/>
                        <a:lumOff val="80000"/>
                      </a:schemeClr>
                    </a:solidFill>
                  </a:tcPr>
                </a:tc>
              </a:tr>
              <a:tr h="186014">
                <a:tc>
                  <a:txBody>
                    <a:bodyPr/>
                    <a:lstStyle/>
                    <a:p>
                      <a:pPr algn="l" fontAlgn="b"/>
                      <a:r>
                        <a:rPr lang="en-US" sz="1000" u="none" strike="noStrike" dirty="0">
                          <a:effectLst/>
                          <a:latin typeface="Gotham Rounded Medium" pitchFamily="50" charset="0"/>
                        </a:rPr>
                        <a:t>#</a:t>
                      </a:r>
                      <a:r>
                        <a:rPr lang="en-US" sz="1000" u="none" strike="noStrike" dirty="0" smtClean="0">
                          <a:effectLst/>
                          <a:latin typeface="Gotham Rounded Medium" pitchFamily="50" charset="0"/>
                        </a:rPr>
                        <a:t>19</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a:effectLst/>
                          <a:latin typeface="Gotham Rounded Medium" pitchFamily="50" charset="0"/>
                        </a:rPr>
                        <a:t>Switzerland</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0%</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-1%</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473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20%</a:t>
                      </a:r>
                    </a:p>
                  </a:txBody>
                  <a:tcPr marL="9525" marR="9525" marT="9525" marB="0" anchor="b"/>
                </a:tc>
                <a:tc>
                  <a:txBody>
                    <a:bodyPr/>
                    <a:lstStyle/>
                    <a:p>
                      <a:pPr algn="r" fontAlgn="b"/>
                      <a:r>
                        <a:rPr lang="en-US" sz="1050" b="0" i="0" u="none" strike="noStrike" dirty="0">
                          <a:solidFill>
                            <a:srgbClr val="FF0000"/>
                          </a:solidFill>
                          <a:effectLst/>
                          <a:latin typeface="Gotham Rounded Medium" pitchFamily="50" charset="0"/>
                        </a:rPr>
                        <a:t>-0.5%</a:t>
                      </a:r>
                    </a:p>
                  </a:txBody>
                  <a:tcPr marL="9525" marR="9525" marT="9525" marB="0" anchor="b"/>
                </a:tc>
              </a:tr>
              <a:tr h="186014">
                <a:tc>
                  <a:txBody>
                    <a:bodyPr/>
                    <a:lstStyle/>
                    <a:p>
                      <a:pPr algn="l" fontAlgn="b"/>
                      <a:r>
                        <a:rPr lang="en-US" sz="1000" u="none" strike="noStrike" dirty="0">
                          <a:effectLst/>
                          <a:latin typeface="Gotham Rounded Medium" pitchFamily="50" charset="0"/>
                        </a:rPr>
                        <a:t>#20</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Ireland</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-4%</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11%</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367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39%</a:t>
                      </a:r>
                    </a:p>
                  </a:txBody>
                  <a:tcPr marL="9525" marR="9525" marT="9525" marB="0" anchor="b">
                    <a:solidFill>
                      <a:schemeClr val="tx2">
                        <a:lumMod val="20000"/>
                        <a:lumOff val="80000"/>
                      </a:schemeClr>
                    </a:solidFill>
                  </a:tcPr>
                </a:tc>
                <a:tc>
                  <a:txBody>
                    <a:bodyPr/>
                    <a:lstStyle/>
                    <a:p>
                      <a:pPr algn="r" fontAlgn="b"/>
                      <a:r>
                        <a:rPr lang="en-US" sz="1050" b="1" i="0" u="none" strike="noStrike" dirty="0">
                          <a:solidFill>
                            <a:srgbClr val="000000"/>
                          </a:solidFill>
                          <a:effectLst/>
                          <a:latin typeface="Gotham Rounded Medium" pitchFamily="50" charset="0"/>
                        </a:rPr>
                        <a:t>3.7%</a:t>
                      </a:r>
                    </a:p>
                  </a:txBody>
                  <a:tcPr marL="9525" marR="9525" marT="9525" marB="0" anchor="b">
                    <a:solidFill>
                      <a:schemeClr val="tx2">
                        <a:lumMod val="20000"/>
                        <a:lumOff val="80000"/>
                      </a:schemeClr>
                    </a:solidFill>
                  </a:tcPr>
                </a:tc>
              </a:tr>
              <a:tr h="186014">
                <a:tc>
                  <a:txBody>
                    <a:bodyPr/>
                    <a:lstStyle/>
                    <a:p>
                      <a:pPr algn="l" fontAlgn="b"/>
                      <a:r>
                        <a:rPr lang="en-US" sz="1000" u="none" strike="noStrike">
                          <a:effectLst/>
                          <a:latin typeface="Gotham Rounded Medium" pitchFamily="50" charset="0"/>
                        </a:rPr>
                        <a:t>#26</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l" fontAlgn="b"/>
                      <a:r>
                        <a:rPr lang="en-US" sz="1000" u="none" strike="noStrike">
                          <a:effectLst/>
                          <a:latin typeface="Gotham Rounded Medium" pitchFamily="50" charset="0"/>
                        </a:rPr>
                        <a:t>Russian Federation</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a:effectLst/>
                          <a:latin typeface="Gotham Rounded Medium" pitchFamily="50" charset="0"/>
                        </a:rPr>
                        <a:t>17%</a:t>
                      </a:r>
                      <a:endParaRPr lang="en-US" sz="1000" b="0" i="0" u="none" strike="noStrike">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36%</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00" u="none" strike="noStrike" dirty="0">
                          <a:effectLst/>
                          <a:latin typeface="Gotham Rounded Medium" pitchFamily="50" charset="0"/>
                        </a:rPr>
                        <a:t>                                353 </a:t>
                      </a:r>
                      <a:endParaRPr lang="en-US" sz="1000" b="0" i="0" u="none" strike="noStrike" dirty="0">
                        <a:solidFill>
                          <a:srgbClr val="000000"/>
                        </a:solidFill>
                        <a:effectLst/>
                        <a:latin typeface="Gotham Rounded Medium" pitchFamily="50" charset="0"/>
                      </a:endParaRPr>
                    </a:p>
                  </a:txBody>
                  <a:tcPr marL="4437" marR="4437" marT="4437" marB="0" anchor="b"/>
                </a:tc>
                <a:tc>
                  <a:txBody>
                    <a:bodyPr/>
                    <a:lstStyle/>
                    <a:p>
                      <a:pPr algn="r" fontAlgn="b"/>
                      <a:r>
                        <a:rPr lang="en-US" sz="1050" b="0" i="0" u="none" strike="noStrike" dirty="0">
                          <a:solidFill>
                            <a:srgbClr val="000000"/>
                          </a:solidFill>
                          <a:effectLst/>
                          <a:latin typeface="Gotham Rounded Medium" pitchFamily="50" charset="0"/>
                        </a:rPr>
                        <a:t>4%</a:t>
                      </a:r>
                    </a:p>
                  </a:txBody>
                  <a:tcPr marL="9525" marR="9525" marT="9525" marB="0" anchor="b"/>
                </a:tc>
                <a:tc>
                  <a:txBody>
                    <a:bodyPr/>
                    <a:lstStyle/>
                    <a:p>
                      <a:pPr algn="r" fontAlgn="b"/>
                      <a:r>
                        <a:rPr lang="en-US" sz="1050" b="0" i="0" u="none" strike="noStrike" dirty="0">
                          <a:solidFill>
                            <a:srgbClr val="000000"/>
                          </a:solidFill>
                          <a:effectLst/>
                          <a:latin typeface="Gotham Rounded Medium" pitchFamily="50" charset="0"/>
                        </a:rPr>
                        <a:t>0.8%</a:t>
                      </a:r>
                    </a:p>
                  </a:txBody>
                  <a:tcPr marL="9525" marR="9525" marT="9525" marB="0" anchor="b"/>
                </a:tc>
              </a:tr>
              <a:tr h="186014">
                <a:tc>
                  <a:txBody>
                    <a:bodyPr/>
                    <a:lstStyle/>
                    <a:p>
                      <a:pPr algn="l" fontAlgn="b"/>
                      <a:r>
                        <a:rPr lang="en-US" sz="1000" u="none" strike="noStrike" dirty="0">
                          <a:effectLst/>
                          <a:latin typeface="Gotham Rounded Medium" pitchFamily="50" charset="0"/>
                        </a:rPr>
                        <a:t>#32</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l" fontAlgn="b"/>
                      <a:r>
                        <a:rPr lang="en-US" sz="1000" u="none" strike="noStrike" dirty="0">
                          <a:effectLst/>
                          <a:latin typeface="Gotham Rounded Medium" pitchFamily="50" charset="0"/>
                        </a:rPr>
                        <a:t>Chile</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9%</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28%</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00" u="none" strike="noStrike" dirty="0">
                          <a:effectLst/>
                          <a:latin typeface="Gotham Rounded Medium" pitchFamily="50" charset="0"/>
                        </a:rPr>
                        <a:t>                                241 </a:t>
                      </a:r>
                      <a:endParaRPr lang="en-US" sz="1000" b="0" i="0" u="none" strike="noStrike" dirty="0">
                        <a:solidFill>
                          <a:srgbClr val="000000"/>
                        </a:solidFill>
                        <a:effectLst/>
                        <a:latin typeface="Gotham Rounded Medium" pitchFamily="50" charset="0"/>
                      </a:endParaRPr>
                    </a:p>
                  </a:txBody>
                  <a:tcPr marL="4437" marR="4437" marT="4437" marB="0" anchor="b">
                    <a:solidFill>
                      <a:schemeClr val="tx2">
                        <a:lumMod val="20000"/>
                        <a:lumOff val="80000"/>
                      </a:schemeClr>
                    </a:solidFill>
                  </a:tcPr>
                </a:tc>
                <a:tc>
                  <a:txBody>
                    <a:bodyPr/>
                    <a:lstStyle/>
                    <a:p>
                      <a:pPr algn="r" fontAlgn="b"/>
                      <a:r>
                        <a:rPr lang="en-US" sz="1050" b="0" i="0" u="none" strike="noStrike" dirty="0">
                          <a:solidFill>
                            <a:srgbClr val="000000"/>
                          </a:solidFill>
                          <a:effectLst/>
                          <a:latin typeface="Gotham Rounded Medium" pitchFamily="50" charset="0"/>
                        </a:rPr>
                        <a:t>27%</a:t>
                      </a:r>
                    </a:p>
                  </a:txBody>
                  <a:tcPr marL="9525" marR="9525" marT="9525" marB="0" anchor="b">
                    <a:solidFill>
                      <a:schemeClr val="tx2">
                        <a:lumMod val="20000"/>
                        <a:lumOff val="80000"/>
                      </a:schemeClr>
                    </a:solidFill>
                  </a:tcPr>
                </a:tc>
                <a:tc>
                  <a:txBody>
                    <a:bodyPr/>
                    <a:lstStyle/>
                    <a:p>
                      <a:pPr algn="r" fontAlgn="b"/>
                      <a:r>
                        <a:rPr lang="en-US" sz="1050" b="1" i="0" u="none" strike="noStrike" dirty="0">
                          <a:solidFill>
                            <a:srgbClr val="000000"/>
                          </a:solidFill>
                          <a:effectLst/>
                          <a:latin typeface="Gotham Rounded Medium" pitchFamily="50" charset="0"/>
                        </a:rPr>
                        <a:t>2.7%</a:t>
                      </a:r>
                    </a:p>
                  </a:txBody>
                  <a:tcPr marL="9525" marR="9525" marT="9525" marB="0" anchor="b">
                    <a:solidFill>
                      <a:schemeClr val="tx2">
                        <a:lumMod val="20000"/>
                        <a:lumOff val="80000"/>
                      </a:schemeClr>
                    </a:solidFill>
                  </a:tcPr>
                </a:tc>
              </a:tr>
            </a:tbl>
          </a:graphicData>
        </a:graphic>
      </p:graphicFrame>
      <p:grpSp>
        <p:nvGrpSpPr>
          <p:cNvPr id="3" name="Group 2"/>
          <p:cNvGrpSpPr/>
          <p:nvPr/>
        </p:nvGrpSpPr>
        <p:grpSpPr>
          <a:xfrm>
            <a:off x="3" y="3"/>
            <a:ext cx="598491" cy="6858000"/>
            <a:chOff x="1" y="2"/>
            <a:chExt cx="598491" cy="6858000"/>
          </a:xfrm>
        </p:grpSpPr>
        <p:sp>
          <p:nvSpPr>
            <p:cNvPr id="4" name="Rectangle 3"/>
            <p:cNvSpPr/>
            <p:nvPr/>
          </p:nvSpPr>
          <p:spPr>
            <a:xfrm rot="5400000" flipV="1">
              <a:off x="-3129753" y="3129756"/>
              <a:ext cx="6858000" cy="598491"/>
            </a:xfrm>
            <a:prstGeom prst="rect">
              <a:avLst/>
            </a:prstGeom>
            <a:gradFill flip="none" rotWithShape="1">
              <a:gsLst>
                <a:gs pos="0">
                  <a:srgbClr val="006BCC"/>
                </a:gs>
                <a:gs pos="38000">
                  <a:srgbClr val="006BCC">
                    <a:alpha val="21961"/>
                  </a:srgbClr>
                </a:gs>
                <a:gs pos="100000">
                  <a:srgbClr val="006BCC">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alibri"/>
              </a:endParaRPr>
            </a:p>
          </p:txBody>
        </p:sp>
        <p:grpSp>
          <p:nvGrpSpPr>
            <p:cNvPr id="5" name="Group 4"/>
            <p:cNvGrpSpPr/>
            <p:nvPr/>
          </p:nvGrpSpPr>
          <p:grpSpPr>
            <a:xfrm>
              <a:off x="24764" y="36577"/>
              <a:ext cx="533400" cy="6807708"/>
              <a:chOff x="24764" y="36577"/>
              <a:chExt cx="533400" cy="6807708"/>
            </a:xfrm>
          </p:grpSpPr>
          <p:sp>
            <p:nvSpPr>
              <p:cNvPr id="6" name="Oval 145"/>
              <p:cNvSpPr>
                <a:spLocks noChangeArrowheads="1"/>
              </p:cNvSpPr>
              <p:nvPr/>
            </p:nvSpPr>
            <p:spPr bwMode="auto">
              <a:xfrm rot="16200000" flipV="1">
                <a:off x="28733" y="35784"/>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 name="Oval 146"/>
              <p:cNvSpPr>
                <a:spLocks noChangeArrowheads="1"/>
              </p:cNvSpPr>
              <p:nvPr/>
            </p:nvSpPr>
            <p:spPr bwMode="auto">
              <a:xfrm rot="16200000" flipV="1">
                <a:off x="25558" y="167546"/>
                <a:ext cx="115888" cy="117475"/>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 name="Oval 147"/>
              <p:cNvSpPr>
                <a:spLocks noChangeArrowheads="1"/>
              </p:cNvSpPr>
              <p:nvPr/>
            </p:nvSpPr>
            <p:spPr bwMode="auto">
              <a:xfrm rot="16200000" flipV="1">
                <a:off x="164464" y="308040"/>
                <a:ext cx="112713"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 name="Oval 148"/>
              <p:cNvSpPr>
                <a:spLocks noChangeArrowheads="1"/>
              </p:cNvSpPr>
              <p:nvPr/>
            </p:nvSpPr>
            <p:spPr bwMode="auto">
              <a:xfrm rot="16200000" flipV="1">
                <a:off x="301783" y="308834"/>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 name="Oval 149"/>
              <p:cNvSpPr>
                <a:spLocks noChangeArrowheads="1"/>
              </p:cNvSpPr>
              <p:nvPr/>
            </p:nvSpPr>
            <p:spPr bwMode="auto">
              <a:xfrm rot="16200000" flipV="1">
                <a:off x="162083" y="448534"/>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 name="Oval 150"/>
              <p:cNvSpPr>
                <a:spLocks noChangeArrowheads="1"/>
              </p:cNvSpPr>
              <p:nvPr/>
            </p:nvSpPr>
            <p:spPr bwMode="auto">
              <a:xfrm rot="16200000" flipV="1">
                <a:off x="162083" y="723172"/>
                <a:ext cx="117475"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 name="Oval 151"/>
              <p:cNvSpPr>
                <a:spLocks noChangeArrowheads="1"/>
              </p:cNvSpPr>
              <p:nvPr/>
            </p:nvSpPr>
            <p:spPr bwMode="auto">
              <a:xfrm rot="16200000" flipV="1">
                <a:off x="441483" y="167546"/>
                <a:ext cx="115888"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 name="Oval 152"/>
              <p:cNvSpPr>
                <a:spLocks noChangeArrowheads="1"/>
              </p:cNvSpPr>
              <p:nvPr/>
            </p:nvSpPr>
            <p:spPr bwMode="auto">
              <a:xfrm rot="16200000" flipV="1">
                <a:off x="164464" y="33403"/>
                <a:ext cx="112713"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 name="Oval 153"/>
              <p:cNvSpPr>
                <a:spLocks noChangeArrowheads="1"/>
              </p:cNvSpPr>
              <p:nvPr/>
            </p:nvSpPr>
            <p:spPr bwMode="auto">
              <a:xfrm rot="16200000" flipV="1">
                <a:off x="162877" y="166752"/>
                <a:ext cx="115888"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 name="Oval 154"/>
              <p:cNvSpPr>
                <a:spLocks noChangeArrowheads="1"/>
              </p:cNvSpPr>
              <p:nvPr/>
            </p:nvSpPr>
            <p:spPr bwMode="auto">
              <a:xfrm rot="16200000" flipV="1">
                <a:off x="26352" y="725553"/>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 name="Oval 155"/>
              <p:cNvSpPr>
                <a:spLocks noChangeArrowheads="1"/>
              </p:cNvSpPr>
              <p:nvPr/>
            </p:nvSpPr>
            <p:spPr bwMode="auto">
              <a:xfrm rot="16200000" flipV="1">
                <a:off x="27145" y="864459"/>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 name="Oval 156"/>
              <p:cNvSpPr>
                <a:spLocks noChangeArrowheads="1"/>
              </p:cNvSpPr>
              <p:nvPr/>
            </p:nvSpPr>
            <p:spPr bwMode="auto">
              <a:xfrm rot="16200000" flipV="1">
                <a:off x="162877" y="862077"/>
                <a:ext cx="115888"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 name="Oval 157"/>
              <p:cNvSpPr>
                <a:spLocks noChangeArrowheads="1"/>
              </p:cNvSpPr>
              <p:nvPr/>
            </p:nvSpPr>
            <p:spPr bwMode="auto">
              <a:xfrm rot="16200000" flipV="1">
                <a:off x="162083" y="1000984"/>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 name="Oval 158"/>
              <p:cNvSpPr>
                <a:spLocks noChangeArrowheads="1"/>
              </p:cNvSpPr>
              <p:nvPr/>
            </p:nvSpPr>
            <p:spPr bwMode="auto">
              <a:xfrm rot="16200000" flipV="1">
                <a:off x="162083" y="1143859"/>
                <a:ext cx="117475"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0" name="Oval 159"/>
              <p:cNvSpPr>
                <a:spLocks noChangeArrowheads="1"/>
              </p:cNvSpPr>
              <p:nvPr/>
            </p:nvSpPr>
            <p:spPr bwMode="auto">
              <a:xfrm rot="16200000" flipV="1">
                <a:off x="26352" y="1146240"/>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1" name="Oval 160"/>
              <p:cNvSpPr>
                <a:spLocks noChangeArrowheads="1"/>
              </p:cNvSpPr>
              <p:nvPr/>
            </p:nvSpPr>
            <p:spPr bwMode="auto">
              <a:xfrm rot="16200000" flipV="1">
                <a:off x="162083" y="1286734"/>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2" name="Oval 161"/>
              <p:cNvSpPr>
                <a:spLocks noChangeArrowheads="1"/>
              </p:cNvSpPr>
              <p:nvPr/>
            </p:nvSpPr>
            <p:spPr bwMode="auto">
              <a:xfrm rot="16200000" flipV="1">
                <a:off x="162083" y="1564547"/>
                <a:ext cx="117475"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3" name="Oval 162"/>
              <p:cNvSpPr>
                <a:spLocks noChangeArrowheads="1"/>
              </p:cNvSpPr>
              <p:nvPr/>
            </p:nvSpPr>
            <p:spPr bwMode="auto">
              <a:xfrm rot="16200000" flipV="1">
                <a:off x="162877" y="1703452"/>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4" name="Oval 164"/>
              <p:cNvSpPr>
                <a:spLocks noChangeArrowheads="1"/>
              </p:cNvSpPr>
              <p:nvPr/>
            </p:nvSpPr>
            <p:spPr bwMode="auto">
              <a:xfrm rot="16200000" flipV="1">
                <a:off x="27145" y="1705834"/>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5" name="Oval 165"/>
              <p:cNvSpPr>
                <a:spLocks noChangeArrowheads="1"/>
              </p:cNvSpPr>
              <p:nvPr/>
            </p:nvSpPr>
            <p:spPr bwMode="auto">
              <a:xfrm rot="16200000" flipV="1">
                <a:off x="27145" y="1845534"/>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6" name="Oval 166"/>
              <p:cNvSpPr>
                <a:spLocks noChangeArrowheads="1"/>
              </p:cNvSpPr>
              <p:nvPr/>
            </p:nvSpPr>
            <p:spPr bwMode="auto">
              <a:xfrm rot="16200000" flipV="1">
                <a:off x="27145" y="2134459"/>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7" name="Oval 167"/>
              <p:cNvSpPr>
                <a:spLocks noChangeArrowheads="1"/>
              </p:cNvSpPr>
              <p:nvPr/>
            </p:nvSpPr>
            <p:spPr bwMode="auto">
              <a:xfrm rot="16200000" flipV="1">
                <a:off x="162877" y="1843152"/>
                <a:ext cx="115888"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8" name="Oval 168"/>
              <p:cNvSpPr>
                <a:spLocks noChangeArrowheads="1"/>
              </p:cNvSpPr>
              <p:nvPr/>
            </p:nvSpPr>
            <p:spPr bwMode="auto">
              <a:xfrm rot="16200000" flipV="1">
                <a:off x="162877" y="2267015"/>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9" name="Oval 169"/>
              <p:cNvSpPr>
                <a:spLocks noChangeArrowheads="1"/>
              </p:cNvSpPr>
              <p:nvPr/>
            </p:nvSpPr>
            <p:spPr bwMode="auto">
              <a:xfrm rot="16200000" flipV="1">
                <a:off x="162877" y="2406715"/>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0" name="Oval 171"/>
              <p:cNvSpPr>
                <a:spLocks noChangeArrowheads="1"/>
              </p:cNvSpPr>
              <p:nvPr/>
            </p:nvSpPr>
            <p:spPr bwMode="auto">
              <a:xfrm rot="16200000" flipV="1">
                <a:off x="162084" y="3991835"/>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1" name="Oval 172"/>
              <p:cNvSpPr>
                <a:spLocks noChangeArrowheads="1"/>
              </p:cNvSpPr>
              <p:nvPr/>
            </p:nvSpPr>
            <p:spPr bwMode="auto">
              <a:xfrm rot="16200000" flipV="1">
                <a:off x="164465" y="4268853"/>
                <a:ext cx="112713"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2" name="Oval 174"/>
              <p:cNvSpPr>
                <a:spLocks noChangeArrowheads="1"/>
              </p:cNvSpPr>
              <p:nvPr/>
            </p:nvSpPr>
            <p:spPr bwMode="auto">
              <a:xfrm rot="16200000" flipV="1">
                <a:off x="301784" y="5155472"/>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3" name="Oval 175"/>
              <p:cNvSpPr>
                <a:spLocks noChangeArrowheads="1"/>
              </p:cNvSpPr>
              <p:nvPr/>
            </p:nvSpPr>
            <p:spPr bwMode="auto">
              <a:xfrm rot="16200000" flipV="1">
                <a:off x="27145" y="2409097"/>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4" name="Oval 176"/>
              <p:cNvSpPr>
                <a:spLocks noChangeArrowheads="1"/>
              </p:cNvSpPr>
              <p:nvPr/>
            </p:nvSpPr>
            <p:spPr bwMode="auto">
              <a:xfrm rot="16200000" flipV="1">
                <a:off x="28733" y="2550384"/>
                <a:ext cx="112713"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5" name="Oval 177"/>
              <p:cNvSpPr>
                <a:spLocks noChangeArrowheads="1"/>
              </p:cNvSpPr>
              <p:nvPr/>
            </p:nvSpPr>
            <p:spPr bwMode="auto">
              <a:xfrm rot="16200000" flipV="1">
                <a:off x="26352" y="2694053"/>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6" name="Oval 178"/>
              <p:cNvSpPr>
                <a:spLocks noChangeArrowheads="1"/>
              </p:cNvSpPr>
              <p:nvPr/>
            </p:nvSpPr>
            <p:spPr bwMode="auto">
              <a:xfrm rot="16200000" flipV="1">
                <a:off x="28733" y="283930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7" name="Oval 179"/>
              <p:cNvSpPr>
                <a:spLocks noChangeArrowheads="1"/>
              </p:cNvSpPr>
              <p:nvPr/>
            </p:nvSpPr>
            <p:spPr bwMode="auto">
              <a:xfrm rot="16200000" flipV="1">
                <a:off x="164465" y="2836928"/>
                <a:ext cx="112713"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8" name="Oval 180"/>
              <p:cNvSpPr>
                <a:spLocks noChangeArrowheads="1"/>
              </p:cNvSpPr>
              <p:nvPr/>
            </p:nvSpPr>
            <p:spPr bwMode="auto">
              <a:xfrm rot="16200000" flipV="1">
                <a:off x="162877" y="2981390"/>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39" name="Oval 181"/>
              <p:cNvSpPr>
                <a:spLocks noChangeArrowheads="1"/>
              </p:cNvSpPr>
              <p:nvPr/>
            </p:nvSpPr>
            <p:spPr bwMode="auto">
              <a:xfrm rot="16200000" flipV="1">
                <a:off x="162877" y="3124265"/>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0" name="Oval 182"/>
              <p:cNvSpPr>
                <a:spLocks noChangeArrowheads="1"/>
              </p:cNvSpPr>
              <p:nvPr/>
            </p:nvSpPr>
            <p:spPr bwMode="auto">
              <a:xfrm rot="16200000" flipV="1">
                <a:off x="162084" y="3560035"/>
                <a:ext cx="117475"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1" name="Oval 183"/>
              <p:cNvSpPr>
                <a:spLocks noChangeArrowheads="1"/>
              </p:cNvSpPr>
              <p:nvPr/>
            </p:nvSpPr>
            <p:spPr bwMode="auto">
              <a:xfrm rot="16200000" flipV="1">
                <a:off x="162877" y="3710053"/>
                <a:ext cx="115888" cy="119063"/>
              </a:xfrm>
              <a:prstGeom prst="ellipse">
                <a:avLst/>
              </a:prstGeom>
              <a:solidFill>
                <a:srgbClr val="0097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2" name="Oval 184"/>
              <p:cNvSpPr>
                <a:spLocks noChangeArrowheads="1"/>
              </p:cNvSpPr>
              <p:nvPr/>
            </p:nvSpPr>
            <p:spPr bwMode="auto">
              <a:xfrm rot="16200000" flipV="1">
                <a:off x="162877" y="3852928"/>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3" name="Oval 185"/>
              <p:cNvSpPr>
                <a:spLocks noChangeArrowheads="1"/>
              </p:cNvSpPr>
              <p:nvPr/>
            </p:nvSpPr>
            <p:spPr bwMode="auto">
              <a:xfrm rot="16200000" flipV="1">
                <a:off x="27146" y="2983772"/>
                <a:ext cx="115888"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4" name="Oval 186"/>
              <p:cNvSpPr>
                <a:spLocks noChangeArrowheads="1"/>
              </p:cNvSpPr>
              <p:nvPr/>
            </p:nvSpPr>
            <p:spPr bwMode="auto">
              <a:xfrm rot="16200000" flipV="1">
                <a:off x="27146" y="3126647"/>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5" name="Oval 187"/>
              <p:cNvSpPr>
                <a:spLocks noChangeArrowheads="1"/>
              </p:cNvSpPr>
              <p:nvPr/>
            </p:nvSpPr>
            <p:spPr bwMode="auto">
              <a:xfrm rot="16200000" flipV="1">
                <a:off x="28733" y="327110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6" name="Oval 188"/>
              <p:cNvSpPr>
                <a:spLocks noChangeArrowheads="1"/>
              </p:cNvSpPr>
              <p:nvPr/>
            </p:nvSpPr>
            <p:spPr bwMode="auto">
              <a:xfrm rot="16200000" flipV="1">
                <a:off x="27146" y="3415572"/>
                <a:ext cx="115888"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7" name="Oval 189"/>
              <p:cNvSpPr>
                <a:spLocks noChangeArrowheads="1"/>
              </p:cNvSpPr>
              <p:nvPr/>
            </p:nvSpPr>
            <p:spPr bwMode="auto">
              <a:xfrm rot="16200000" flipV="1">
                <a:off x="162084" y="3714022"/>
                <a:ext cx="117475"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8" name="Oval 190"/>
              <p:cNvSpPr>
                <a:spLocks noChangeArrowheads="1"/>
              </p:cNvSpPr>
              <p:nvPr/>
            </p:nvSpPr>
            <p:spPr bwMode="auto">
              <a:xfrm rot="16200000" flipV="1">
                <a:off x="27146" y="3855310"/>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49" name="Oval 192"/>
              <p:cNvSpPr>
                <a:spLocks noChangeArrowheads="1"/>
              </p:cNvSpPr>
              <p:nvPr/>
            </p:nvSpPr>
            <p:spPr bwMode="auto">
              <a:xfrm rot="16200000" flipV="1">
                <a:off x="27146" y="4141060"/>
                <a:ext cx="115888" cy="114300"/>
              </a:xfrm>
              <a:prstGeom prst="ellipse">
                <a:avLst/>
              </a:prstGeom>
              <a:solidFill>
                <a:srgbClr val="006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0" name="Oval 193"/>
              <p:cNvSpPr>
                <a:spLocks noChangeArrowheads="1"/>
              </p:cNvSpPr>
              <p:nvPr/>
            </p:nvSpPr>
            <p:spPr bwMode="auto">
              <a:xfrm rot="16200000" flipV="1">
                <a:off x="27146" y="4283935"/>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1" name="Oval 194"/>
              <p:cNvSpPr>
                <a:spLocks noChangeArrowheads="1"/>
              </p:cNvSpPr>
              <p:nvPr/>
            </p:nvSpPr>
            <p:spPr bwMode="auto">
              <a:xfrm rot="16200000" flipV="1">
                <a:off x="162877" y="4570478"/>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2" name="Oval 195"/>
              <p:cNvSpPr>
                <a:spLocks noChangeArrowheads="1"/>
              </p:cNvSpPr>
              <p:nvPr/>
            </p:nvSpPr>
            <p:spPr bwMode="auto">
              <a:xfrm rot="16200000" flipV="1">
                <a:off x="162877" y="5002278"/>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3" name="Oval 196"/>
              <p:cNvSpPr>
                <a:spLocks noChangeArrowheads="1"/>
              </p:cNvSpPr>
              <p:nvPr/>
            </p:nvSpPr>
            <p:spPr bwMode="auto">
              <a:xfrm rot="16200000" flipV="1">
                <a:off x="164465" y="5154678"/>
                <a:ext cx="112713" cy="119063"/>
              </a:xfrm>
              <a:prstGeom prst="ellipse">
                <a:avLst/>
              </a:prstGeom>
              <a:solidFill>
                <a:srgbClr val="006B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4" name="Oval 197"/>
              <p:cNvSpPr>
                <a:spLocks noChangeArrowheads="1"/>
              </p:cNvSpPr>
              <p:nvPr/>
            </p:nvSpPr>
            <p:spPr bwMode="auto">
              <a:xfrm rot="16200000" flipV="1">
                <a:off x="164465" y="5297553"/>
                <a:ext cx="112713"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5" name="Oval 198"/>
              <p:cNvSpPr>
                <a:spLocks noChangeArrowheads="1"/>
              </p:cNvSpPr>
              <p:nvPr/>
            </p:nvSpPr>
            <p:spPr bwMode="auto">
              <a:xfrm rot="16200000" flipV="1">
                <a:off x="27146" y="5471385"/>
                <a:ext cx="115888" cy="114300"/>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6" name="Oval 199"/>
              <p:cNvSpPr>
                <a:spLocks noChangeArrowheads="1"/>
              </p:cNvSpPr>
              <p:nvPr/>
            </p:nvSpPr>
            <p:spPr bwMode="auto">
              <a:xfrm rot="16200000" flipV="1">
                <a:off x="28733" y="5157059"/>
                <a:ext cx="112713"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7" name="Oval 200"/>
              <p:cNvSpPr>
                <a:spLocks noChangeArrowheads="1"/>
              </p:cNvSpPr>
              <p:nvPr/>
            </p:nvSpPr>
            <p:spPr bwMode="auto">
              <a:xfrm rot="16200000" flipV="1">
                <a:off x="27146" y="4572860"/>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8" name="Oval 203"/>
              <p:cNvSpPr>
                <a:spLocks noChangeArrowheads="1"/>
              </p:cNvSpPr>
              <p:nvPr/>
            </p:nvSpPr>
            <p:spPr bwMode="auto">
              <a:xfrm rot="16200000" flipV="1">
                <a:off x="162083" y="1982059"/>
                <a:ext cx="117475"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59" name="Oval 204"/>
              <p:cNvSpPr>
                <a:spLocks noChangeArrowheads="1"/>
              </p:cNvSpPr>
              <p:nvPr/>
            </p:nvSpPr>
            <p:spPr bwMode="auto">
              <a:xfrm rot="16200000" flipV="1">
                <a:off x="26352" y="1289115"/>
                <a:ext cx="117475"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0" name="Oval 205"/>
              <p:cNvSpPr>
                <a:spLocks noChangeArrowheads="1"/>
              </p:cNvSpPr>
              <p:nvPr/>
            </p:nvSpPr>
            <p:spPr bwMode="auto">
              <a:xfrm rot="16200000" flipV="1">
                <a:off x="28733" y="142960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1" name="Oval 206"/>
              <p:cNvSpPr>
                <a:spLocks noChangeArrowheads="1"/>
              </p:cNvSpPr>
              <p:nvPr/>
            </p:nvSpPr>
            <p:spPr bwMode="auto">
              <a:xfrm rot="16200000" flipV="1">
                <a:off x="26352" y="450915"/>
                <a:ext cx="117475"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2" name="Oval 207"/>
              <p:cNvSpPr>
                <a:spLocks noChangeArrowheads="1"/>
              </p:cNvSpPr>
              <p:nvPr/>
            </p:nvSpPr>
            <p:spPr bwMode="auto">
              <a:xfrm rot="16200000" flipV="1">
                <a:off x="28733" y="585059"/>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3" name="Oval 208"/>
              <p:cNvSpPr>
                <a:spLocks noChangeArrowheads="1"/>
              </p:cNvSpPr>
              <p:nvPr/>
            </p:nvSpPr>
            <p:spPr bwMode="auto">
              <a:xfrm rot="16200000" flipV="1">
                <a:off x="301783" y="34197"/>
                <a:ext cx="112713" cy="117475"/>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4" name="Oval 209"/>
              <p:cNvSpPr>
                <a:spLocks noChangeArrowheads="1"/>
              </p:cNvSpPr>
              <p:nvPr/>
            </p:nvSpPr>
            <p:spPr bwMode="auto">
              <a:xfrm rot="16200000" flipV="1">
                <a:off x="300196" y="167546"/>
                <a:ext cx="115888" cy="117475"/>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5" name="Oval 210"/>
              <p:cNvSpPr>
                <a:spLocks noChangeArrowheads="1"/>
              </p:cNvSpPr>
              <p:nvPr/>
            </p:nvSpPr>
            <p:spPr bwMode="auto">
              <a:xfrm rot="16200000" flipV="1">
                <a:off x="27145" y="308834"/>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6" name="Oval 211"/>
              <p:cNvSpPr>
                <a:spLocks noChangeArrowheads="1"/>
              </p:cNvSpPr>
              <p:nvPr/>
            </p:nvSpPr>
            <p:spPr bwMode="auto">
              <a:xfrm rot="16200000" flipV="1">
                <a:off x="443070" y="34197"/>
                <a:ext cx="112713" cy="117475"/>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7" name="Oval 172"/>
              <p:cNvSpPr>
                <a:spLocks noChangeArrowheads="1"/>
              </p:cNvSpPr>
              <p:nvPr/>
            </p:nvSpPr>
            <p:spPr bwMode="auto">
              <a:xfrm rot="16200000" flipV="1">
                <a:off x="161289" y="5875912"/>
                <a:ext cx="112713" cy="119063"/>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8" name="Oval 174"/>
              <p:cNvSpPr>
                <a:spLocks noChangeArrowheads="1"/>
              </p:cNvSpPr>
              <p:nvPr/>
            </p:nvSpPr>
            <p:spPr bwMode="auto">
              <a:xfrm rot="16200000" flipV="1">
                <a:off x="298608" y="6729191"/>
                <a:ext cx="112713" cy="117475"/>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69" name="Oval 192"/>
              <p:cNvSpPr>
                <a:spLocks noChangeArrowheads="1"/>
              </p:cNvSpPr>
              <p:nvPr/>
            </p:nvSpPr>
            <p:spPr bwMode="auto">
              <a:xfrm rot="16200000" flipV="1">
                <a:off x="23970" y="5733831"/>
                <a:ext cx="115888"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0" name="Oval 193"/>
              <p:cNvSpPr>
                <a:spLocks noChangeArrowheads="1"/>
              </p:cNvSpPr>
              <p:nvPr/>
            </p:nvSpPr>
            <p:spPr bwMode="auto">
              <a:xfrm rot="16200000" flipV="1">
                <a:off x="23970" y="5876706"/>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1" name="Oval 194"/>
              <p:cNvSpPr>
                <a:spLocks noChangeArrowheads="1"/>
              </p:cNvSpPr>
              <p:nvPr/>
            </p:nvSpPr>
            <p:spPr bwMode="auto">
              <a:xfrm rot="16200000" flipV="1">
                <a:off x="159701" y="6144197"/>
                <a:ext cx="115888" cy="119063"/>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2" name="Oval 195"/>
              <p:cNvSpPr>
                <a:spLocks noChangeArrowheads="1"/>
              </p:cNvSpPr>
              <p:nvPr/>
            </p:nvSpPr>
            <p:spPr bwMode="auto">
              <a:xfrm rot="16200000" flipV="1">
                <a:off x="159701" y="6575997"/>
                <a:ext cx="115888"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3" name="Oval 197"/>
              <p:cNvSpPr>
                <a:spLocks noChangeArrowheads="1"/>
              </p:cNvSpPr>
              <p:nvPr/>
            </p:nvSpPr>
            <p:spPr bwMode="auto">
              <a:xfrm rot="16200000" flipV="1">
                <a:off x="439673" y="6577585"/>
                <a:ext cx="112713" cy="119063"/>
              </a:xfrm>
              <a:prstGeom prst="ellipse">
                <a:avLst/>
              </a:prstGeom>
              <a:solidFill>
                <a:srgbClr val="B3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4" name="Oval 199"/>
              <p:cNvSpPr>
                <a:spLocks noChangeArrowheads="1"/>
              </p:cNvSpPr>
              <p:nvPr/>
            </p:nvSpPr>
            <p:spPr bwMode="auto">
              <a:xfrm rot="16200000" flipV="1">
                <a:off x="25557" y="6730778"/>
                <a:ext cx="112713"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5" name="Oval 201"/>
              <p:cNvSpPr>
                <a:spLocks noChangeArrowheads="1"/>
              </p:cNvSpPr>
              <p:nvPr/>
            </p:nvSpPr>
            <p:spPr bwMode="auto">
              <a:xfrm rot="16200000" flipV="1">
                <a:off x="23970" y="6289454"/>
                <a:ext cx="115888" cy="114300"/>
              </a:xfrm>
              <a:prstGeom prst="ellipse">
                <a:avLst/>
              </a:prstGeom>
              <a:solidFill>
                <a:srgbClr val="5BB1FF">
                  <a:alpha val="80000"/>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6" name="Oval 202"/>
              <p:cNvSpPr>
                <a:spLocks noChangeArrowheads="1"/>
              </p:cNvSpPr>
              <p:nvPr/>
            </p:nvSpPr>
            <p:spPr bwMode="auto">
              <a:xfrm rot="16200000" flipV="1">
                <a:off x="25557" y="6433916"/>
                <a:ext cx="112713"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77" name="Oval 159"/>
              <p:cNvSpPr>
                <a:spLocks noChangeArrowheads="1"/>
              </p:cNvSpPr>
              <p:nvPr/>
            </p:nvSpPr>
            <p:spPr bwMode="auto">
              <a:xfrm rot="16200000" flipV="1">
                <a:off x="295338" y="1433577"/>
                <a:ext cx="117475" cy="114300"/>
              </a:xfrm>
              <a:prstGeom prst="ellipse">
                <a:avLst/>
              </a:prstGeom>
              <a:solidFill>
                <a:srgbClr val="005CB0">
                  <a:alpha val="8117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grpSp>
      </p:grpSp>
      <p:grpSp>
        <p:nvGrpSpPr>
          <p:cNvPr id="78" name="Group 77"/>
          <p:cNvGrpSpPr/>
          <p:nvPr/>
        </p:nvGrpSpPr>
        <p:grpSpPr>
          <a:xfrm>
            <a:off x="7913094" y="6118532"/>
            <a:ext cx="1126872" cy="632356"/>
            <a:chOff x="3314700" y="2724150"/>
            <a:chExt cx="2517776" cy="1412875"/>
          </a:xfrm>
        </p:grpSpPr>
        <p:sp>
          <p:nvSpPr>
            <p:cNvPr id="79" name="Oval 5"/>
            <p:cNvSpPr>
              <a:spLocks noChangeArrowheads="1"/>
            </p:cNvSpPr>
            <p:nvPr userDrawn="1"/>
          </p:nvSpPr>
          <p:spPr bwMode="auto">
            <a:xfrm>
              <a:off x="34242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0" name="Oval 6"/>
            <p:cNvSpPr>
              <a:spLocks noChangeArrowheads="1"/>
            </p:cNvSpPr>
            <p:nvPr userDrawn="1"/>
          </p:nvSpPr>
          <p:spPr bwMode="auto">
            <a:xfrm>
              <a:off x="3314700"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1" name="Oval 7"/>
            <p:cNvSpPr>
              <a:spLocks noChangeArrowheads="1"/>
            </p:cNvSpPr>
            <p:nvPr userDrawn="1"/>
          </p:nvSpPr>
          <p:spPr bwMode="auto">
            <a:xfrm>
              <a:off x="3424238"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2" name="Oval 8"/>
            <p:cNvSpPr>
              <a:spLocks noChangeArrowheads="1"/>
            </p:cNvSpPr>
            <p:nvPr userDrawn="1"/>
          </p:nvSpPr>
          <p:spPr bwMode="auto">
            <a:xfrm>
              <a:off x="39751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3" name="Oval 9"/>
            <p:cNvSpPr>
              <a:spLocks noChangeArrowheads="1"/>
            </p:cNvSpPr>
            <p:nvPr userDrawn="1"/>
          </p:nvSpPr>
          <p:spPr bwMode="auto">
            <a:xfrm>
              <a:off x="386556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4" name="Oval 10"/>
            <p:cNvSpPr>
              <a:spLocks noChangeArrowheads="1"/>
            </p:cNvSpPr>
            <p:nvPr userDrawn="1"/>
          </p:nvSpPr>
          <p:spPr bwMode="auto">
            <a:xfrm>
              <a:off x="3975100"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5" name="Oval 11"/>
            <p:cNvSpPr>
              <a:spLocks noChangeArrowheads="1"/>
            </p:cNvSpPr>
            <p:nvPr userDrawn="1"/>
          </p:nvSpPr>
          <p:spPr bwMode="auto">
            <a:xfrm>
              <a:off x="43068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6" name="Oval 12"/>
            <p:cNvSpPr>
              <a:spLocks noChangeArrowheads="1"/>
            </p:cNvSpPr>
            <p:nvPr userDrawn="1"/>
          </p:nvSpPr>
          <p:spPr bwMode="auto">
            <a:xfrm>
              <a:off x="43068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7" name="Oval 13"/>
            <p:cNvSpPr>
              <a:spLocks noChangeArrowheads="1"/>
            </p:cNvSpPr>
            <p:nvPr userDrawn="1"/>
          </p:nvSpPr>
          <p:spPr bwMode="auto">
            <a:xfrm>
              <a:off x="4306888"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8" name="Oval 14"/>
            <p:cNvSpPr>
              <a:spLocks noChangeArrowheads="1"/>
            </p:cNvSpPr>
            <p:nvPr userDrawn="1"/>
          </p:nvSpPr>
          <p:spPr bwMode="auto">
            <a:xfrm>
              <a:off x="44148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89" name="Oval 15"/>
            <p:cNvSpPr>
              <a:spLocks noChangeArrowheads="1"/>
            </p:cNvSpPr>
            <p:nvPr userDrawn="1"/>
          </p:nvSpPr>
          <p:spPr bwMode="auto">
            <a:xfrm>
              <a:off x="4637088"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0" name="Oval 16"/>
            <p:cNvSpPr>
              <a:spLocks noChangeArrowheads="1"/>
            </p:cNvSpPr>
            <p:nvPr userDrawn="1"/>
          </p:nvSpPr>
          <p:spPr bwMode="auto">
            <a:xfrm>
              <a:off x="4746625"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1" name="Oval 17"/>
            <p:cNvSpPr>
              <a:spLocks noChangeArrowheads="1"/>
            </p:cNvSpPr>
            <p:nvPr userDrawn="1"/>
          </p:nvSpPr>
          <p:spPr bwMode="auto">
            <a:xfrm>
              <a:off x="4414838"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2" name="Oval 18"/>
            <p:cNvSpPr>
              <a:spLocks noChangeArrowheads="1"/>
            </p:cNvSpPr>
            <p:nvPr userDrawn="1"/>
          </p:nvSpPr>
          <p:spPr bwMode="auto">
            <a:xfrm>
              <a:off x="4746625"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3" name="Oval 19"/>
            <p:cNvSpPr>
              <a:spLocks noChangeArrowheads="1"/>
            </p:cNvSpPr>
            <p:nvPr userDrawn="1"/>
          </p:nvSpPr>
          <p:spPr bwMode="auto">
            <a:xfrm>
              <a:off x="52974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4" name="Oval 20"/>
            <p:cNvSpPr>
              <a:spLocks noChangeArrowheads="1"/>
            </p:cNvSpPr>
            <p:nvPr userDrawn="1"/>
          </p:nvSpPr>
          <p:spPr bwMode="auto">
            <a:xfrm>
              <a:off x="4746625"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5" name="Oval 21"/>
            <p:cNvSpPr>
              <a:spLocks noChangeArrowheads="1"/>
            </p:cNvSpPr>
            <p:nvPr userDrawn="1"/>
          </p:nvSpPr>
          <p:spPr bwMode="auto">
            <a:xfrm>
              <a:off x="5078413" y="3386138"/>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6" name="Oval 22"/>
            <p:cNvSpPr>
              <a:spLocks noChangeArrowheads="1"/>
            </p:cNvSpPr>
            <p:nvPr userDrawn="1"/>
          </p:nvSpPr>
          <p:spPr bwMode="auto">
            <a:xfrm>
              <a:off x="5078413"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7" name="Oval 23"/>
            <p:cNvSpPr>
              <a:spLocks noChangeArrowheads="1"/>
            </p:cNvSpPr>
            <p:nvPr userDrawn="1"/>
          </p:nvSpPr>
          <p:spPr bwMode="auto">
            <a:xfrm>
              <a:off x="573881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8" name="Oval 24"/>
            <p:cNvSpPr>
              <a:spLocks noChangeArrowheads="1"/>
            </p:cNvSpPr>
            <p:nvPr userDrawn="1"/>
          </p:nvSpPr>
          <p:spPr bwMode="auto">
            <a:xfrm>
              <a:off x="573881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99" name="Oval 25"/>
            <p:cNvSpPr>
              <a:spLocks noChangeArrowheads="1"/>
            </p:cNvSpPr>
            <p:nvPr userDrawn="1"/>
          </p:nvSpPr>
          <p:spPr bwMode="auto">
            <a:xfrm>
              <a:off x="56292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0" name="Oval 26"/>
            <p:cNvSpPr>
              <a:spLocks noChangeArrowheads="1"/>
            </p:cNvSpPr>
            <p:nvPr userDrawn="1"/>
          </p:nvSpPr>
          <p:spPr bwMode="auto">
            <a:xfrm>
              <a:off x="562927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1" name="Oval 27"/>
            <p:cNvSpPr>
              <a:spLocks noChangeArrowheads="1"/>
            </p:cNvSpPr>
            <p:nvPr userDrawn="1"/>
          </p:nvSpPr>
          <p:spPr bwMode="auto">
            <a:xfrm>
              <a:off x="56292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2" name="Oval 28"/>
            <p:cNvSpPr>
              <a:spLocks noChangeArrowheads="1"/>
            </p:cNvSpPr>
            <p:nvPr userDrawn="1"/>
          </p:nvSpPr>
          <p:spPr bwMode="auto">
            <a:xfrm>
              <a:off x="573881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3" name="Oval 29"/>
            <p:cNvSpPr>
              <a:spLocks noChangeArrowheads="1"/>
            </p:cNvSpPr>
            <p:nvPr userDrawn="1"/>
          </p:nvSpPr>
          <p:spPr bwMode="auto">
            <a:xfrm>
              <a:off x="562927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4" name="Oval 30"/>
            <p:cNvSpPr>
              <a:spLocks noChangeArrowheads="1"/>
            </p:cNvSpPr>
            <p:nvPr userDrawn="1"/>
          </p:nvSpPr>
          <p:spPr bwMode="auto">
            <a:xfrm>
              <a:off x="4087813"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5" name="Oval 31"/>
            <p:cNvSpPr>
              <a:spLocks noChangeArrowheads="1"/>
            </p:cNvSpPr>
            <p:nvPr userDrawn="1"/>
          </p:nvSpPr>
          <p:spPr bwMode="auto">
            <a:xfrm>
              <a:off x="4087813" y="2943225"/>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6" name="Oval 32"/>
            <p:cNvSpPr>
              <a:spLocks noChangeArrowheads="1"/>
            </p:cNvSpPr>
            <p:nvPr userDrawn="1"/>
          </p:nvSpPr>
          <p:spPr bwMode="auto">
            <a:xfrm>
              <a:off x="353377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7" name="Oval 33"/>
            <p:cNvSpPr>
              <a:spLocks noChangeArrowheads="1"/>
            </p:cNvSpPr>
            <p:nvPr userDrawn="1"/>
          </p:nvSpPr>
          <p:spPr bwMode="auto">
            <a:xfrm>
              <a:off x="35337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8" name="Oval 34"/>
            <p:cNvSpPr>
              <a:spLocks noChangeArrowheads="1"/>
            </p:cNvSpPr>
            <p:nvPr userDrawn="1"/>
          </p:nvSpPr>
          <p:spPr bwMode="auto">
            <a:xfrm>
              <a:off x="35337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09" name="Oval 35"/>
            <p:cNvSpPr>
              <a:spLocks noChangeArrowheads="1"/>
            </p:cNvSpPr>
            <p:nvPr userDrawn="1"/>
          </p:nvSpPr>
          <p:spPr bwMode="auto">
            <a:xfrm>
              <a:off x="35337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0" name="Oval 36"/>
            <p:cNvSpPr>
              <a:spLocks noChangeArrowheads="1"/>
            </p:cNvSpPr>
            <p:nvPr userDrawn="1"/>
          </p:nvSpPr>
          <p:spPr bwMode="auto">
            <a:xfrm>
              <a:off x="3646488"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1" name="Oval 37"/>
            <p:cNvSpPr>
              <a:spLocks noChangeArrowheads="1"/>
            </p:cNvSpPr>
            <p:nvPr userDrawn="1"/>
          </p:nvSpPr>
          <p:spPr bwMode="auto">
            <a:xfrm>
              <a:off x="4087813"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2" name="Oval 38"/>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3" name="Oval 39"/>
            <p:cNvSpPr>
              <a:spLocks noChangeArrowheads="1"/>
            </p:cNvSpPr>
            <p:nvPr userDrawn="1"/>
          </p:nvSpPr>
          <p:spPr bwMode="auto">
            <a:xfrm>
              <a:off x="441483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4" name="Oval 40"/>
            <p:cNvSpPr>
              <a:spLocks noChangeArrowheads="1"/>
            </p:cNvSpPr>
            <p:nvPr userDrawn="1"/>
          </p:nvSpPr>
          <p:spPr bwMode="auto">
            <a:xfrm>
              <a:off x="3975100" y="371792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5" name="Oval 41"/>
            <p:cNvSpPr>
              <a:spLocks noChangeArrowheads="1"/>
            </p:cNvSpPr>
            <p:nvPr userDrawn="1"/>
          </p:nvSpPr>
          <p:spPr bwMode="auto">
            <a:xfrm>
              <a:off x="56292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6" name="Oval 42"/>
            <p:cNvSpPr>
              <a:spLocks noChangeArrowheads="1"/>
            </p:cNvSpPr>
            <p:nvPr userDrawn="1"/>
          </p:nvSpPr>
          <p:spPr bwMode="auto">
            <a:xfrm>
              <a:off x="463708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7" name="Oval 43"/>
            <p:cNvSpPr>
              <a:spLocks noChangeArrowheads="1"/>
            </p:cNvSpPr>
            <p:nvPr userDrawn="1"/>
          </p:nvSpPr>
          <p:spPr bwMode="auto">
            <a:xfrm>
              <a:off x="4746625" y="371792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8" name="Oval 44"/>
            <p:cNvSpPr>
              <a:spLocks noChangeArrowheads="1"/>
            </p:cNvSpPr>
            <p:nvPr userDrawn="1"/>
          </p:nvSpPr>
          <p:spPr bwMode="auto">
            <a:xfrm>
              <a:off x="4414838"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19" name="Oval 45"/>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0" name="Oval 46"/>
            <p:cNvSpPr>
              <a:spLocks noChangeArrowheads="1"/>
            </p:cNvSpPr>
            <p:nvPr userDrawn="1"/>
          </p:nvSpPr>
          <p:spPr bwMode="auto">
            <a:xfrm>
              <a:off x="419735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1" name="Oval 47"/>
            <p:cNvSpPr>
              <a:spLocks noChangeArrowheads="1"/>
            </p:cNvSpPr>
            <p:nvPr userDrawn="1"/>
          </p:nvSpPr>
          <p:spPr bwMode="auto">
            <a:xfrm>
              <a:off x="463708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2" name="Oval 48"/>
            <p:cNvSpPr>
              <a:spLocks noChangeArrowheads="1"/>
            </p:cNvSpPr>
            <p:nvPr userDrawn="1"/>
          </p:nvSpPr>
          <p:spPr bwMode="auto">
            <a:xfrm>
              <a:off x="4856163"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3" name="Oval 49"/>
            <p:cNvSpPr>
              <a:spLocks noChangeArrowheads="1"/>
            </p:cNvSpPr>
            <p:nvPr userDrawn="1"/>
          </p:nvSpPr>
          <p:spPr bwMode="auto">
            <a:xfrm>
              <a:off x="52974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4" name="Oval 50"/>
            <p:cNvSpPr>
              <a:spLocks noChangeArrowheads="1"/>
            </p:cNvSpPr>
            <p:nvPr userDrawn="1"/>
          </p:nvSpPr>
          <p:spPr bwMode="auto">
            <a:xfrm>
              <a:off x="48561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5" name="Oval 51"/>
            <p:cNvSpPr>
              <a:spLocks noChangeArrowheads="1"/>
            </p:cNvSpPr>
            <p:nvPr userDrawn="1"/>
          </p:nvSpPr>
          <p:spPr bwMode="auto">
            <a:xfrm>
              <a:off x="4856163"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6" name="Oval 52"/>
            <p:cNvSpPr>
              <a:spLocks noChangeArrowheads="1"/>
            </p:cNvSpPr>
            <p:nvPr userDrawn="1"/>
          </p:nvSpPr>
          <p:spPr bwMode="auto">
            <a:xfrm>
              <a:off x="4746625"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7" name="Oval 53"/>
            <p:cNvSpPr>
              <a:spLocks noChangeArrowheads="1"/>
            </p:cNvSpPr>
            <p:nvPr userDrawn="1"/>
          </p:nvSpPr>
          <p:spPr bwMode="auto">
            <a:xfrm>
              <a:off x="4965700"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8" name="Oval 54"/>
            <p:cNvSpPr>
              <a:spLocks noChangeArrowheads="1"/>
            </p:cNvSpPr>
            <p:nvPr userDrawn="1"/>
          </p:nvSpPr>
          <p:spPr bwMode="auto">
            <a:xfrm>
              <a:off x="463708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29" name="Oval 55"/>
            <p:cNvSpPr>
              <a:spLocks noChangeArrowheads="1"/>
            </p:cNvSpPr>
            <p:nvPr userDrawn="1"/>
          </p:nvSpPr>
          <p:spPr bwMode="auto">
            <a:xfrm>
              <a:off x="4529138" y="3276600"/>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0" name="Oval 56"/>
            <p:cNvSpPr>
              <a:spLocks noChangeArrowheads="1"/>
            </p:cNvSpPr>
            <p:nvPr userDrawn="1"/>
          </p:nvSpPr>
          <p:spPr bwMode="auto">
            <a:xfrm>
              <a:off x="4529138"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1" name="Oval 57"/>
            <p:cNvSpPr>
              <a:spLocks noChangeArrowheads="1"/>
            </p:cNvSpPr>
            <p:nvPr userDrawn="1"/>
          </p:nvSpPr>
          <p:spPr bwMode="auto">
            <a:xfrm>
              <a:off x="4529138" y="2833688"/>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2" name="Oval 58"/>
            <p:cNvSpPr>
              <a:spLocks noChangeArrowheads="1"/>
            </p:cNvSpPr>
            <p:nvPr userDrawn="1"/>
          </p:nvSpPr>
          <p:spPr bwMode="auto">
            <a:xfrm>
              <a:off x="44148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3" name="Oval 59"/>
            <p:cNvSpPr>
              <a:spLocks noChangeArrowheads="1"/>
            </p:cNvSpPr>
            <p:nvPr userDrawn="1"/>
          </p:nvSpPr>
          <p:spPr bwMode="auto">
            <a:xfrm>
              <a:off x="5187950"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4" name="Oval 60"/>
            <p:cNvSpPr>
              <a:spLocks noChangeArrowheads="1"/>
            </p:cNvSpPr>
            <p:nvPr userDrawn="1"/>
          </p:nvSpPr>
          <p:spPr bwMode="auto">
            <a:xfrm>
              <a:off x="529748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5" name="Oval 61"/>
            <p:cNvSpPr>
              <a:spLocks noChangeArrowheads="1"/>
            </p:cNvSpPr>
            <p:nvPr userDrawn="1"/>
          </p:nvSpPr>
          <p:spPr bwMode="auto">
            <a:xfrm>
              <a:off x="540702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6" name="Oval 62"/>
            <p:cNvSpPr>
              <a:spLocks noChangeArrowheads="1"/>
            </p:cNvSpPr>
            <p:nvPr userDrawn="1"/>
          </p:nvSpPr>
          <p:spPr bwMode="auto">
            <a:xfrm>
              <a:off x="551973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7" name="Oval 63"/>
            <p:cNvSpPr>
              <a:spLocks noChangeArrowheads="1"/>
            </p:cNvSpPr>
            <p:nvPr userDrawn="1"/>
          </p:nvSpPr>
          <p:spPr bwMode="auto">
            <a:xfrm>
              <a:off x="49657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8" name="Oval 64"/>
            <p:cNvSpPr>
              <a:spLocks noChangeArrowheads="1"/>
            </p:cNvSpPr>
            <p:nvPr userDrawn="1"/>
          </p:nvSpPr>
          <p:spPr bwMode="auto">
            <a:xfrm>
              <a:off x="518795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39" name="Oval 65"/>
            <p:cNvSpPr>
              <a:spLocks noChangeArrowheads="1"/>
            </p:cNvSpPr>
            <p:nvPr userDrawn="1"/>
          </p:nvSpPr>
          <p:spPr bwMode="auto">
            <a:xfrm>
              <a:off x="5187950"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0" name="Oval 66"/>
            <p:cNvSpPr>
              <a:spLocks noChangeArrowheads="1"/>
            </p:cNvSpPr>
            <p:nvPr userDrawn="1"/>
          </p:nvSpPr>
          <p:spPr bwMode="auto">
            <a:xfrm>
              <a:off x="5297488"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1" name="Oval 67"/>
            <p:cNvSpPr>
              <a:spLocks noChangeArrowheads="1"/>
            </p:cNvSpPr>
            <p:nvPr userDrawn="1"/>
          </p:nvSpPr>
          <p:spPr bwMode="auto">
            <a:xfrm>
              <a:off x="5407025"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2" name="Oval 68"/>
            <p:cNvSpPr>
              <a:spLocks noChangeArrowheads="1"/>
            </p:cNvSpPr>
            <p:nvPr userDrawn="1"/>
          </p:nvSpPr>
          <p:spPr bwMode="auto">
            <a:xfrm>
              <a:off x="518795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3" name="Oval 69"/>
            <p:cNvSpPr>
              <a:spLocks noChangeArrowheads="1"/>
            </p:cNvSpPr>
            <p:nvPr userDrawn="1"/>
          </p:nvSpPr>
          <p:spPr bwMode="auto">
            <a:xfrm>
              <a:off x="540702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4" name="Oval 70"/>
            <p:cNvSpPr>
              <a:spLocks noChangeArrowheads="1"/>
            </p:cNvSpPr>
            <p:nvPr userDrawn="1"/>
          </p:nvSpPr>
          <p:spPr bwMode="auto">
            <a:xfrm>
              <a:off x="540702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5" name="Oval 71"/>
            <p:cNvSpPr>
              <a:spLocks noChangeArrowheads="1"/>
            </p:cNvSpPr>
            <p:nvPr userDrawn="1"/>
          </p:nvSpPr>
          <p:spPr bwMode="auto">
            <a:xfrm>
              <a:off x="551973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6" name="Oval 72"/>
            <p:cNvSpPr>
              <a:spLocks noChangeArrowheads="1"/>
            </p:cNvSpPr>
            <p:nvPr userDrawn="1"/>
          </p:nvSpPr>
          <p:spPr bwMode="auto">
            <a:xfrm>
              <a:off x="5519738"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7" name="Oval 73"/>
            <p:cNvSpPr>
              <a:spLocks noChangeArrowheads="1"/>
            </p:cNvSpPr>
            <p:nvPr userDrawn="1"/>
          </p:nvSpPr>
          <p:spPr bwMode="auto">
            <a:xfrm>
              <a:off x="518795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8" name="Oval 74"/>
            <p:cNvSpPr>
              <a:spLocks noChangeArrowheads="1"/>
            </p:cNvSpPr>
            <p:nvPr userDrawn="1"/>
          </p:nvSpPr>
          <p:spPr bwMode="auto">
            <a:xfrm>
              <a:off x="496570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49" name="Oval 75"/>
            <p:cNvSpPr>
              <a:spLocks noChangeArrowheads="1"/>
            </p:cNvSpPr>
            <p:nvPr userDrawn="1"/>
          </p:nvSpPr>
          <p:spPr bwMode="auto">
            <a:xfrm>
              <a:off x="4087813" y="2833688"/>
              <a:ext cx="90488" cy="95250"/>
            </a:xfrm>
            <a:prstGeom prst="ellipse">
              <a:avLst/>
            </a:prstGeom>
            <a:solidFill>
              <a:srgbClr val="420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0" name="Oval 76"/>
            <p:cNvSpPr>
              <a:spLocks noChangeArrowheads="1"/>
            </p:cNvSpPr>
            <p:nvPr userDrawn="1"/>
          </p:nvSpPr>
          <p:spPr bwMode="auto">
            <a:xfrm>
              <a:off x="397510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1" name="Oval 77"/>
            <p:cNvSpPr>
              <a:spLocks noChangeArrowheads="1"/>
            </p:cNvSpPr>
            <p:nvPr userDrawn="1"/>
          </p:nvSpPr>
          <p:spPr bwMode="auto">
            <a:xfrm>
              <a:off x="3314700"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2" name="Oval 78"/>
            <p:cNvSpPr>
              <a:spLocks noChangeArrowheads="1"/>
            </p:cNvSpPr>
            <p:nvPr userDrawn="1"/>
          </p:nvSpPr>
          <p:spPr bwMode="auto">
            <a:xfrm>
              <a:off x="5629275"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3" name="Oval 79"/>
            <p:cNvSpPr>
              <a:spLocks noChangeArrowheads="1"/>
            </p:cNvSpPr>
            <p:nvPr userDrawn="1"/>
          </p:nvSpPr>
          <p:spPr bwMode="auto">
            <a:xfrm>
              <a:off x="34242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4" name="Oval 80"/>
            <p:cNvSpPr>
              <a:spLocks noChangeArrowheads="1"/>
            </p:cNvSpPr>
            <p:nvPr userDrawn="1"/>
          </p:nvSpPr>
          <p:spPr bwMode="auto">
            <a:xfrm>
              <a:off x="397510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5" name="Oval 81"/>
            <p:cNvSpPr>
              <a:spLocks noChangeArrowheads="1"/>
            </p:cNvSpPr>
            <p:nvPr userDrawn="1"/>
          </p:nvSpPr>
          <p:spPr bwMode="auto">
            <a:xfrm>
              <a:off x="3646488" y="3608388"/>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6" name="Oval 82"/>
            <p:cNvSpPr>
              <a:spLocks noChangeArrowheads="1"/>
            </p:cNvSpPr>
            <p:nvPr userDrawn="1"/>
          </p:nvSpPr>
          <p:spPr bwMode="auto">
            <a:xfrm>
              <a:off x="3314700"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7" name="Oval 83"/>
            <p:cNvSpPr>
              <a:spLocks noChangeArrowheads="1"/>
            </p:cNvSpPr>
            <p:nvPr userDrawn="1"/>
          </p:nvSpPr>
          <p:spPr bwMode="auto">
            <a:xfrm>
              <a:off x="38655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8" name="Oval 84"/>
            <p:cNvSpPr>
              <a:spLocks noChangeArrowheads="1"/>
            </p:cNvSpPr>
            <p:nvPr userDrawn="1"/>
          </p:nvSpPr>
          <p:spPr bwMode="auto">
            <a:xfrm>
              <a:off x="386556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59" name="Oval 85"/>
            <p:cNvSpPr>
              <a:spLocks noChangeArrowheads="1"/>
            </p:cNvSpPr>
            <p:nvPr userDrawn="1"/>
          </p:nvSpPr>
          <p:spPr bwMode="auto">
            <a:xfrm>
              <a:off x="375602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0" name="Oval 86"/>
            <p:cNvSpPr>
              <a:spLocks noChangeArrowheads="1"/>
            </p:cNvSpPr>
            <p:nvPr userDrawn="1"/>
          </p:nvSpPr>
          <p:spPr bwMode="auto">
            <a:xfrm>
              <a:off x="375602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1" name="Oval 87"/>
            <p:cNvSpPr>
              <a:spLocks noChangeArrowheads="1"/>
            </p:cNvSpPr>
            <p:nvPr userDrawn="1"/>
          </p:nvSpPr>
          <p:spPr bwMode="auto">
            <a:xfrm>
              <a:off x="5289550" y="4079875"/>
              <a:ext cx="52388" cy="571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2" name="Freeform 88"/>
            <p:cNvSpPr>
              <a:spLocks noEditPoints="1"/>
            </p:cNvSpPr>
            <p:nvPr userDrawn="1"/>
          </p:nvSpPr>
          <p:spPr bwMode="auto">
            <a:xfrm>
              <a:off x="342423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3" name="Freeform 89"/>
            <p:cNvSpPr>
              <a:spLocks noEditPoints="1"/>
            </p:cNvSpPr>
            <p:nvPr userDrawn="1"/>
          </p:nvSpPr>
          <p:spPr bwMode="auto">
            <a:xfrm>
              <a:off x="359410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4" name="Freeform 90"/>
            <p:cNvSpPr>
              <a:spLocks/>
            </p:cNvSpPr>
            <p:nvPr userDrawn="1"/>
          </p:nvSpPr>
          <p:spPr bwMode="auto">
            <a:xfrm>
              <a:off x="3646488" y="4008438"/>
              <a:ext cx="95250"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5" name="Freeform 91"/>
            <p:cNvSpPr>
              <a:spLocks/>
            </p:cNvSpPr>
            <p:nvPr userDrawn="1"/>
          </p:nvSpPr>
          <p:spPr bwMode="auto">
            <a:xfrm>
              <a:off x="37592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6" name="Freeform 92"/>
            <p:cNvSpPr>
              <a:spLocks noEditPoints="1"/>
            </p:cNvSpPr>
            <p:nvPr userDrawn="1"/>
          </p:nvSpPr>
          <p:spPr bwMode="auto">
            <a:xfrm>
              <a:off x="38846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7" name="Freeform 93"/>
            <p:cNvSpPr>
              <a:spLocks/>
            </p:cNvSpPr>
            <p:nvPr userDrawn="1"/>
          </p:nvSpPr>
          <p:spPr bwMode="auto">
            <a:xfrm>
              <a:off x="401955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8" name="Freeform 94"/>
            <p:cNvSpPr>
              <a:spLocks noEditPoints="1"/>
            </p:cNvSpPr>
            <p:nvPr userDrawn="1"/>
          </p:nvSpPr>
          <p:spPr bwMode="auto">
            <a:xfrm>
              <a:off x="414813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69" name="Freeform 95"/>
            <p:cNvSpPr>
              <a:spLocks/>
            </p:cNvSpPr>
            <p:nvPr userDrawn="1"/>
          </p:nvSpPr>
          <p:spPr bwMode="auto">
            <a:xfrm>
              <a:off x="4287838"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0" name="Freeform 96"/>
            <p:cNvSpPr>
              <a:spLocks noEditPoints="1"/>
            </p:cNvSpPr>
            <p:nvPr userDrawn="1"/>
          </p:nvSpPr>
          <p:spPr bwMode="auto">
            <a:xfrm>
              <a:off x="4359275" y="3970338"/>
              <a:ext cx="153988"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1" name="Freeform 97"/>
            <p:cNvSpPr>
              <a:spLocks/>
            </p:cNvSpPr>
            <p:nvPr userDrawn="1"/>
          </p:nvSpPr>
          <p:spPr bwMode="auto">
            <a:xfrm>
              <a:off x="453548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2" name="Freeform 98"/>
            <p:cNvSpPr>
              <a:spLocks noEditPoints="1"/>
            </p:cNvSpPr>
            <p:nvPr userDrawn="1"/>
          </p:nvSpPr>
          <p:spPr bwMode="auto">
            <a:xfrm>
              <a:off x="4740275" y="4008438"/>
              <a:ext cx="115888"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3" name="Freeform 99"/>
            <p:cNvSpPr>
              <a:spLocks/>
            </p:cNvSpPr>
            <p:nvPr userDrawn="1"/>
          </p:nvSpPr>
          <p:spPr bwMode="auto">
            <a:xfrm>
              <a:off x="487838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4" name="Freeform 100"/>
            <p:cNvSpPr>
              <a:spLocks noEditPoints="1"/>
            </p:cNvSpPr>
            <p:nvPr userDrawn="1"/>
          </p:nvSpPr>
          <p:spPr bwMode="auto">
            <a:xfrm>
              <a:off x="496887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5" name="Freeform 101"/>
            <p:cNvSpPr>
              <a:spLocks/>
            </p:cNvSpPr>
            <p:nvPr userDrawn="1"/>
          </p:nvSpPr>
          <p:spPr bwMode="auto">
            <a:xfrm>
              <a:off x="5022850" y="4008438"/>
              <a:ext cx="107950"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6" name="Freeform 102"/>
            <p:cNvSpPr>
              <a:spLocks noEditPoints="1"/>
            </p:cNvSpPr>
            <p:nvPr userDrawn="1"/>
          </p:nvSpPr>
          <p:spPr bwMode="auto">
            <a:xfrm>
              <a:off x="5149850" y="4008438"/>
              <a:ext cx="106363"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7" name="Freeform 103"/>
            <p:cNvSpPr>
              <a:spLocks/>
            </p:cNvSpPr>
            <p:nvPr userDrawn="1"/>
          </p:nvSpPr>
          <p:spPr bwMode="auto">
            <a:xfrm>
              <a:off x="53721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8" name="Freeform 104"/>
            <p:cNvSpPr>
              <a:spLocks noEditPoints="1"/>
            </p:cNvSpPr>
            <p:nvPr userDrawn="1"/>
          </p:nvSpPr>
          <p:spPr bwMode="auto">
            <a:xfrm>
              <a:off x="54975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79" name="Freeform 105"/>
            <p:cNvSpPr>
              <a:spLocks/>
            </p:cNvSpPr>
            <p:nvPr userDrawn="1"/>
          </p:nvSpPr>
          <p:spPr bwMode="auto">
            <a:xfrm>
              <a:off x="5648325"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0" name="Oval 106"/>
            <p:cNvSpPr>
              <a:spLocks noChangeArrowheads="1"/>
            </p:cNvSpPr>
            <p:nvPr userDrawn="1"/>
          </p:nvSpPr>
          <p:spPr bwMode="auto">
            <a:xfrm>
              <a:off x="34242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1" name="Oval 107"/>
            <p:cNvSpPr>
              <a:spLocks noChangeArrowheads="1"/>
            </p:cNvSpPr>
            <p:nvPr userDrawn="1"/>
          </p:nvSpPr>
          <p:spPr bwMode="auto">
            <a:xfrm>
              <a:off x="397510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2" name="Oval 108"/>
            <p:cNvSpPr>
              <a:spLocks noChangeArrowheads="1"/>
            </p:cNvSpPr>
            <p:nvPr userDrawn="1"/>
          </p:nvSpPr>
          <p:spPr bwMode="auto">
            <a:xfrm>
              <a:off x="44148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3" name="Oval 109"/>
            <p:cNvSpPr>
              <a:spLocks noChangeArrowheads="1"/>
            </p:cNvSpPr>
            <p:nvPr userDrawn="1"/>
          </p:nvSpPr>
          <p:spPr bwMode="auto">
            <a:xfrm>
              <a:off x="419735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4" name="Oval 110"/>
            <p:cNvSpPr>
              <a:spLocks noChangeArrowheads="1"/>
            </p:cNvSpPr>
            <p:nvPr userDrawn="1"/>
          </p:nvSpPr>
          <p:spPr bwMode="auto">
            <a:xfrm>
              <a:off x="441483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5" name="Oval 111"/>
            <p:cNvSpPr>
              <a:spLocks noChangeArrowheads="1"/>
            </p:cNvSpPr>
            <p:nvPr userDrawn="1"/>
          </p:nvSpPr>
          <p:spPr bwMode="auto">
            <a:xfrm>
              <a:off x="4746625"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6" name="Oval 112"/>
            <p:cNvSpPr>
              <a:spLocks noChangeArrowheads="1"/>
            </p:cNvSpPr>
            <p:nvPr userDrawn="1"/>
          </p:nvSpPr>
          <p:spPr bwMode="auto">
            <a:xfrm>
              <a:off x="5078413" y="3495675"/>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7" name="Oval 113"/>
            <p:cNvSpPr>
              <a:spLocks noChangeArrowheads="1"/>
            </p:cNvSpPr>
            <p:nvPr userDrawn="1"/>
          </p:nvSpPr>
          <p:spPr bwMode="auto">
            <a:xfrm>
              <a:off x="4087813" y="3052763"/>
              <a:ext cx="90488"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8" name="Oval 114"/>
            <p:cNvSpPr>
              <a:spLocks noChangeArrowheads="1"/>
            </p:cNvSpPr>
            <p:nvPr userDrawn="1"/>
          </p:nvSpPr>
          <p:spPr bwMode="auto">
            <a:xfrm>
              <a:off x="4087813" y="3276600"/>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89" name="Oval 115"/>
            <p:cNvSpPr>
              <a:spLocks noChangeArrowheads="1"/>
            </p:cNvSpPr>
            <p:nvPr userDrawn="1"/>
          </p:nvSpPr>
          <p:spPr bwMode="auto">
            <a:xfrm>
              <a:off x="3533775"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0" name="Oval 116"/>
            <p:cNvSpPr>
              <a:spLocks noChangeArrowheads="1"/>
            </p:cNvSpPr>
            <p:nvPr userDrawn="1"/>
          </p:nvSpPr>
          <p:spPr bwMode="auto">
            <a:xfrm>
              <a:off x="3646488" y="3495675"/>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1" name="Oval 117"/>
            <p:cNvSpPr>
              <a:spLocks noChangeArrowheads="1"/>
            </p:cNvSpPr>
            <p:nvPr userDrawn="1"/>
          </p:nvSpPr>
          <p:spPr bwMode="auto">
            <a:xfrm>
              <a:off x="3424238"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2" name="Oval 118"/>
            <p:cNvSpPr>
              <a:spLocks noChangeArrowheads="1"/>
            </p:cNvSpPr>
            <p:nvPr userDrawn="1"/>
          </p:nvSpPr>
          <p:spPr bwMode="auto">
            <a:xfrm>
              <a:off x="3975100" y="3386138"/>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3" name="Oval 119"/>
            <p:cNvSpPr>
              <a:spLocks noChangeArrowheads="1"/>
            </p:cNvSpPr>
            <p:nvPr userDrawn="1"/>
          </p:nvSpPr>
          <p:spPr bwMode="auto">
            <a:xfrm>
              <a:off x="5519738"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4" name="Oval 120"/>
            <p:cNvSpPr>
              <a:spLocks noChangeArrowheads="1"/>
            </p:cNvSpPr>
            <p:nvPr userDrawn="1"/>
          </p:nvSpPr>
          <p:spPr bwMode="auto">
            <a:xfrm>
              <a:off x="3533775"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5" name="Oval 121"/>
            <p:cNvSpPr>
              <a:spLocks noChangeArrowheads="1"/>
            </p:cNvSpPr>
            <p:nvPr userDrawn="1"/>
          </p:nvSpPr>
          <p:spPr bwMode="auto">
            <a:xfrm>
              <a:off x="463708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6" name="Oval 122"/>
            <p:cNvSpPr>
              <a:spLocks noChangeArrowheads="1"/>
            </p:cNvSpPr>
            <p:nvPr userDrawn="1"/>
          </p:nvSpPr>
          <p:spPr bwMode="auto">
            <a:xfrm>
              <a:off x="4746625" y="2833688"/>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7" name="Oval 123"/>
            <p:cNvSpPr>
              <a:spLocks noChangeArrowheads="1"/>
            </p:cNvSpPr>
            <p:nvPr userDrawn="1"/>
          </p:nvSpPr>
          <p:spPr bwMode="auto">
            <a:xfrm>
              <a:off x="4529138" y="3608388"/>
              <a:ext cx="90488"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8" name="Oval 124"/>
            <p:cNvSpPr>
              <a:spLocks noChangeArrowheads="1"/>
            </p:cNvSpPr>
            <p:nvPr userDrawn="1"/>
          </p:nvSpPr>
          <p:spPr bwMode="auto">
            <a:xfrm>
              <a:off x="5187950" y="3276600"/>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199" name="Oval 125"/>
            <p:cNvSpPr>
              <a:spLocks noChangeArrowheads="1"/>
            </p:cNvSpPr>
            <p:nvPr userDrawn="1"/>
          </p:nvSpPr>
          <p:spPr bwMode="auto">
            <a:xfrm>
              <a:off x="5297488"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00" name="Oval 126"/>
            <p:cNvSpPr>
              <a:spLocks noChangeArrowheads="1"/>
            </p:cNvSpPr>
            <p:nvPr userDrawn="1"/>
          </p:nvSpPr>
          <p:spPr bwMode="auto">
            <a:xfrm>
              <a:off x="5519738"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01" name="Oval 127"/>
            <p:cNvSpPr>
              <a:spLocks noChangeArrowheads="1"/>
            </p:cNvSpPr>
            <p:nvPr userDrawn="1"/>
          </p:nvSpPr>
          <p:spPr bwMode="auto">
            <a:xfrm>
              <a:off x="5407025" y="349567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02" name="Oval 128"/>
            <p:cNvSpPr>
              <a:spLocks noChangeArrowheads="1"/>
            </p:cNvSpPr>
            <p:nvPr userDrawn="1"/>
          </p:nvSpPr>
          <p:spPr bwMode="auto">
            <a:xfrm>
              <a:off x="3533775" y="2833688"/>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sp>
          <p:nvSpPr>
            <p:cNvPr id="203" name="Oval 129"/>
            <p:cNvSpPr>
              <a:spLocks noChangeArrowheads="1"/>
            </p:cNvSpPr>
            <p:nvPr userDrawn="1"/>
          </p:nvSpPr>
          <p:spPr bwMode="auto">
            <a:xfrm>
              <a:off x="3865563" y="2724150"/>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libri"/>
                <a:ea typeface="+mn-ea"/>
                <a:cs typeface="+mn-cs"/>
              </a:endParaRPr>
            </a:p>
          </p:txBody>
        </p:sp>
      </p:grpSp>
      <p:sp>
        <p:nvSpPr>
          <p:cNvPr id="205" name="Title 1"/>
          <p:cNvSpPr txBox="1">
            <a:spLocks/>
          </p:cNvSpPr>
          <p:nvPr/>
        </p:nvSpPr>
        <p:spPr>
          <a:xfrm>
            <a:off x="962025" y="345021"/>
            <a:ext cx="7769224" cy="774233"/>
          </a:xfrm>
          <a:prstGeom prst="rect">
            <a:avLst/>
          </a:prstGeom>
        </p:spPr>
        <p:txBody>
          <a:bodyPr vert="horz" lIns="0" tIns="45720" rIns="0" bIns="45720" rtlCol="0" anchor="t" anchorCtr="0">
            <a:noAutofit/>
          </a:bodyPr>
          <a:lstStyle>
            <a:lvl1pPr algn="l" defTabSz="914400" rtl="0" eaLnBrk="1" latinLnBrk="0" hangingPunct="1">
              <a:lnSpc>
                <a:spcPct val="90000"/>
              </a:lnSpc>
              <a:spcBef>
                <a:spcPts val="0"/>
              </a:spcBef>
              <a:spcAft>
                <a:spcPts val="1200"/>
              </a:spcAft>
              <a:buNone/>
              <a:defRPr lang="en-US" sz="3000" kern="1200">
                <a:solidFill>
                  <a:srgbClr val="00549F"/>
                </a:solidFill>
                <a:latin typeface="Arial Rounded MT Bold" panose="020F0704030504030204" pitchFamily="34" charset="0"/>
                <a:ea typeface="+mj-ea"/>
                <a:cs typeface="+mj-cs"/>
              </a:defRPr>
            </a:lvl1pPr>
          </a:lstStyle>
          <a:p>
            <a:pPr fontAlgn="auto"/>
            <a:r>
              <a:rPr sz="2800" dirty="0" smtClean="0"/>
              <a:t>US Arrivals and Long Haul Market Share 2012-2013</a:t>
            </a:r>
            <a:endParaRPr sz="2800" dirty="0"/>
          </a:p>
        </p:txBody>
      </p:sp>
      <p:sp>
        <p:nvSpPr>
          <p:cNvPr id="204" name="TextBox 203"/>
          <p:cNvSpPr txBox="1"/>
          <p:nvPr/>
        </p:nvSpPr>
        <p:spPr>
          <a:xfrm>
            <a:off x="1412225" y="6188873"/>
            <a:ext cx="4093225" cy="276999"/>
          </a:xfrm>
          <a:prstGeom prst="rect">
            <a:avLst/>
          </a:prstGeom>
          <a:noFill/>
        </p:spPr>
        <p:txBody>
          <a:bodyPr wrap="square" rtlCol="0">
            <a:spAutoFit/>
          </a:bodyPr>
          <a:lstStyle/>
          <a:p>
            <a:r>
              <a:rPr lang="en-US" sz="1200" dirty="0" smtClean="0"/>
              <a:t>*Includes all international travel versus just long haul</a:t>
            </a:r>
            <a:endParaRPr lang="en-US" sz="1200" dirty="0"/>
          </a:p>
        </p:txBody>
      </p:sp>
    </p:spTree>
    <p:extLst>
      <p:ext uri="{BB962C8B-B14F-4D97-AF65-F5344CB8AC3E}">
        <p14:creationId xmlns:p14="http://schemas.microsoft.com/office/powerpoint/2010/main" val="36836795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Market Share of All China Outbound Travel</a:t>
            </a:r>
            <a:br>
              <a:rPr lang="en-US" dirty="0" smtClean="0"/>
            </a:br>
            <a:r>
              <a:rPr lang="en-US" dirty="0" smtClean="0"/>
              <a:t>U.S. vs. Competitors</a:t>
            </a:r>
            <a:br>
              <a:rPr lang="en-US" dirty="0" smtClean="0"/>
            </a:br>
            <a:r>
              <a:rPr lang="en-US" dirty="0" smtClean="0"/>
              <a:t>2000-2024</a:t>
            </a:r>
            <a:endParaRPr lang="en-US" dirty="0"/>
          </a:p>
        </p:txBody>
      </p:sp>
      <p:grpSp>
        <p:nvGrpSpPr>
          <p:cNvPr id="5" name="Group 4"/>
          <p:cNvGrpSpPr/>
          <p:nvPr/>
        </p:nvGrpSpPr>
        <p:grpSpPr>
          <a:xfrm>
            <a:off x="7846306" y="6101477"/>
            <a:ext cx="1126872" cy="632356"/>
            <a:chOff x="3314700" y="2724150"/>
            <a:chExt cx="2517776" cy="1412875"/>
          </a:xfrm>
        </p:grpSpPr>
        <p:sp>
          <p:nvSpPr>
            <p:cNvPr id="7" name="Oval 5"/>
            <p:cNvSpPr>
              <a:spLocks noChangeArrowheads="1"/>
            </p:cNvSpPr>
            <p:nvPr userDrawn="1"/>
          </p:nvSpPr>
          <p:spPr bwMode="auto">
            <a:xfrm>
              <a:off x="34242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Oval 6"/>
            <p:cNvSpPr>
              <a:spLocks noChangeArrowheads="1"/>
            </p:cNvSpPr>
            <p:nvPr userDrawn="1"/>
          </p:nvSpPr>
          <p:spPr bwMode="auto">
            <a:xfrm>
              <a:off x="3314700"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Oval 7"/>
            <p:cNvSpPr>
              <a:spLocks noChangeArrowheads="1"/>
            </p:cNvSpPr>
            <p:nvPr userDrawn="1"/>
          </p:nvSpPr>
          <p:spPr bwMode="auto">
            <a:xfrm>
              <a:off x="3424238"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Oval 8"/>
            <p:cNvSpPr>
              <a:spLocks noChangeArrowheads="1"/>
            </p:cNvSpPr>
            <p:nvPr userDrawn="1"/>
          </p:nvSpPr>
          <p:spPr bwMode="auto">
            <a:xfrm>
              <a:off x="39751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Oval 9"/>
            <p:cNvSpPr>
              <a:spLocks noChangeArrowheads="1"/>
            </p:cNvSpPr>
            <p:nvPr userDrawn="1"/>
          </p:nvSpPr>
          <p:spPr bwMode="auto">
            <a:xfrm>
              <a:off x="386556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Oval 10"/>
            <p:cNvSpPr>
              <a:spLocks noChangeArrowheads="1"/>
            </p:cNvSpPr>
            <p:nvPr userDrawn="1"/>
          </p:nvSpPr>
          <p:spPr bwMode="auto">
            <a:xfrm>
              <a:off x="3975100"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Oval 11"/>
            <p:cNvSpPr>
              <a:spLocks noChangeArrowheads="1"/>
            </p:cNvSpPr>
            <p:nvPr userDrawn="1"/>
          </p:nvSpPr>
          <p:spPr bwMode="auto">
            <a:xfrm>
              <a:off x="43068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Oval 12"/>
            <p:cNvSpPr>
              <a:spLocks noChangeArrowheads="1"/>
            </p:cNvSpPr>
            <p:nvPr userDrawn="1"/>
          </p:nvSpPr>
          <p:spPr bwMode="auto">
            <a:xfrm>
              <a:off x="43068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13"/>
            <p:cNvSpPr>
              <a:spLocks noChangeArrowheads="1"/>
            </p:cNvSpPr>
            <p:nvPr userDrawn="1"/>
          </p:nvSpPr>
          <p:spPr bwMode="auto">
            <a:xfrm>
              <a:off x="4306888"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Oval 14"/>
            <p:cNvSpPr>
              <a:spLocks noChangeArrowheads="1"/>
            </p:cNvSpPr>
            <p:nvPr userDrawn="1"/>
          </p:nvSpPr>
          <p:spPr bwMode="auto">
            <a:xfrm>
              <a:off x="44148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15"/>
            <p:cNvSpPr>
              <a:spLocks noChangeArrowheads="1"/>
            </p:cNvSpPr>
            <p:nvPr userDrawn="1"/>
          </p:nvSpPr>
          <p:spPr bwMode="auto">
            <a:xfrm>
              <a:off x="4637088"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16"/>
            <p:cNvSpPr>
              <a:spLocks noChangeArrowheads="1"/>
            </p:cNvSpPr>
            <p:nvPr userDrawn="1"/>
          </p:nvSpPr>
          <p:spPr bwMode="auto">
            <a:xfrm>
              <a:off x="4746625"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Oval 17"/>
            <p:cNvSpPr>
              <a:spLocks noChangeArrowheads="1"/>
            </p:cNvSpPr>
            <p:nvPr userDrawn="1"/>
          </p:nvSpPr>
          <p:spPr bwMode="auto">
            <a:xfrm>
              <a:off x="4414838"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Oval 18"/>
            <p:cNvSpPr>
              <a:spLocks noChangeArrowheads="1"/>
            </p:cNvSpPr>
            <p:nvPr userDrawn="1"/>
          </p:nvSpPr>
          <p:spPr bwMode="auto">
            <a:xfrm>
              <a:off x="4746625"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19"/>
            <p:cNvSpPr>
              <a:spLocks noChangeArrowheads="1"/>
            </p:cNvSpPr>
            <p:nvPr userDrawn="1"/>
          </p:nvSpPr>
          <p:spPr bwMode="auto">
            <a:xfrm>
              <a:off x="52974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Oval 20"/>
            <p:cNvSpPr>
              <a:spLocks noChangeArrowheads="1"/>
            </p:cNvSpPr>
            <p:nvPr userDrawn="1"/>
          </p:nvSpPr>
          <p:spPr bwMode="auto">
            <a:xfrm>
              <a:off x="4746625"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Oval 21"/>
            <p:cNvSpPr>
              <a:spLocks noChangeArrowheads="1"/>
            </p:cNvSpPr>
            <p:nvPr userDrawn="1"/>
          </p:nvSpPr>
          <p:spPr bwMode="auto">
            <a:xfrm>
              <a:off x="5078413" y="3386138"/>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Oval 22"/>
            <p:cNvSpPr>
              <a:spLocks noChangeArrowheads="1"/>
            </p:cNvSpPr>
            <p:nvPr userDrawn="1"/>
          </p:nvSpPr>
          <p:spPr bwMode="auto">
            <a:xfrm>
              <a:off x="5078413"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Oval 23"/>
            <p:cNvSpPr>
              <a:spLocks noChangeArrowheads="1"/>
            </p:cNvSpPr>
            <p:nvPr userDrawn="1"/>
          </p:nvSpPr>
          <p:spPr bwMode="auto">
            <a:xfrm>
              <a:off x="573881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24"/>
            <p:cNvSpPr>
              <a:spLocks noChangeArrowheads="1"/>
            </p:cNvSpPr>
            <p:nvPr userDrawn="1"/>
          </p:nvSpPr>
          <p:spPr bwMode="auto">
            <a:xfrm>
              <a:off x="573881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Oval 25"/>
            <p:cNvSpPr>
              <a:spLocks noChangeArrowheads="1"/>
            </p:cNvSpPr>
            <p:nvPr userDrawn="1"/>
          </p:nvSpPr>
          <p:spPr bwMode="auto">
            <a:xfrm>
              <a:off x="56292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Oval 26"/>
            <p:cNvSpPr>
              <a:spLocks noChangeArrowheads="1"/>
            </p:cNvSpPr>
            <p:nvPr userDrawn="1"/>
          </p:nvSpPr>
          <p:spPr bwMode="auto">
            <a:xfrm>
              <a:off x="562927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27"/>
            <p:cNvSpPr>
              <a:spLocks noChangeArrowheads="1"/>
            </p:cNvSpPr>
            <p:nvPr userDrawn="1"/>
          </p:nvSpPr>
          <p:spPr bwMode="auto">
            <a:xfrm>
              <a:off x="56292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Oval 28"/>
            <p:cNvSpPr>
              <a:spLocks noChangeArrowheads="1"/>
            </p:cNvSpPr>
            <p:nvPr userDrawn="1"/>
          </p:nvSpPr>
          <p:spPr bwMode="auto">
            <a:xfrm>
              <a:off x="573881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Oval 29"/>
            <p:cNvSpPr>
              <a:spLocks noChangeArrowheads="1"/>
            </p:cNvSpPr>
            <p:nvPr userDrawn="1"/>
          </p:nvSpPr>
          <p:spPr bwMode="auto">
            <a:xfrm>
              <a:off x="562927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30"/>
            <p:cNvSpPr>
              <a:spLocks noChangeArrowheads="1"/>
            </p:cNvSpPr>
            <p:nvPr userDrawn="1"/>
          </p:nvSpPr>
          <p:spPr bwMode="auto">
            <a:xfrm>
              <a:off x="4087813"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31"/>
            <p:cNvSpPr>
              <a:spLocks noChangeArrowheads="1"/>
            </p:cNvSpPr>
            <p:nvPr userDrawn="1"/>
          </p:nvSpPr>
          <p:spPr bwMode="auto">
            <a:xfrm>
              <a:off x="4087813" y="2943225"/>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32"/>
            <p:cNvSpPr>
              <a:spLocks noChangeArrowheads="1"/>
            </p:cNvSpPr>
            <p:nvPr userDrawn="1"/>
          </p:nvSpPr>
          <p:spPr bwMode="auto">
            <a:xfrm>
              <a:off x="353377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Oval 33"/>
            <p:cNvSpPr>
              <a:spLocks noChangeArrowheads="1"/>
            </p:cNvSpPr>
            <p:nvPr userDrawn="1"/>
          </p:nvSpPr>
          <p:spPr bwMode="auto">
            <a:xfrm>
              <a:off x="35337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Oval 34"/>
            <p:cNvSpPr>
              <a:spLocks noChangeArrowheads="1"/>
            </p:cNvSpPr>
            <p:nvPr userDrawn="1"/>
          </p:nvSpPr>
          <p:spPr bwMode="auto">
            <a:xfrm>
              <a:off x="35337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Oval 35"/>
            <p:cNvSpPr>
              <a:spLocks noChangeArrowheads="1"/>
            </p:cNvSpPr>
            <p:nvPr userDrawn="1"/>
          </p:nvSpPr>
          <p:spPr bwMode="auto">
            <a:xfrm>
              <a:off x="35337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Oval 36"/>
            <p:cNvSpPr>
              <a:spLocks noChangeArrowheads="1"/>
            </p:cNvSpPr>
            <p:nvPr userDrawn="1"/>
          </p:nvSpPr>
          <p:spPr bwMode="auto">
            <a:xfrm>
              <a:off x="3646488"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Oval 37"/>
            <p:cNvSpPr>
              <a:spLocks noChangeArrowheads="1"/>
            </p:cNvSpPr>
            <p:nvPr userDrawn="1"/>
          </p:nvSpPr>
          <p:spPr bwMode="auto">
            <a:xfrm>
              <a:off x="4087813"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Oval 38"/>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9"/>
            <p:cNvSpPr>
              <a:spLocks noChangeArrowheads="1"/>
            </p:cNvSpPr>
            <p:nvPr userDrawn="1"/>
          </p:nvSpPr>
          <p:spPr bwMode="auto">
            <a:xfrm>
              <a:off x="441483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40"/>
            <p:cNvSpPr>
              <a:spLocks noChangeArrowheads="1"/>
            </p:cNvSpPr>
            <p:nvPr userDrawn="1"/>
          </p:nvSpPr>
          <p:spPr bwMode="auto">
            <a:xfrm>
              <a:off x="3975100" y="371792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Oval 41"/>
            <p:cNvSpPr>
              <a:spLocks noChangeArrowheads="1"/>
            </p:cNvSpPr>
            <p:nvPr userDrawn="1"/>
          </p:nvSpPr>
          <p:spPr bwMode="auto">
            <a:xfrm>
              <a:off x="56292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Oval 42"/>
            <p:cNvSpPr>
              <a:spLocks noChangeArrowheads="1"/>
            </p:cNvSpPr>
            <p:nvPr userDrawn="1"/>
          </p:nvSpPr>
          <p:spPr bwMode="auto">
            <a:xfrm>
              <a:off x="463708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Oval 43"/>
            <p:cNvSpPr>
              <a:spLocks noChangeArrowheads="1"/>
            </p:cNvSpPr>
            <p:nvPr userDrawn="1"/>
          </p:nvSpPr>
          <p:spPr bwMode="auto">
            <a:xfrm>
              <a:off x="4746625" y="371792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Oval 44"/>
            <p:cNvSpPr>
              <a:spLocks noChangeArrowheads="1"/>
            </p:cNvSpPr>
            <p:nvPr userDrawn="1"/>
          </p:nvSpPr>
          <p:spPr bwMode="auto">
            <a:xfrm>
              <a:off x="4414838"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45"/>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46"/>
            <p:cNvSpPr>
              <a:spLocks noChangeArrowheads="1"/>
            </p:cNvSpPr>
            <p:nvPr userDrawn="1"/>
          </p:nvSpPr>
          <p:spPr bwMode="auto">
            <a:xfrm>
              <a:off x="419735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Oval 47"/>
            <p:cNvSpPr>
              <a:spLocks noChangeArrowheads="1"/>
            </p:cNvSpPr>
            <p:nvPr userDrawn="1"/>
          </p:nvSpPr>
          <p:spPr bwMode="auto">
            <a:xfrm>
              <a:off x="463708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Oval 48"/>
            <p:cNvSpPr>
              <a:spLocks noChangeArrowheads="1"/>
            </p:cNvSpPr>
            <p:nvPr userDrawn="1"/>
          </p:nvSpPr>
          <p:spPr bwMode="auto">
            <a:xfrm>
              <a:off x="4856163"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Oval 49"/>
            <p:cNvSpPr>
              <a:spLocks noChangeArrowheads="1"/>
            </p:cNvSpPr>
            <p:nvPr userDrawn="1"/>
          </p:nvSpPr>
          <p:spPr bwMode="auto">
            <a:xfrm>
              <a:off x="52974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Oval 50"/>
            <p:cNvSpPr>
              <a:spLocks noChangeArrowheads="1"/>
            </p:cNvSpPr>
            <p:nvPr userDrawn="1"/>
          </p:nvSpPr>
          <p:spPr bwMode="auto">
            <a:xfrm>
              <a:off x="48561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Oval 51"/>
            <p:cNvSpPr>
              <a:spLocks noChangeArrowheads="1"/>
            </p:cNvSpPr>
            <p:nvPr userDrawn="1"/>
          </p:nvSpPr>
          <p:spPr bwMode="auto">
            <a:xfrm>
              <a:off x="4856163"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52"/>
            <p:cNvSpPr>
              <a:spLocks noChangeArrowheads="1"/>
            </p:cNvSpPr>
            <p:nvPr userDrawn="1"/>
          </p:nvSpPr>
          <p:spPr bwMode="auto">
            <a:xfrm>
              <a:off x="4746625"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53"/>
            <p:cNvSpPr>
              <a:spLocks noChangeArrowheads="1"/>
            </p:cNvSpPr>
            <p:nvPr userDrawn="1"/>
          </p:nvSpPr>
          <p:spPr bwMode="auto">
            <a:xfrm>
              <a:off x="4965700"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Oval 54"/>
            <p:cNvSpPr>
              <a:spLocks noChangeArrowheads="1"/>
            </p:cNvSpPr>
            <p:nvPr userDrawn="1"/>
          </p:nvSpPr>
          <p:spPr bwMode="auto">
            <a:xfrm>
              <a:off x="463708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55"/>
            <p:cNvSpPr>
              <a:spLocks noChangeArrowheads="1"/>
            </p:cNvSpPr>
            <p:nvPr userDrawn="1"/>
          </p:nvSpPr>
          <p:spPr bwMode="auto">
            <a:xfrm>
              <a:off x="4529138" y="3276600"/>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Oval 56"/>
            <p:cNvSpPr>
              <a:spLocks noChangeArrowheads="1"/>
            </p:cNvSpPr>
            <p:nvPr userDrawn="1"/>
          </p:nvSpPr>
          <p:spPr bwMode="auto">
            <a:xfrm>
              <a:off x="4529138"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Oval 57"/>
            <p:cNvSpPr>
              <a:spLocks noChangeArrowheads="1"/>
            </p:cNvSpPr>
            <p:nvPr userDrawn="1"/>
          </p:nvSpPr>
          <p:spPr bwMode="auto">
            <a:xfrm>
              <a:off x="4529138" y="2833688"/>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58"/>
            <p:cNvSpPr>
              <a:spLocks noChangeArrowheads="1"/>
            </p:cNvSpPr>
            <p:nvPr userDrawn="1"/>
          </p:nvSpPr>
          <p:spPr bwMode="auto">
            <a:xfrm>
              <a:off x="44148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Oval 59"/>
            <p:cNvSpPr>
              <a:spLocks noChangeArrowheads="1"/>
            </p:cNvSpPr>
            <p:nvPr userDrawn="1"/>
          </p:nvSpPr>
          <p:spPr bwMode="auto">
            <a:xfrm>
              <a:off x="5187950"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Oval 60"/>
            <p:cNvSpPr>
              <a:spLocks noChangeArrowheads="1"/>
            </p:cNvSpPr>
            <p:nvPr userDrawn="1"/>
          </p:nvSpPr>
          <p:spPr bwMode="auto">
            <a:xfrm>
              <a:off x="529748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Oval 61"/>
            <p:cNvSpPr>
              <a:spLocks noChangeArrowheads="1"/>
            </p:cNvSpPr>
            <p:nvPr userDrawn="1"/>
          </p:nvSpPr>
          <p:spPr bwMode="auto">
            <a:xfrm>
              <a:off x="540702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62"/>
            <p:cNvSpPr>
              <a:spLocks noChangeArrowheads="1"/>
            </p:cNvSpPr>
            <p:nvPr userDrawn="1"/>
          </p:nvSpPr>
          <p:spPr bwMode="auto">
            <a:xfrm>
              <a:off x="551973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Oval 63"/>
            <p:cNvSpPr>
              <a:spLocks noChangeArrowheads="1"/>
            </p:cNvSpPr>
            <p:nvPr userDrawn="1"/>
          </p:nvSpPr>
          <p:spPr bwMode="auto">
            <a:xfrm>
              <a:off x="49657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Oval 64"/>
            <p:cNvSpPr>
              <a:spLocks noChangeArrowheads="1"/>
            </p:cNvSpPr>
            <p:nvPr userDrawn="1"/>
          </p:nvSpPr>
          <p:spPr bwMode="auto">
            <a:xfrm>
              <a:off x="518795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Oval 65"/>
            <p:cNvSpPr>
              <a:spLocks noChangeArrowheads="1"/>
            </p:cNvSpPr>
            <p:nvPr userDrawn="1"/>
          </p:nvSpPr>
          <p:spPr bwMode="auto">
            <a:xfrm>
              <a:off x="5187950"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Oval 66"/>
            <p:cNvSpPr>
              <a:spLocks noChangeArrowheads="1"/>
            </p:cNvSpPr>
            <p:nvPr userDrawn="1"/>
          </p:nvSpPr>
          <p:spPr bwMode="auto">
            <a:xfrm>
              <a:off x="5297488"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Oval 67"/>
            <p:cNvSpPr>
              <a:spLocks noChangeArrowheads="1"/>
            </p:cNvSpPr>
            <p:nvPr userDrawn="1"/>
          </p:nvSpPr>
          <p:spPr bwMode="auto">
            <a:xfrm>
              <a:off x="5407025"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Oval 68"/>
            <p:cNvSpPr>
              <a:spLocks noChangeArrowheads="1"/>
            </p:cNvSpPr>
            <p:nvPr userDrawn="1"/>
          </p:nvSpPr>
          <p:spPr bwMode="auto">
            <a:xfrm>
              <a:off x="518795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Oval 69"/>
            <p:cNvSpPr>
              <a:spLocks noChangeArrowheads="1"/>
            </p:cNvSpPr>
            <p:nvPr userDrawn="1"/>
          </p:nvSpPr>
          <p:spPr bwMode="auto">
            <a:xfrm>
              <a:off x="540702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Oval 70"/>
            <p:cNvSpPr>
              <a:spLocks noChangeArrowheads="1"/>
            </p:cNvSpPr>
            <p:nvPr userDrawn="1"/>
          </p:nvSpPr>
          <p:spPr bwMode="auto">
            <a:xfrm>
              <a:off x="540702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Oval 71"/>
            <p:cNvSpPr>
              <a:spLocks noChangeArrowheads="1"/>
            </p:cNvSpPr>
            <p:nvPr userDrawn="1"/>
          </p:nvSpPr>
          <p:spPr bwMode="auto">
            <a:xfrm>
              <a:off x="551973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Oval 72"/>
            <p:cNvSpPr>
              <a:spLocks noChangeArrowheads="1"/>
            </p:cNvSpPr>
            <p:nvPr userDrawn="1"/>
          </p:nvSpPr>
          <p:spPr bwMode="auto">
            <a:xfrm>
              <a:off x="5519738"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Oval 73"/>
            <p:cNvSpPr>
              <a:spLocks noChangeArrowheads="1"/>
            </p:cNvSpPr>
            <p:nvPr userDrawn="1"/>
          </p:nvSpPr>
          <p:spPr bwMode="auto">
            <a:xfrm>
              <a:off x="518795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Oval 74"/>
            <p:cNvSpPr>
              <a:spLocks noChangeArrowheads="1"/>
            </p:cNvSpPr>
            <p:nvPr userDrawn="1"/>
          </p:nvSpPr>
          <p:spPr bwMode="auto">
            <a:xfrm>
              <a:off x="496570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75"/>
            <p:cNvSpPr>
              <a:spLocks noChangeArrowheads="1"/>
            </p:cNvSpPr>
            <p:nvPr userDrawn="1"/>
          </p:nvSpPr>
          <p:spPr bwMode="auto">
            <a:xfrm>
              <a:off x="4087813" y="2833688"/>
              <a:ext cx="90488" cy="95250"/>
            </a:xfrm>
            <a:prstGeom prst="ellipse">
              <a:avLst/>
            </a:prstGeom>
            <a:solidFill>
              <a:srgbClr val="420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Oval 76"/>
            <p:cNvSpPr>
              <a:spLocks noChangeArrowheads="1"/>
            </p:cNvSpPr>
            <p:nvPr userDrawn="1"/>
          </p:nvSpPr>
          <p:spPr bwMode="auto">
            <a:xfrm>
              <a:off x="397510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Oval 77"/>
            <p:cNvSpPr>
              <a:spLocks noChangeArrowheads="1"/>
            </p:cNvSpPr>
            <p:nvPr userDrawn="1"/>
          </p:nvSpPr>
          <p:spPr bwMode="auto">
            <a:xfrm>
              <a:off x="3314700"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Oval 78"/>
            <p:cNvSpPr>
              <a:spLocks noChangeArrowheads="1"/>
            </p:cNvSpPr>
            <p:nvPr userDrawn="1"/>
          </p:nvSpPr>
          <p:spPr bwMode="auto">
            <a:xfrm>
              <a:off x="5629275"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Oval 79"/>
            <p:cNvSpPr>
              <a:spLocks noChangeArrowheads="1"/>
            </p:cNvSpPr>
            <p:nvPr userDrawn="1"/>
          </p:nvSpPr>
          <p:spPr bwMode="auto">
            <a:xfrm>
              <a:off x="34242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Oval 80"/>
            <p:cNvSpPr>
              <a:spLocks noChangeArrowheads="1"/>
            </p:cNvSpPr>
            <p:nvPr userDrawn="1"/>
          </p:nvSpPr>
          <p:spPr bwMode="auto">
            <a:xfrm>
              <a:off x="397510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Oval 81"/>
            <p:cNvSpPr>
              <a:spLocks noChangeArrowheads="1"/>
            </p:cNvSpPr>
            <p:nvPr userDrawn="1"/>
          </p:nvSpPr>
          <p:spPr bwMode="auto">
            <a:xfrm>
              <a:off x="3646488" y="3608388"/>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Oval 82"/>
            <p:cNvSpPr>
              <a:spLocks noChangeArrowheads="1"/>
            </p:cNvSpPr>
            <p:nvPr userDrawn="1"/>
          </p:nvSpPr>
          <p:spPr bwMode="auto">
            <a:xfrm>
              <a:off x="3314700"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83"/>
            <p:cNvSpPr>
              <a:spLocks noChangeArrowheads="1"/>
            </p:cNvSpPr>
            <p:nvPr userDrawn="1"/>
          </p:nvSpPr>
          <p:spPr bwMode="auto">
            <a:xfrm>
              <a:off x="38655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Oval 84"/>
            <p:cNvSpPr>
              <a:spLocks noChangeArrowheads="1"/>
            </p:cNvSpPr>
            <p:nvPr userDrawn="1"/>
          </p:nvSpPr>
          <p:spPr bwMode="auto">
            <a:xfrm>
              <a:off x="386556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Oval 85"/>
            <p:cNvSpPr>
              <a:spLocks noChangeArrowheads="1"/>
            </p:cNvSpPr>
            <p:nvPr userDrawn="1"/>
          </p:nvSpPr>
          <p:spPr bwMode="auto">
            <a:xfrm>
              <a:off x="375602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Oval 86"/>
            <p:cNvSpPr>
              <a:spLocks noChangeArrowheads="1"/>
            </p:cNvSpPr>
            <p:nvPr userDrawn="1"/>
          </p:nvSpPr>
          <p:spPr bwMode="auto">
            <a:xfrm>
              <a:off x="375602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Oval 87"/>
            <p:cNvSpPr>
              <a:spLocks noChangeArrowheads="1"/>
            </p:cNvSpPr>
            <p:nvPr userDrawn="1"/>
          </p:nvSpPr>
          <p:spPr bwMode="auto">
            <a:xfrm>
              <a:off x="5289550" y="4079875"/>
              <a:ext cx="52388" cy="571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88"/>
            <p:cNvSpPr>
              <a:spLocks noEditPoints="1"/>
            </p:cNvSpPr>
            <p:nvPr userDrawn="1"/>
          </p:nvSpPr>
          <p:spPr bwMode="auto">
            <a:xfrm>
              <a:off x="342423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89"/>
            <p:cNvSpPr>
              <a:spLocks noEditPoints="1"/>
            </p:cNvSpPr>
            <p:nvPr userDrawn="1"/>
          </p:nvSpPr>
          <p:spPr bwMode="auto">
            <a:xfrm>
              <a:off x="359410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90"/>
            <p:cNvSpPr>
              <a:spLocks/>
            </p:cNvSpPr>
            <p:nvPr userDrawn="1"/>
          </p:nvSpPr>
          <p:spPr bwMode="auto">
            <a:xfrm>
              <a:off x="3646488" y="4008438"/>
              <a:ext cx="95250"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91"/>
            <p:cNvSpPr>
              <a:spLocks/>
            </p:cNvSpPr>
            <p:nvPr userDrawn="1"/>
          </p:nvSpPr>
          <p:spPr bwMode="auto">
            <a:xfrm>
              <a:off x="37592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2"/>
            <p:cNvSpPr>
              <a:spLocks noEditPoints="1"/>
            </p:cNvSpPr>
            <p:nvPr userDrawn="1"/>
          </p:nvSpPr>
          <p:spPr bwMode="auto">
            <a:xfrm>
              <a:off x="38846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93"/>
            <p:cNvSpPr>
              <a:spLocks/>
            </p:cNvSpPr>
            <p:nvPr userDrawn="1"/>
          </p:nvSpPr>
          <p:spPr bwMode="auto">
            <a:xfrm>
              <a:off x="401955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94"/>
            <p:cNvSpPr>
              <a:spLocks noEditPoints="1"/>
            </p:cNvSpPr>
            <p:nvPr userDrawn="1"/>
          </p:nvSpPr>
          <p:spPr bwMode="auto">
            <a:xfrm>
              <a:off x="414813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95"/>
            <p:cNvSpPr>
              <a:spLocks/>
            </p:cNvSpPr>
            <p:nvPr userDrawn="1"/>
          </p:nvSpPr>
          <p:spPr bwMode="auto">
            <a:xfrm>
              <a:off x="4287838"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6"/>
            <p:cNvSpPr>
              <a:spLocks noEditPoints="1"/>
            </p:cNvSpPr>
            <p:nvPr userDrawn="1"/>
          </p:nvSpPr>
          <p:spPr bwMode="auto">
            <a:xfrm>
              <a:off x="4359275" y="3970338"/>
              <a:ext cx="153988"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97"/>
            <p:cNvSpPr>
              <a:spLocks/>
            </p:cNvSpPr>
            <p:nvPr userDrawn="1"/>
          </p:nvSpPr>
          <p:spPr bwMode="auto">
            <a:xfrm>
              <a:off x="453548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98"/>
            <p:cNvSpPr>
              <a:spLocks noEditPoints="1"/>
            </p:cNvSpPr>
            <p:nvPr userDrawn="1"/>
          </p:nvSpPr>
          <p:spPr bwMode="auto">
            <a:xfrm>
              <a:off x="4740275" y="4008438"/>
              <a:ext cx="115888"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99"/>
            <p:cNvSpPr>
              <a:spLocks/>
            </p:cNvSpPr>
            <p:nvPr userDrawn="1"/>
          </p:nvSpPr>
          <p:spPr bwMode="auto">
            <a:xfrm>
              <a:off x="487838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00"/>
            <p:cNvSpPr>
              <a:spLocks noEditPoints="1"/>
            </p:cNvSpPr>
            <p:nvPr userDrawn="1"/>
          </p:nvSpPr>
          <p:spPr bwMode="auto">
            <a:xfrm>
              <a:off x="496887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01"/>
            <p:cNvSpPr>
              <a:spLocks/>
            </p:cNvSpPr>
            <p:nvPr userDrawn="1"/>
          </p:nvSpPr>
          <p:spPr bwMode="auto">
            <a:xfrm>
              <a:off x="5022850" y="4008438"/>
              <a:ext cx="107950"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2"/>
            <p:cNvSpPr>
              <a:spLocks noEditPoints="1"/>
            </p:cNvSpPr>
            <p:nvPr userDrawn="1"/>
          </p:nvSpPr>
          <p:spPr bwMode="auto">
            <a:xfrm>
              <a:off x="5149850" y="4008438"/>
              <a:ext cx="106363"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03"/>
            <p:cNvSpPr>
              <a:spLocks/>
            </p:cNvSpPr>
            <p:nvPr userDrawn="1"/>
          </p:nvSpPr>
          <p:spPr bwMode="auto">
            <a:xfrm>
              <a:off x="53721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04"/>
            <p:cNvSpPr>
              <a:spLocks noEditPoints="1"/>
            </p:cNvSpPr>
            <p:nvPr userDrawn="1"/>
          </p:nvSpPr>
          <p:spPr bwMode="auto">
            <a:xfrm>
              <a:off x="54975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05"/>
            <p:cNvSpPr>
              <a:spLocks/>
            </p:cNvSpPr>
            <p:nvPr userDrawn="1"/>
          </p:nvSpPr>
          <p:spPr bwMode="auto">
            <a:xfrm>
              <a:off x="5648325"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Oval 106"/>
            <p:cNvSpPr>
              <a:spLocks noChangeArrowheads="1"/>
            </p:cNvSpPr>
            <p:nvPr userDrawn="1"/>
          </p:nvSpPr>
          <p:spPr bwMode="auto">
            <a:xfrm>
              <a:off x="34242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Oval 107"/>
            <p:cNvSpPr>
              <a:spLocks noChangeArrowheads="1"/>
            </p:cNvSpPr>
            <p:nvPr userDrawn="1"/>
          </p:nvSpPr>
          <p:spPr bwMode="auto">
            <a:xfrm>
              <a:off x="397510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Oval 108"/>
            <p:cNvSpPr>
              <a:spLocks noChangeArrowheads="1"/>
            </p:cNvSpPr>
            <p:nvPr userDrawn="1"/>
          </p:nvSpPr>
          <p:spPr bwMode="auto">
            <a:xfrm>
              <a:off x="44148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Oval 109"/>
            <p:cNvSpPr>
              <a:spLocks noChangeArrowheads="1"/>
            </p:cNvSpPr>
            <p:nvPr userDrawn="1"/>
          </p:nvSpPr>
          <p:spPr bwMode="auto">
            <a:xfrm>
              <a:off x="419735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Oval 110"/>
            <p:cNvSpPr>
              <a:spLocks noChangeArrowheads="1"/>
            </p:cNvSpPr>
            <p:nvPr userDrawn="1"/>
          </p:nvSpPr>
          <p:spPr bwMode="auto">
            <a:xfrm>
              <a:off x="441483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Oval 111"/>
            <p:cNvSpPr>
              <a:spLocks noChangeArrowheads="1"/>
            </p:cNvSpPr>
            <p:nvPr userDrawn="1"/>
          </p:nvSpPr>
          <p:spPr bwMode="auto">
            <a:xfrm>
              <a:off x="4746625"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Oval 112"/>
            <p:cNvSpPr>
              <a:spLocks noChangeArrowheads="1"/>
            </p:cNvSpPr>
            <p:nvPr userDrawn="1"/>
          </p:nvSpPr>
          <p:spPr bwMode="auto">
            <a:xfrm>
              <a:off x="5078413" y="3495675"/>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Oval 113"/>
            <p:cNvSpPr>
              <a:spLocks noChangeArrowheads="1"/>
            </p:cNvSpPr>
            <p:nvPr userDrawn="1"/>
          </p:nvSpPr>
          <p:spPr bwMode="auto">
            <a:xfrm>
              <a:off x="4087813" y="3052763"/>
              <a:ext cx="90488"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Oval 114"/>
            <p:cNvSpPr>
              <a:spLocks noChangeArrowheads="1"/>
            </p:cNvSpPr>
            <p:nvPr userDrawn="1"/>
          </p:nvSpPr>
          <p:spPr bwMode="auto">
            <a:xfrm>
              <a:off x="4087813" y="3276600"/>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Oval 115"/>
            <p:cNvSpPr>
              <a:spLocks noChangeArrowheads="1"/>
            </p:cNvSpPr>
            <p:nvPr userDrawn="1"/>
          </p:nvSpPr>
          <p:spPr bwMode="auto">
            <a:xfrm>
              <a:off x="3533775"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Oval 116"/>
            <p:cNvSpPr>
              <a:spLocks noChangeArrowheads="1"/>
            </p:cNvSpPr>
            <p:nvPr userDrawn="1"/>
          </p:nvSpPr>
          <p:spPr bwMode="auto">
            <a:xfrm>
              <a:off x="3646488" y="3495675"/>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Oval 117"/>
            <p:cNvSpPr>
              <a:spLocks noChangeArrowheads="1"/>
            </p:cNvSpPr>
            <p:nvPr userDrawn="1"/>
          </p:nvSpPr>
          <p:spPr bwMode="auto">
            <a:xfrm>
              <a:off x="3424238"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Oval 118"/>
            <p:cNvSpPr>
              <a:spLocks noChangeArrowheads="1"/>
            </p:cNvSpPr>
            <p:nvPr userDrawn="1"/>
          </p:nvSpPr>
          <p:spPr bwMode="auto">
            <a:xfrm>
              <a:off x="3975100" y="3386138"/>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Oval 119"/>
            <p:cNvSpPr>
              <a:spLocks noChangeArrowheads="1"/>
            </p:cNvSpPr>
            <p:nvPr userDrawn="1"/>
          </p:nvSpPr>
          <p:spPr bwMode="auto">
            <a:xfrm>
              <a:off x="5519738"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Oval 120"/>
            <p:cNvSpPr>
              <a:spLocks noChangeArrowheads="1"/>
            </p:cNvSpPr>
            <p:nvPr userDrawn="1"/>
          </p:nvSpPr>
          <p:spPr bwMode="auto">
            <a:xfrm>
              <a:off x="3533775"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Oval 121"/>
            <p:cNvSpPr>
              <a:spLocks noChangeArrowheads="1"/>
            </p:cNvSpPr>
            <p:nvPr userDrawn="1"/>
          </p:nvSpPr>
          <p:spPr bwMode="auto">
            <a:xfrm>
              <a:off x="463708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Oval 122"/>
            <p:cNvSpPr>
              <a:spLocks noChangeArrowheads="1"/>
            </p:cNvSpPr>
            <p:nvPr userDrawn="1"/>
          </p:nvSpPr>
          <p:spPr bwMode="auto">
            <a:xfrm>
              <a:off x="4746625" y="2833688"/>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Oval 123"/>
            <p:cNvSpPr>
              <a:spLocks noChangeArrowheads="1"/>
            </p:cNvSpPr>
            <p:nvPr userDrawn="1"/>
          </p:nvSpPr>
          <p:spPr bwMode="auto">
            <a:xfrm>
              <a:off x="4529138" y="3608388"/>
              <a:ext cx="90488"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Oval 124"/>
            <p:cNvSpPr>
              <a:spLocks noChangeArrowheads="1"/>
            </p:cNvSpPr>
            <p:nvPr userDrawn="1"/>
          </p:nvSpPr>
          <p:spPr bwMode="auto">
            <a:xfrm>
              <a:off x="5187950" y="3276600"/>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Oval 125"/>
            <p:cNvSpPr>
              <a:spLocks noChangeArrowheads="1"/>
            </p:cNvSpPr>
            <p:nvPr userDrawn="1"/>
          </p:nvSpPr>
          <p:spPr bwMode="auto">
            <a:xfrm>
              <a:off x="5297488"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Oval 126"/>
            <p:cNvSpPr>
              <a:spLocks noChangeArrowheads="1"/>
            </p:cNvSpPr>
            <p:nvPr userDrawn="1"/>
          </p:nvSpPr>
          <p:spPr bwMode="auto">
            <a:xfrm>
              <a:off x="5519738"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Oval 127"/>
            <p:cNvSpPr>
              <a:spLocks noChangeArrowheads="1"/>
            </p:cNvSpPr>
            <p:nvPr userDrawn="1"/>
          </p:nvSpPr>
          <p:spPr bwMode="auto">
            <a:xfrm>
              <a:off x="5407025" y="349567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Oval 128"/>
            <p:cNvSpPr>
              <a:spLocks noChangeArrowheads="1"/>
            </p:cNvSpPr>
            <p:nvPr userDrawn="1"/>
          </p:nvSpPr>
          <p:spPr bwMode="auto">
            <a:xfrm>
              <a:off x="3533775" y="2833688"/>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Oval 129"/>
            <p:cNvSpPr>
              <a:spLocks noChangeArrowheads="1"/>
            </p:cNvSpPr>
            <p:nvPr userDrawn="1"/>
          </p:nvSpPr>
          <p:spPr bwMode="auto">
            <a:xfrm>
              <a:off x="3865563" y="2724150"/>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4" name="Chart 3"/>
          <p:cNvGraphicFramePr/>
          <p:nvPr>
            <p:extLst>
              <p:ext uri="{D42A27DB-BD31-4B8C-83A1-F6EECF244321}">
                <p14:modId xmlns:p14="http://schemas.microsoft.com/office/powerpoint/2010/main" val="2498143680"/>
              </p:ext>
            </p:extLst>
          </p:nvPr>
        </p:nvGraphicFramePr>
        <p:xfrm>
          <a:off x="723899" y="1397000"/>
          <a:ext cx="7756893" cy="431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479268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Market Share of Long Haul China Outbound Travel</a:t>
            </a:r>
            <a:br>
              <a:rPr lang="en-US" dirty="0" smtClean="0"/>
            </a:br>
            <a:r>
              <a:rPr lang="en-US" dirty="0" smtClean="0"/>
              <a:t>U.S. vs. Competitors</a:t>
            </a:r>
            <a:br>
              <a:rPr lang="en-US" dirty="0" smtClean="0"/>
            </a:br>
            <a:r>
              <a:rPr lang="en-US" dirty="0" smtClean="0"/>
              <a:t>2000-2024</a:t>
            </a:r>
            <a:endParaRPr lang="en-US" dirty="0"/>
          </a:p>
        </p:txBody>
      </p:sp>
      <p:grpSp>
        <p:nvGrpSpPr>
          <p:cNvPr id="5" name="Group 4"/>
          <p:cNvGrpSpPr/>
          <p:nvPr/>
        </p:nvGrpSpPr>
        <p:grpSpPr>
          <a:xfrm>
            <a:off x="7846306" y="6101477"/>
            <a:ext cx="1126872" cy="632356"/>
            <a:chOff x="3314700" y="2724150"/>
            <a:chExt cx="2517776" cy="1412875"/>
          </a:xfrm>
        </p:grpSpPr>
        <p:sp>
          <p:nvSpPr>
            <p:cNvPr id="7" name="Oval 5"/>
            <p:cNvSpPr>
              <a:spLocks noChangeArrowheads="1"/>
            </p:cNvSpPr>
            <p:nvPr userDrawn="1"/>
          </p:nvSpPr>
          <p:spPr bwMode="auto">
            <a:xfrm>
              <a:off x="34242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Oval 6"/>
            <p:cNvSpPr>
              <a:spLocks noChangeArrowheads="1"/>
            </p:cNvSpPr>
            <p:nvPr userDrawn="1"/>
          </p:nvSpPr>
          <p:spPr bwMode="auto">
            <a:xfrm>
              <a:off x="3314700"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Oval 7"/>
            <p:cNvSpPr>
              <a:spLocks noChangeArrowheads="1"/>
            </p:cNvSpPr>
            <p:nvPr userDrawn="1"/>
          </p:nvSpPr>
          <p:spPr bwMode="auto">
            <a:xfrm>
              <a:off x="3424238"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Oval 8"/>
            <p:cNvSpPr>
              <a:spLocks noChangeArrowheads="1"/>
            </p:cNvSpPr>
            <p:nvPr userDrawn="1"/>
          </p:nvSpPr>
          <p:spPr bwMode="auto">
            <a:xfrm>
              <a:off x="39751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Oval 9"/>
            <p:cNvSpPr>
              <a:spLocks noChangeArrowheads="1"/>
            </p:cNvSpPr>
            <p:nvPr userDrawn="1"/>
          </p:nvSpPr>
          <p:spPr bwMode="auto">
            <a:xfrm>
              <a:off x="386556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Oval 10"/>
            <p:cNvSpPr>
              <a:spLocks noChangeArrowheads="1"/>
            </p:cNvSpPr>
            <p:nvPr userDrawn="1"/>
          </p:nvSpPr>
          <p:spPr bwMode="auto">
            <a:xfrm>
              <a:off x="3975100"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Oval 11"/>
            <p:cNvSpPr>
              <a:spLocks noChangeArrowheads="1"/>
            </p:cNvSpPr>
            <p:nvPr userDrawn="1"/>
          </p:nvSpPr>
          <p:spPr bwMode="auto">
            <a:xfrm>
              <a:off x="43068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Oval 12"/>
            <p:cNvSpPr>
              <a:spLocks noChangeArrowheads="1"/>
            </p:cNvSpPr>
            <p:nvPr userDrawn="1"/>
          </p:nvSpPr>
          <p:spPr bwMode="auto">
            <a:xfrm>
              <a:off x="43068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Oval 13"/>
            <p:cNvSpPr>
              <a:spLocks noChangeArrowheads="1"/>
            </p:cNvSpPr>
            <p:nvPr userDrawn="1"/>
          </p:nvSpPr>
          <p:spPr bwMode="auto">
            <a:xfrm>
              <a:off x="4306888"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Oval 14"/>
            <p:cNvSpPr>
              <a:spLocks noChangeArrowheads="1"/>
            </p:cNvSpPr>
            <p:nvPr userDrawn="1"/>
          </p:nvSpPr>
          <p:spPr bwMode="auto">
            <a:xfrm>
              <a:off x="441483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Oval 15"/>
            <p:cNvSpPr>
              <a:spLocks noChangeArrowheads="1"/>
            </p:cNvSpPr>
            <p:nvPr userDrawn="1"/>
          </p:nvSpPr>
          <p:spPr bwMode="auto">
            <a:xfrm>
              <a:off x="4637088"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Oval 16"/>
            <p:cNvSpPr>
              <a:spLocks noChangeArrowheads="1"/>
            </p:cNvSpPr>
            <p:nvPr userDrawn="1"/>
          </p:nvSpPr>
          <p:spPr bwMode="auto">
            <a:xfrm>
              <a:off x="4746625"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Oval 17"/>
            <p:cNvSpPr>
              <a:spLocks noChangeArrowheads="1"/>
            </p:cNvSpPr>
            <p:nvPr userDrawn="1"/>
          </p:nvSpPr>
          <p:spPr bwMode="auto">
            <a:xfrm>
              <a:off x="4414838"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Oval 18"/>
            <p:cNvSpPr>
              <a:spLocks noChangeArrowheads="1"/>
            </p:cNvSpPr>
            <p:nvPr userDrawn="1"/>
          </p:nvSpPr>
          <p:spPr bwMode="auto">
            <a:xfrm>
              <a:off x="4746625" y="3276600"/>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Oval 19"/>
            <p:cNvSpPr>
              <a:spLocks noChangeArrowheads="1"/>
            </p:cNvSpPr>
            <p:nvPr userDrawn="1"/>
          </p:nvSpPr>
          <p:spPr bwMode="auto">
            <a:xfrm>
              <a:off x="529748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Oval 20"/>
            <p:cNvSpPr>
              <a:spLocks noChangeArrowheads="1"/>
            </p:cNvSpPr>
            <p:nvPr userDrawn="1"/>
          </p:nvSpPr>
          <p:spPr bwMode="auto">
            <a:xfrm>
              <a:off x="4746625"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Oval 21"/>
            <p:cNvSpPr>
              <a:spLocks noChangeArrowheads="1"/>
            </p:cNvSpPr>
            <p:nvPr userDrawn="1"/>
          </p:nvSpPr>
          <p:spPr bwMode="auto">
            <a:xfrm>
              <a:off x="5078413" y="3386138"/>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Oval 22"/>
            <p:cNvSpPr>
              <a:spLocks noChangeArrowheads="1"/>
            </p:cNvSpPr>
            <p:nvPr userDrawn="1"/>
          </p:nvSpPr>
          <p:spPr bwMode="auto">
            <a:xfrm>
              <a:off x="5078413"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Oval 23"/>
            <p:cNvSpPr>
              <a:spLocks noChangeArrowheads="1"/>
            </p:cNvSpPr>
            <p:nvPr userDrawn="1"/>
          </p:nvSpPr>
          <p:spPr bwMode="auto">
            <a:xfrm>
              <a:off x="573881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Oval 24"/>
            <p:cNvSpPr>
              <a:spLocks noChangeArrowheads="1"/>
            </p:cNvSpPr>
            <p:nvPr userDrawn="1"/>
          </p:nvSpPr>
          <p:spPr bwMode="auto">
            <a:xfrm>
              <a:off x="573881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Oval 25"/>
            <p:cNvSpPr>
              <a:spLocks noChangeArrowheads="1"/>
            </p:cNvSpPr>
            <p:nvPr userDrawn="1"/>
          </p:nvSpPr>
          <p:spPr bwMode="auto">
            <a:xfrm>
              <a:off x="56292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Oval 26"/>
            <p:cNvSpPr>
              <a:spLocks noChangeArrowheads="1"/>
            </p:cNvSpPr>
            <p:nvPr userDrawn="1"/>
          </p:nvSpPr>
          <p:spPr bwMode="auto">
            <a:xfrm>
              <a:off x="562927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 name="Oval 27"/>
            <p:cNvSpPr>
              <a:spLocks noChangeArrowheads="1"/>
            </p:cNvSpPr>
            <p:nvPr userDrawn="1"/>
          </p:nvSpPr>
          <p:spPr bwMode="auto">
            <a:xfrm>
              <a:off x="56292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0" name="Oval 28"/>
            <p:cNvSpPr>
              <a:spLocks noChangeArrowheads="1"/>
            </p:cNvSpPr>
            <p:nvPr userDrawn="1"/>
          </p:nvSpPr>
          <p:spPr bwMode="auto">
            <a:xfrm>
              <a:off x="5738813"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1" name="Oval 29"/>
            <p:cNvSpPr>
              <a:spLocks noChangeArrowheads="1"/>
            </p:cNvSpPr>
            <p:nvPr userDrawn="1"/>
          </p:nvSpPr>
          <p:spPr bwMode="auto">
            <a:xfrm>
              <a:off x="562927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Oval 30"/>
            <p:cNvSpPr>
              <a:spLocks noChangeArrowheads="1"/>
            </p:cNvSpPr>
            <p:nvPr userDrawn="1"/>
          </p:nvSpPr>
          <p:spPr bwMode="auto">
            <a:xfrm>
              <a:off x="4087813"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Oval 31"/>
            <p:cNvSpPr>
              <a:spLocks noChangeArrowheads="1"/>
            </p:cNvSpPr>
            <p:nvPr userDrawn="1"/>
          </p:nvSpPr>
          <p:spPr bwMode="auto">
            <a:xfrm>
              <a:off x="4087813" y="2943225"/>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4" name="Oval 32"/>
            <p:cNvSpPr>
              <a:spLocks noChangeArrowheads="1"/>
            </p:cNvSpPr>
            <p:nvPr userDrawn="1"/>
          </p:nvSpPr>
          <p:spPr bwMode="auto">
            <a:xfrm>
              <a:off x="353377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5" name="Oval 33"/>
            <p:cNvSpPr>
              <a:spLocks noChangeArrowheads="1"/>
            </p:cNvSpPr>
            <p:nvPr userDrawn="1"/>
          </p:nvSpPr>
          <p:spPr bwMode="auto">
            <a:xfrm>
              <a:off x="35337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6" name="Oval 34"/>
            <p:cNvSpPr>
              <a:spLocks noChangeArrowheads="1"/>
            </p:cNvSpPr>
            <p:nvPr userDrawn="1"/>
          </p:nvSpPr>
          <p:spPr bwMode="auto">
            <a:xfrm>
              <a:off x="3533775"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7" name="Oval 35"/>
            <p:cNvSpPr>
              <a:spLocks noChangeArrowheads="1"/>
            </p:cNvSpPr>
            <p:nvPr userDrawn="1"/>
          </p:nvSpPr>
          <p:spPr bwMode="auto">
            <a:xfrm>
              <a:off x="353377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Oval 36"/>
            <p:cNvSpPr>
              <a:spLocks noChangeArrowheads="1"/>
            </p:cNvSpPr>
            <p:nvPr userDrawn="1"/>
          </p:nvSpPr>
          <p:spPr bwMode="auto">
            <a:xfrm>
              <a:off x="3646488"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9" name="Oval 37"/>
            <p:cNvSpPr>
              <a:spLocks noChangeArrowheads="1"/>
            </p:cNvSpPr>
            <p:nvPr userDrawn="1"/>
          </p:nvSpPr>
          <p:spPr bwMode="auto">
            <a:xfrm>
              <a:off x="4087813" y="3386138"/>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0" name="Oval 38"/>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Oval 39"/>
            <p:cNvSpPr>
              <a:spLocks noChangeArrowheads="1"/>
            </p:cNvSpPr>
            <p:nvPr userDrawn="1"/>
          </p:nvSpPr>
          <p:spPr bwMode="auto">
            <a:xfrm>
              <a:off x="441483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2" name="Oval 40"/>
            <p:cNvSpPr>
              <a:spLocks noChangeArrowheads="1"/>
            </p:cNvSpPr>
            <p:nvPr userDrawn="1"/>
          </p:nvSpPr>
          <p:spPr bwMode="auto">
            <a:xfrm>
              <a:off x="3975100" y="371792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3" name="Oval 41"/>
            <p:cNvSpPr>
              <a:spLocks noChangeArrowheads="1"/>
            </p:cNvSpPr>
            <p:nvPr userDrawn="1"/>
          </p:nvSpPr>
          <p:spPr bwMode="auto">
            <a:xfrm>
              <a:off x="562927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4" name="Oval 42"/>
            <p:cNvSpPr>
              <a:spLocks noChangeArrowheads="1"/>
            </p:cNvSpPr>
            <p:nvPr userDrawn="1"/>
          </p:nvSpPr>
          <p:spPr bwMode="auto">
            <a:xfrm>
              <a:off x="4637088"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5" name="Oval 43"/>
            <p:cNvSpPr>
              <a:spLocks noChangeArrowheads="1"/>
            </p:cNvSpPr>
            <p:nvPr userDrawn="1"/>
          </p:nvSpPr>
          <p:spPr bwMode="auto">
            <a:xfrm>
              <a:off x="4746625" y="371792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6" name="Oval 44"/>
            <p:cNvSpPr>
              <a:spLocks noChangeArrowheads="1"/>
            </p:cNvSpPr>
            <p:nvPr userDrawn="1"/>
          </p:nvSpPr>
          <p:spPr bwMode="auto">
            <a:xfrm>
              <a:off x="4414838" y="3495675"/>
              <a:ext cx="95250"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7" name="Oval 45"/>
            <p:cNvSpPr>
              <a:spLocks noChangeArrowheads="1"/>
            </p:cNvSpPr>
            <p:nvPr userDrawn="1"/>
          </p:nvSpPr>
          <p:spPr bwMode="auto">
            <a:xfrm>
              <a:off x="4306888"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8" name="Oval 46"/>
            <p:cNvSpPr>
              <a:spLocks noChangeArrowheads="1"/>
            </p:cNvSpPr>
            <p:nvPr userDrawn="1"/>
          </p:nvSpPr>
          <p:spPr bwMode="auto">
            <a:xfrm>
              <a:off x="419735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9" name="Oval 47"/>
            <p:cNvSpPr>
              <a:spLocks noChangeArrowheads="1"/>
            </p:cNvSpPr>
            <p:nvPr userDrawn="1"/>
          </p:nvSpPr>
          <p:spPr bwMode="auto">
            <a:xfrm>
              <a:off x="4637088" y="3167063"/>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0" name="Oval 48"/>
            <p:cNvSpPr>
              <a:spLocks noChangeArrowheads="1"/>
            </p:cNvSpPr>
            <p:nvPr userDrawn="1"/>
          </p:nvSpPr>
          <p:spPr bwMode="auto">
            <a:xfrm>
              <a:off x="4856163"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1" name="Oval 49"/>
            <p:cNvSpPr>
              <a:spLocks noChangeArrowheads="1"/>
            </p:cNvSpPr>
            <p:nvPr userDrawn="1"/>
          </p:nvSpPr>
          <p:spPr bwMode="auto">
            <a:xfrm>
              <a:off x="5297488"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2" name="Oval 50"/>
            <p:cNvSpPr>
              <a:spLocks noChangeArrowheads="1"/>
            </p:cNvSpPr>
            <p:nvPr userDrawn="1"/>
          </p:nvSpPr>
          <p:spPr bwMode="auto">
            <a:xfrm>
              <a:off x="48561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3" name="Oval 51"/>
            <p:cNvSpPr>
              <a:spLocks noChangeArrowheads="1"/>
            </p:cNvSpPr>
            <p:nvPr userDrawn="1"/>
          </p:nvSpPr>
          <p:spPr bwMode="auto">
            <a:xfrm>
              <a:off x="4856163"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4" name="Oval 52"/>
            <p:cNvSpPr>
              <a:spLocks noChangeArrowheads="1"/>
            </p:cNvSpPr>
            <p:nvPr userDrawn="1"/>
          </p:nvSpPr>
          <p:spPr bwMode="auto">
            <a:xfrm>
              <a:off x="4746625" y="2943225"/>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5" name="Oval 53"/>
            <p:cNvSpPr>
              <a:spLocks noChangeArrowheads="1"/>
            </p:cNvSpPr>
            <p:nvPr userDrawn="1"/>
          </p:nvSpPr>
          <p:spPr bwMode="auto">
            <a:xfrm>
              <a:off x="4965700"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6" name="Oval 54"/>
            <p:cNvSpPr>
              <a:spLocks noChangeArrowheads="1"/>
            </p:cNvSpPr>
            <p:nvPr userDrawn="1"/>
          </p:nvSpPr>
          <p:spPr bwMode="auto">
            <a:xfrm>
              <a:off x="463708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7" name="Oval 55"/>
            <p:cNvSpPr>
              <a:spLocks noChangeArrowheads="1"/>
            </p:cNvSpPr>
            <p:nvPr userDrawn="1"/>
          </p:nvSpPr>
          <p:spPr bwMode="auto">
            <a:xfrm>
              <a:off x="4529138" y="3276600"/>
              <a:ext cx="90488"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Oval 56"/>
            <p:cNvSpPr>
              <a:spLocks noChangeArrowheads="1"/>
            </p:cNvSpPr>
            <p:nvPr userDrawn="1"/>
          </p:nvSpPr>
          <p:spPr bwMode="auto">
            <a:xfrm>
              <a:off x="4529138" y="3167063"/>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9" name="Oval 57"/>
            <p:cNvSpPr>
              <a:spLocks noChangeArrowheads="1"/>
            </p:cNvSpPr>
            <p:nvPr userDrawn="1"/>
          </p:nvSpPr>
          <p:spPr bwMode="auto">
            <a:xfrm>
              <a:off x="4529138" y="2833688"/>
              <a:ext cx="90488"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0" name="Oval 58"/>
            <p:cNvSpPr>
              <a:spLocks noChangeArrowheads="1"/>
            </p:cNvSpPr>
            <p:nvPr userDrawn="1"/>
          </p:nvSpPr>
          <p:spPr bwMode="auto">
            <a:xfrm>
              <a:off x="44148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Oval 59"/>
            <p:cNvSpPr>
              <a:spLocks noChangeArrowheads="1"/>
            </p:cNvSpPr>
            <p:nvPr userDrawn="1"/>
          </p:nvSpPr>
          <p:spPr bwMode="auto">
            <a:xfrm>
              <a:off x="5187950"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2" name="Oval 60"/>
            <p:cNvSpPr>
              <a:spLocks noChangeArrowheads="1"/>
            </p:cNvSpPr>
            <p:nvPr userDrawn="1"/>
          </p:nvSpPr>
          <p:spPr bwMode="auto">
            <a:xfrm>
              <a:off x="529748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Oval 61"/>
            <p:cNvSpPr>
              <a:spLocks noChangeArrowheads="1"/>
            </p:cNvSpPr>
            <p:nvPr userDrawn="1"/>
          </p:nvSpPr>
          <p:spPr bwMode="auto">
            <a:xfrm>
              <a:off x="5407025"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62"/>
            <p:cNvSpPr>
              <a:spLocks noChangeArrowheads="1"/>
            </p:cNvSpPr>
            <p:nvPr userDrawn="1"/>
          </p:nvSpPr>
          <p:spPr bwMode="auto">
            <a:xfrm>
              <a:off x="5519738" y="3386138"/>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Oval 63"/>
            <p:cNvSpPr>
              <a:spLocks noChangeArrowheads="1"/>
            </p:cNvSpPr>
            <p:nvPr userDrawn="1"/>
          </p:nvSpPr>
          <p:spPr bwMode="auto">
            <a:xfrm>
              <a:off x="496570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Oval 64"/>
            <p:cNvSpPr>
              <a:spLocks noChangeArrowheads="1"/>
            </p:cNvSpPr>
            <p:nvPr userDrawn="1"/>
          </p:nvSpPr>
          <p:spPr bwMode="auto">
            <a:xfrm>
              <a:off x="5187950" y="3167063"/>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Oval 65"/>
            <p:cNvSpPr>
              <a:spLocks noChangeArrowheads="1"/>
            </p:cNvSpPr>
            <p:nvPr userDrawn="1"/>
          </p:nvSpPr>
          <p:spPr bwMode="auto">
            <a:xfrm>
              <a:off x="5187950"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Oval 66"/>
            <p:cNvSpPr>
              <a:spLocks noChangeArrowheads="1"/>
            </p:cNvSpPr>
            <p:nvPr userDrawn="1"/>
          </p:nvSpPr>
          <p:spPr bwMode="auto">
            <a:xfrm>
              <a:off x="5297488"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Oval 67"/>
            <p:cNvSpPr>
              <a:spLocks noChangeArrowheads="1"/>
            </p:cNvSpPr>
            <p:nvPr userDrawn="1"/>
          </p:nvSpPr>
          <p:spPr bwMode="auto">
            <a:xfrm>
              <a:off x="5407025"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Oval 68"/>
            <p:cNvSpPr>
              <a:spLocks noChangeArrowheads="1"/>
            </p:cNvSpPr>
            <p:nvPr userDrawn="1"/>
          </p:nvSpPr>
          <p:spPr bwMode="auto">
            <a:xfrm>
              <a:off x="518795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Oval 69"/>
            <p:cNvSpPr>
              <a:spLocks noChangeArrowheads="1"/>
            </p:cNvSpPr>
            <p:nvPr userDrawn="1"/>
          </p:nvSpPr>
          <p:spPr bwMode="auto">
            <a:xfrm>
              <a:off x="5407025" y="2943225"/>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Oval 70"/>
            <p:cNvSpPr>
              <a:spLocks noChangeArrowheads="1"/>
            </p:cNvSpPr>
            <p:nvPr userDrawn="1"/>
          </p:nvSpPr>
          <p:spPr bwMode="auto">
            <a:xfrm>
              <a:off x="5407025"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Oval 71"/>
            <p:cNvSpPr>
              <a:spLocks noChangeArrowheads="1"/>
            </p:cNvSpPr>
            <p:nvPr userDrawn="1"/>
          </p:nvSpPr>
          <p:spPr bwMode="auto">
            <a:xfrm>
              <a:off x="5519738" y="3052763"/>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Oval 72"/>
            <p:cNvSpPr>
              <a:spLocks noChangeArrowheads="1"/>
            </p:cNvSpPr>
            <p:nvPr userDrawn="1"/>
          </p:nvSpPr>
          <p:spPr bwMode="auto">
            <a:xfrm>
              <a:off x="5519738" y="3276600"/>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Oval 73"/>
            <p:cNvSpPr>
              <a:spLocks noChangeArrowheads="1"/>
            </p:cNvSpPr>
            <p:nvPr userDrawn="1"/>
          </p:nvSpPr>
          <p:spPr bwMode="auto">
            <a:xfrm>
              <a:off x="518795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Oval 74"/>
            <p:cNvSpPr>
              <a:spLocks noChangeArrowheads="1"/>
            </p:cNvSpPr>
            <p:nvPr userDrawn="1"/>
          </p:nvSpPr>
          <p:spPr bwMode="auto">
            <a:xfrm>
              <a:off x="4965700"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Oval 75"/>
            <p:cNvSpPr>
              <a:spLocks noChangeArrowheads="1"/>
            </p:cNvSpPr>
            <p:nvPr userDrawn="1"/>
          </p:nvSpPr>
          <p:spPr bwMode="auto">
            <a:xfrm>
              <a:off x="4087813" y="2833688"/>
              <a:ext cx="90488" cy="95250"/>
            </a:xfrm>
            <a:prstGeom prst="ellipse">
              <a:avLst/>
            </a:prstGeom>
            <a:solidFill>
              <a:srgbClr val="420E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Oval 76"/>
            <p:cNvSpPr>
              <a:spLocks noChangeArrowheads="1"/>
            </p:cNvSpPr>
            <p:nvPr userDrawn="1"/>
          </p:nvSpPr>
          <p:spPr bwMode="auto">
            <a:xfrm>
              <a:off x="3975100" y="2833688"/>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9" name="Oval 77"/>
            <p:cNvSpPr>
              <a:spLocks noChangeArrowheads="1"/>
            </p:cNvSpPr>
            <p:nvPr userDrawn="1"/>
          </p:nvSpPr>
          <p:spPr bwMode="auto">
            <a:xfrm>
              <a:off x="3314700" y="2724150"/>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Oval 78"/>
            <p:cNvSpPr>
              <a:spLocks noChangeArrowheads="1"/>
            </p:cNvSpPr>
            <p:nvPr userDrawn="1"/>
          </p:nvSpPr>
          <p:spPr bwMode="auto">
            <a:xfrm>
              <a:off x="5629275" y="2724150"/>
              <a:ext cx="93663"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Oval 79"/>
            <p:cNvSpPr>
              <a:spLocks noChangeArrowheads="1"/>
            </p:cNvSpPr>
            <p:nvPr userDrawn="1"/>
          </p:nvSpPr>
          <p:spPr bwMode="auto">
            <a:xfrm>
              <a:off x="3424238" y="2833688"/>
              <a:ext cx="95250" cy="952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Oval 80"/>
            <p:cNvSpPr>
              <a:spLocks noChangeArrowheads="1"/>
            </p:cNvSpPr>
            <p:nvPr userDrawn="1"/>
          </p:nvSpPr>
          <p:spPr bwMode="auto">
            <a:xfrm>
              <a:off x="3975100"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Oval 81"/>
            <p:cNvSpPr>
              <a:spLocks noChangeArrowheads="1"/>
            </p:cNvSpPr>
            <p:nvPr userDrawn="1"/>
          </p:nvSpPr>
          <p:spPr bwMode="auto">
            <a:xfrm>
              <a:off x="3646488" y="3608388"/>
              <a:ext cx="90488"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Oval 82"/>
            <p:cNvSpPr>
              <a:spLocks noChangeArrowheads="1"/>
            </p:cNvSpPr>
            <p:nvPr userDrawn="1"/>
          </p:nvSpPr>
          <p:spPr bwMode="auto">
            <a:xfrm>
              <a:off x="3314700" y="3608388"/>
              <a:ext cx="95250"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Oval 83"/>
            <p:cNvSpPr>
              <a:spLocks noChangeArrowheads="1"/>
            </p:cNvSpPr>
            <p:nvPr userDrawn="1"/>
          </p:nvSpPr>
          <p:spPr bwMode="auto">
            <a:xfrm>
              <a:off x="3865563"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Oval 84"/>
            <p:cNvSpPr>
              <a:spLocks noChangeArrowheads="1"/>
            </p:cNvSpPr>
            <p:nvPr userDrawn="1"/>
          </p:nvSpPr>
          <p:spPr bwMode="auto">
            <a:xfrm>
              <a:off x="3865563"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Oval 85"/>
            <p:cNvSpPr>
              <a:spLocks noChangeArrowheads="1"/>
            </p:cNvSpPr>
            <p:nvPr userDrawn="1"/>
          </p:nvSpPr>
          <p:spPr bwMode="auto">
            <a:xfrm>
              <a:off x="3756025" y="3495675"/>
              <a:ext cx="93663" cy="93663"/>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Oval 86"/>
            <p:cNvSpPr>
              <a:spLocks noChangeArrowheads="1"/>
            </p:cNvSpPr>
            <p:nvPr userDrawn="1"/>
          </p:nvSpPr>
          <p:spPr bwMode="auto">
            <a:xfrm>
              <a:off x="3756025" y="3608388"/>
              <a:ext cx="93663" cy="90488"/>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Oval 87"/>
            <p:cNvSpPr>
              <a:spLocks noChangeArrowheads="1"/>
            </p:cNvSpPr>
            <p:nvPr userDrawn="1"/>
          </p:nvSpPr>
          <p:spPr bwMode="auto">
            <a:xfrm>
              <a:off x="5289550" y="4079875"/>
              <a:ext cx="52388" cy="57150"/>
            </a:xfrm>
            <a:prstGeom prst="ellipse">
              <a:avLst/>
            </a:pr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88"/>
            <p:cNvSpPr>
              <a:spLocks noEditPoints="1"/>
            </p:cNvSpPr>
            <p:nvPr userDrawn="1"/>
          </p:nvSpPr>
          <p:spPr bwMode="auto">
            <a:xfrm>
              <a:off x="3424238" y="3970338"/>
              <a:ext cx="139700" cy="158750"/>
            </a:xfrm>
            <a:custGeom>
              <a:avLst/>
              <a:gdLst>
                <a:gd name="T0" fmla="*/ 15 w 37"/>
                <a:gd name="T1" fmla="*/ 35 h 42"/>
                <a:gd name="T2" fmla="*/ 30 w 37"/>
                <a:gd name="T3" fmla="*/ 21 h 42"/>
                <a:gd name="T4" fmla="*/ 30 w 37"/>
                <a:gd name="T5" fmla="*/ 21 h 42"/>
                <a:gd name="T6" fmla="*/ 15 w 37"/>
                <a:gd name="T7" fmla="*/ 7 h 42"/>
                <a:gd name="T8" fmla="*/ 7 w 37"/>
                <a:gd name="T9" fmla="*/ 7 h 42"/>
                <a:gd name="T10" fmla="*/ 7 w 37"/>
                <a:gd name="T11" fmla="*/ 35 h 42"/>
                <a:gd name="T12" fmla="*/ 15 w 37"/>
                <a:gd name="T13" fmla="*/ 35 h 42"/>
                <a:gd name="T14" fmla="*/ 0 w 37"/>
                <a:gd name="T15" fmla="*/ 4 h 42"/>
                <a:gd name="T16" fmla="*/ 3 w 37"/>
                <a:gd name="T17" fmla="*/ 0 h 42"/>
                <a:gd name="T18" fmla="*/ 15 w 37"/>
                <a:gd name="T19" fmla="*/ 0 h 42"/>
                <a:gd name="T20" fmla="*/ 37 w 37"/>
                <a:gd name="T21" fmla="*/ 21 h 42"/>
                <a:gd name="T22" fmla="*/ 37 w 37"/>
                <a:gd name="T23" fmla="*/ 21 h 42"/>
                <a:gd name="T24" fmla="*/ 15 w 37"/>
                <a:gd name="T25" fmla="*/ 42 h 42"/>
                <a:gd name="T26" fmla="*/ 3 w 37"/>
                <a:gd name="T27" fmla="*/ 42 h 42"/>
                <a:gd name="T28" fmla="*/ 0 w 37"/>
                <a:gd name="T29" fmla="*/ 38 h 42"/>
                <a:gd name="T30" fmla="*/ 0 w 37"/>
                <a:gd name="T31" fmla="*/ 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 h="42">
                  <a:moveTo>
                    <a:pt x="15" y="35"/>
                  </a:moveTo>
                  <a:cubicBezTo>
                    <a:pt x="24" y="35"/>
                    <a:pt x="30" y="29"/>
                    <a:pt x="30" y="21"/>
                  </a:cubicBezTo>
                  <a:cubicBezTo>
                    <a:pt x="30" y="21"/>
                    <a:pt x="30" y="21"/>
                    <a:pt x="30" y="21"/>
                  </a:cubicBezTo>
                  <a:cubicBezTo>
                    <a:pt x="30" y="13"/>
                    <a:pt x="24" y="7"/>
                    <a:pt x="15" y="7"/>
                  </a:cubicBezTo>
                  <a:cubicBezTo>
                    <a:pt x="7" y="7"/>
                    <a:pt x="7" y="7"/>
                    <a:pt x="7" y="7"/>
                  </a:cubicBezTo>
                  <a:cubicBezTo>
                    <a:pt x="7" y="35"/>
                    <a:pt x="7" y="35"/>
                    <a:pt x="7" y="35"/>
                  </a:cubicBezTo>
                  <a:cubicBezTo>
                    <a:pt x="15" y="35"/>
                    <a:pt x="15" y="35"/>
                    <a:pt x="15" y="35"/>
                  </a:cubicBezTo>
                  <a:close/>
                  <a:moveTo>
                    <a:pt x="0" y="4"/>
                  </a:moveTo>
                  <a:cubicBezTo>
                    <a:pt x="0" y="2"/>
                    <a:pt x="1" y="0"/>
                    <a:pt x="3" y="0"/>
                  </a:cubicBezTo>
                  <a:cubicBezTo>
                    <a:pt x="15" y="0"/>
                    <a:pt x="15" y="0"/>
                    <a:pt x="15" y="0"/>
                  </a:cubicBezTo>
                  <a:cubicBezTo>
                    <a:pt x="28" y="0"/>
                    <a:pt x="37" y="9"/>
                    <a:pt x="37" y="21"/>
                  </a:cubicBezTo>
                  <a:cubicBezTo>
                    <a:pt x="37" y="21"/>
                    <a:pt x="37" y="21"/>
                    <a:pt x="37" y="21"/>
                  </a:cubicBezTo>
                  <a:cubicBezTo>
                    <a:pt x="37" y="33"/>
                    <a:pt x="28" y="42"/>
                    <a:pt x="15" y="42"/>
                  </a:cubicBezTo>
                  <a:cubicBezTo>
                    <a:pt x="3" y="42"/>
                    <a:pt x="3" y="42"/>
                    <a:pt x="3" y="42"/>
                  </a:cubicBezTo>
                  <a:cubicBezTo>
                    <a:pt x="1" y="42"/>
                    <a:pt x="0" y="40"/>
                    <a:pt x="0" y="38"/>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89"/>
            <p:cNvSpPr>
              <a:spLocks noEditPoints="1"/>
            </p:cNvSpPr>
            <p:nvPr userDrawn="1"/>
          </p:nvSpPr>
          <p:spPr bwMode="auto">
            <a:xfrm>
              <a:off x="3594100" y="3967163"/>
              <a:ext cx="30163" cy="161925"/>
            </a:xfrm>
            <a:custGeom>
              <a:avLst/>
              <a:gdLst>
                <a:gd name="T0" fmla="*/ 0 w 8"/>
                <a:gd name="T1" fmla="*/ 15 h 43"/>
                <a:gd name="T2" fmla="*/ 4 w 8"/>
                <a:gd name="T3" fmla="*/ 11 h 43"/>
                <a:gd name="T4" fmla="*/ 7 w 8"/>
                <a:gd name="T5" fmla="*/ 15 h 43"/>
                <a:gd name="T6" fmla="*/ 7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7" y="13"/>
                    <a:pt x="7" y="15"/>
                  </a:cubicBezTo>
                  <a:cubicBezTo>
                    <a:pt x="7" y="40"/>
                    <a:pt x="7" y="40"/>
                    <a:pt x="7" y="40"/>
                  </a:cubicBezTo>
                  <a:cubicBezTo>
                    <a:pt x="7"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90"/>
            <p:cNvSpPr>
              <a:spLocks/>
            </p:cNvSpPr>
            <p:nvPr userDrawn="1"/>
          </p:nvSpPr>
          <p:spPr bwMode="auto">
            <a:xfrm>
              <a:off x="3646488" y="4008438"/>
              <a:ext cx="95250" cy="120650"/>
            </a:xfrm>
            <a:custGeom>
              <a:avLst/>
              <a:gdLst>
                <a:gd name="T0" fmla="*/ 1 w 25"/>
                <a:gd name="T1" fmla="*/ 29 h 32"/>
                <a:gd name="T2" fmla="*/ 0 w 25"/>
                <a:gd name="T3" fmla="*/ 26 h 32"/>
                <a:gd name="T4" fmla="*/ 3 w 25"/>
                <a:gd name="T5" fmla="*/ 23 h 32"/>
                <a:gd name="T6" fmla="*/ 4 w 25"/>
                <a:gd name="T7" fmla="*/ 24 h 32"/>
                <a:gd name="T8" fmla="*/ 13 w 25"/>
                <a:gd name="T9" fmla="*/ 27 h 32"/>
                <a:gd name="T10" fmla="*/ 18 w 25"/>
                <a:gd name="T11" fmla="*/ 23 h 32"/>
                <a:gd name="T12" fmla="*/ 18 w 25"/>
                <a:gd name="T13" fmla="*/ 23 h 32"/>
                <a:gd name="T14" fmla="*/ 11 w 25"/>
                <a:gd name="T15" fmla="*/ 19 h 32"/>
                <a:gd name="T16" fmla="*/ 1 w 25"/>
                <a:gd name="T17" fmla="*/ 10 h 32"/>
                <a:gd name="T18" fmla="*/ 1 w 25"/>
                <a:gd name="T19" fmla="*/ 10 h 32"/>
                <a:gd name="T20" fmla="*/ 13 w 25"/>
                <a:gd name="T21" fmla="*/ 0 h 32"/>
                <a:gd name="T22" fmla="*/ 22 w 25"/>
                <a:gd name="T23" fmla="*/ 3 h 32"/>
                <a:gd name="T24" fmla="*/ 24 w 25"/>
                <a:gd name="T25" fmla="*/ 5 h 32"/>
                <a:gd name="T26" fmla="*/ 21 w 25"/>
                <a:gd name="T27" fmla="*/ 8 h 32"/>
                <a:gd name="T28" fmla="*/ 20 w 25"/>
                <a:gd name="T29" fmla="*/ 8 h 32"/>
                <a:gd name="T30" fmla="*/ 12 w 25"/>
                <a:gd name="T31" fmla="*/ 6 h 32"/>
                <a:gd name="T32" fmla="*/ 8 w 25"/>
                <a:gd name="T33" fmla="*/ 9 h 32"/>
                <a:gd name="T34" fmla="*/ 8 w 25"/>
                <a:gd name="T35" fmla="*/ 9 h 32"/>
                <a:gd name="T36" fmla="*/ 15 w 25"/>
                <a:gd name="T37" fmla="*/ 13 h 32"/>
                <a:gd name="T38" fmla="*/ 25 w 25"/>
                <a:gd name="T39" fmla="*/ 22 h 32"/>
                <a:gd name="T40" fmla="*/ 25 w 25"/>
                <a:gd name="T41" fmla="*/ 23 h 32"/>
                <a:gd name="T42" fmla="*/ 13 w 25"/>
                <a:gd name="T43" fmla="*/ 32 h 32"/>
                <a:gd name="T44" fmla="*/ 1 w 25"/>
                <a:gd name="T45" fmla="*/ 2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 h="32">
                  <a:moveTo>
                    <a:pt x="1" y="29"/>
                  </a:moveTo>
                  <a:cubicBezTo>
                    <a:pt x="0" y="28"/>
                    <a:pt x="0" y="27"/>
                    <a:pt x="0" y="26"/>
                  </a:cubicBezTo>
                  <a:cubicBezTo>
                    <a:pt x="0" y="25"/>
                    <a:pt x="1" y="23"/>
                    <a:pt x="3" y="23"/>
                  </a:cubicBezTo>
                  <a:cubicBezTo>
                    <a:pt x="3" y="23"/>
                    <a:pt x="4" y="23"/>
                    <a:pt x="4" y="24"/>
                  </a:cubicBezTo>
                  <a:cubicBezTo>
                    <a:pt x="7" y="26"/>
                    <a:pt x="10" y="27"/>
                    <a:pt x="13" y="27"/>
                  </a:cubicBezTo>
                  <a:cubicBezTo>
                    <a:pt x="16" y="27"/>
                    <a:pt x="18" y="25"/>
                    <a:pt x="18" y="23"/>
                  </a:cubicBezTo>
                  <a:cubicBezTo>
                    <a:pt x="18" y="23"/>
                    <a:pt x="18" y="23"/>
                    <a:pt x="18" y="23"/>
                  </a:cubicBezTo>
                  <a:cubicBezTo>
                    <a:pt x="18" y="21"/>
                    <a:pt x="15" y="20"/>
                    <a:pt x="11" y="19"/>
                  </a:cubicBezTo>
                  <a:cubicBezTo>
                    <a:pt x="7" y="18"/>
                    <a:pt x="1" y="16"/>
                    <a:pt x="1" y="10"/>
                  </a:cubicBezTo>
                  <a:cubicBezTo>
                    <a:pt x="1" y="10"/>
                    <a:pt x="1" y="10"/>
                    <a:pt x="1" y="10"/>
                  </a:cubicBezTo>
                  <a:cubicBezTo>
                    <a:pt x="1" y="4"/>
                    <a:pt x="6" y="0"/>
                    <a:pt x="13" y="0"/>
                  </a:cubicBezTo>
                  <a:cubicBezTo>
                    <a:pt x="16" y="0"/>
                    <a:pt x="19" y="1"/>
                    <a:pt x="22" y="3"/>
                  </a:cubicBezTo>
                  <a:cubicBezTo>
                    <a:pt x="23" y="3"/>
                    <a:pt x="24" y="4"/>
                    <a:pt x="24" y="5"/>
                  </a:cubicBezTo>
                  <a:cubicBezTo>
                    <a:pt x="24" y="7"/>
                    <a:pt x="23" y="8"/>
                    <a:pt x="21" y="8"/>
                  </a:cubicBezTo>
                  <a:cubicBezTo>
                    <a:pt x="21" y="8"/>
                    <a:pt x="20" y="8"/>
                    <a:pt x="20" y="8"/>
                  </a:cubicBezTo>
                  <a:cubicBezTo>
                    <a:pt x="17" y="6"/>
                    <a:pt x="15" y="6"/>
                    <a:pt x="12" y="6"/>
                  </a:cubicBezTo>
                  <a:cubicBezTo>
                    <a:pt x="10" y="6"/>
                    <a:pt x="8" y="7"/>
                    <a:pt x="8" y="9"/>
                  </a:cubicBezTo>
                  <a:cubicBezTo>
                    <a:pt x="8" y="9"/>
                    <a:pt x="8" y="9"/>
                    <a:pt x="8" y="9"/>
                  </a:cubicBezTo>
                  <a:cubicBezTo>
                    <a:pt x="8" y="11"/>
                    <a:pt x="11" y="12"/>
                    <a:pt x="15" y="13"/>
                  </a:cubicBezTo>
                  <a:cubicBezTo>
                    <a:pt x="20" y="15"/>
                    <a:pt x="25" y="17"/>
                    <a:pt x="25" y="22"/>
                  </a:cubicBezTo>
                  <a:cubicBezTo>
                    <a:pt x="25" y="23"/>
                    <a:pt x="25" y="23"/>
                    <a:pt x="25" y="23"/>
                  </a:cubicBezTo>
                  <a:cubicBezTo>
                    <a:pt x="25" y="29"/>
                    <a:pt x="20" y="32"/>
                    <a:pt x="13" y="32"/>
                  </a:cubicBezTo>
                  <a:cubicBezTo>
                    <a:pt x="9" y="32"/>
                    <a:pt x="5" y="31"/>
                    <a:pt x="1" y="29"/>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Freeform 91"/>
            <p:cNvSpPr>
              <a:spLocks/>
            </p:cNvSpPr>
            <p:nvPr userDrawn="1"/>
          </p:nvSpPr>
          <p:spPr bwMode="auto">
            <a:xfrm>
              <a:off x="37592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92"/>
            <p:cNvSpPr>
              <a:spLocks noEditPoints="1"/>
            </p:cNvSpPr>
            <p:nvPr userDrawn="1"/>
          </p:nvSpPr>
          <p:spPr bwMode="auto">
            <a:xfrm>
              <a:off x="38846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93"/>
            <p:cNvSpPr>
              <a:spLocks/>
            </p:cNvSpPr>
            <p:nvPr userDrawn="1"/>
          </p:nvSpPr>
          <p:spPr bwMode="auto">
            <a:xfrm>
              <a:off x="4019550" y="4008438"/>
              <a:ext cx="112713" cy="120650"/>
            </a:xfrm>
            <a:custGeom>
              <a:avLst/>
              <a:gdLst>
                <a:gd name="T0" fmla="*/ 15 w 30"/>
                <a:gd name="T1" fmla="*/ 32 h 32"/>
                <a:gd name="T2" fmla="*/ 15 w 30"/>
                <a:gd name="T3" fmla="*/ 32 h 32"/>
                <a:gd name="T4" fmla="*/ 11 w 30"/>
                <a:gd name="T5" fmla="*/ 29 h 32"/>
                <a:gd name="T6" fmla="*/ 1 w 30"/>
                <a:gd name="T7" fmla="*/ 5 h 32"/>
                <a:gd name="T8" fmla="*/ 0 w 30"/>
                <a:gd name="T9" fmla="*/ 4 h 32"/>
                <a:gd name="T10" fmla="*/ 4 w 30"/>
                <a:gd name="T11" fmla="*/ 0 h 32"/>
                <a:gd name="T12" fmla="*/ 7 w 30"/>
                <a:gd name="T13" fmla="*/ 3 h 32"/>
                <a:gd name="T14" fmla="*/ 15 w 30"/>
                <a:gd name="T15" fmla="*/ 24 h 32"/>
                <a:gd name="T16" fmla="*/ 24 w 30"/>
                <a:gd name="T17" fmla="*/ 3 h 32"/>
                <a:gd name="T18" fmla="*/ 27 w 30"/>
                <a:gd name="T19" fmla="*/ 0 h 32"/>
                <a:gd name="T20" fmla="*/ 30 w 30"/>
                <a:gd name="T21" fmla="*/ 4 h 32"/>
                <a:gd name="T22" fmla="*/ 30 w 30"/>
                <a:gd name="T23" fmla="*/ 5 h 32"/>
                <a:gd name="T24" fmla="*/ 20 w 30"/>
                <a:gd name="T25" fmla="*/ 29 h 32"/>
                <a:gd name="T26" fmla="*/ 15 w 30"/>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32">
                  <a:moveTo>
                    <a:pt x="15" y="32"/>
                  </a:moveTo>
                  <a:cubicBezTo>
                    <a:pt x="15" y="32"/>
                    <a:pt x="15" y="32"/>
                    <a:pt x="15" y="32"/>
                  </a:cubicBezTo>
                  <a:cubicBezTo>
                    <a:pt x="13" y="32"/>
                    <a:pt x="12" y="31"/>
                    <a:pt x="11" y="29"/>
                  </a:cubicBezTo>
                  <a:cubicBezTo>
                    <a:pt x="1" y="5"/>
                    <a:pt x="1" y="5"/>
                    <a:pt x="1" y="5"/>
                  </a:cubicBezTo>
                  <a:cubicBezTo>
                    <a:pt x="0" y="5"/>
                    <a:pt x="0" y="4"/>
                    <a:pt x="0" y="4"/>
                  </a:cubicBezTo>
                  <a:cubicBezTo>
                    <a:pt x="0" y="2"/>
                    <a:pt x="2" y="0"/>
                    <a:pt x="4" y="0"/>
                  </a:cubicBezTo>
                  <a:cubicBezTo>
                    <a:pt x="6" y="0"/>
                    <a:pt x="7" y="1"/>
                    <a:pt x="7" y="3"/>
                  </a:cubicBezTo>
                  <a:cubicBezTo>
                    <a:pt x="15" y="24"/>
                    <a:pt x="15" y="24"/>
                    <a:pt x="15" y="24"/>
                  </a:cubicBezTo>
                  <a:cubicBezTo>
                    <a:pt x="24" y="3"/>
                    <a:pt x="24" y="3"/>
                    <a:pt x="24" y="3"/>
                  </a:cubicBezTo>
                  <a:cubicBezTo>
                    <a:pt x="24" y="1"/>
                    <a:pt x="25" y="0"/>
                    <a:pt x="27" y="0"/>
                  </a:cubicBezTo>
                  <a:cubicBezTo>
                    <a:pt x="29" y="0"/>
                    <a:pt x="30" y="2"/>
                    <a:pt x="30" y="4"/>
                  </a:cubicBezTo>
                  <a:cubicBezTo>
                    <a:pt x="30" y="4"/>
                    <a:pt x="30" y="5"/>
                    <a:pt x="30" y="5"/>
                  </a:cubicBezTo>
                  <a:cubicBezTo>
                    <a:pt x="20" y="29"/>
                    <a:pt x="20" y="29"/>
                    <a:pt x="20" y="29"/>
                  </a:cubicBezTo>
                  <a:cubicBezTo>
                    <a:pt x="19" y="31"/>
                    <a:pt x="17" y="32"/>
                    <a:pt x="15" y="32"/>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94"/>
            <p:cNvSpPr>
              <a:spLocks noEditPoints="1"/>
            </p:cNvSpPr>
            <p:nvPr userDrawn="1"/>
          </p:nvSpPr>
          <p:spPr bwMode="auto">
            <a:xfrm>
              <a:off x="4148138" y="4008438"/>
              <a:ext cx="112713" cy="125413"/>
            </a:xfrm>
            <a:custGeom>
              <a:avLst/>
              <a:gdLst>
                <a:gd name="T0" fmla="*/ 23 w 30"/>
                <a:gd name="T1" fmla="*/ 14 h 33"/>
                <a:gd name="T2" fmla="*/ 15 w 30"/>
                <a:gd name="T3" fmla="*/ 6 h 33"/>
                <a:gd name="T4" fmla="*/ 7 w 30"/>
                <a:gd name="T5" fmla="*/ 14 h 33"/>
                <a:gd name="T6" fmla="*/ 23 w 30"/>
                <a:gd name="T7" fmla="*/ 14 h 33"/>
                <a:gd name="T8" fmla="*/ 0 w 30"/>
                <a:gd name="T9" fmla="*/ 16 h 33"/>
                <a:gd name="T10" fmla="*/ 0 w 30"/>
                <a:gd name="T11" fmla="*/ 16 h 33"/>
                <a:gd name="T12" fmla="*/ 15 w 30"/>
                <a:gd name="T13" fmla="*/ 0 h 33"/>
                <a:gd name="T14" fmla="*/ 30 w 30"/>
                <a:gd name="T15" fmla="*/ 15 h 33"/>
                <a:gd name="T16" fmla="*/ 27 w 30"/>
                <a:gd name="T17" fmla="*/ 19 h 33"/>
                <a:gd name="T18" fmla="*/ 7 w 30"/>
                <a:gd name="T19" fmla="*/ 19 h 33"/>
                <a:gd name="T20" fmla="*/ 16 w 30"/>
                <a:gd name="T21" fmla="*/ 27 h 33"/>
                <a:gd name="T22" fmla="*/ 23 w 30"/>
                <a:gd name="T23" fmla="*/ 24 h 33"/>
                <a:gd name="T24" fmla="*/ 25 w 30"/>
                <a:gd name="T25" fmla="*/ 23 h 33"/>
                <a:gd name="T26" fmla="*/ 28 w 30"/>
                <a:gd name="T27" fmla="*/ 26 h 33"/>
                <a:gd name="T28" fmla="*/ 27 w 30"/>
                <a:gd name="T29" fmla="*/ 28 h 33"/>
                <a:gd name="T30" fmla="*/ 16 w 30"/>
                <a:gd name="T31" fmla="*/ 33 h 33"/>
                <a:gd name="T32" fmla="*/ 0 w 30"/>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 h="33">
                  <a:moveTo>
                    <a:pt x="23" y="14"/>
                  </a:moveTo>
                  <a:cubicBezTo>
                    <a:pt x="23" y="9"/>
                    <a:pt x="20" y="6"/>
                    <a:pt x="15" y="6"/>
                  </a:cubicBezTo>
                  <a:cubicBezTo>
                    <a:pt x="11" y="6"/>
                    <a:pt x="8" y="9"/>
                    <a:pt x="7" y="14"/>
                  </a:cubicBezTo>
                  <a:cubicBezTo>
                    <a:pt x="23" y="14"/>
                    <a:pt x="23" y="14"/>
                    <a:pt x="23" y="14"/>
                  </a:cubicBezTo>
                  <a:close/>
                  <a:moveTo>
                    <a:pt x="0" y="16"/>
                  </a:moveTo>
                  <a:cubicBezTo>
                    <a:pt x="0" y="16"/>
                    <a:pt x="0" y="16"/>
                    <a:pt x="0" y="16"/>
                  </a:cubicBezTo>
                  <a:cubicBezTo>
                    <a:pt x="0" y="7"/>
                    <a:pt x="6" y="0"/>
                    <a:pt x="15" y="0"/>
                  </a:cubicBezTo>
                  <a:cubicBezTo>
                    <a:pt x="25" y="0"/>
                    <a:pt x="30" y="8"/>
                    <a:pt x="30" y="15"/>
                  </a:cubicBezTo>
                  <a:cubicBezTo>
                    <a:pt x="30" y="17"/>
                    <a:pt x="28" y="19"/>
                    <a:pt x="27" y="19"/>
                  </a:cubicBezTo>
                  <a:cubicBezTo>
                    <a:pt x="7" y="19"/>
                    <a:pt x="7" y="19"/>
                    <a:pt x="7" y="19"/>
                  </a:cubicBezTo>
                  <a:cubicBezTo>
                    <a:pt x="8" y="24"/>
                    <a:pt x="11" y="27"/>
                    <a:pt x="16" y="27"/>
                  </a:cubicBezTo>
                  <a:cubicBezTo>
                    <a:pt x="19" y="27"/>
                    <a:pt x="21" y="26"/>
                    <a:pt x="23" y="24"/>
                  </a:cubicBezTo>
                  <a:cubicBezTo>
                    <a:pt x="24" y="24"/>
                    <a:pt x="24" y="23"/>
                    <a:pt x="25" y="23"/>
                  </a:cubicBezTo>
                  <a:cubicBezTo>
                    <a:pt x="27" y="23"/>
                    <a:pt x="28" y="25"/>
                    <a:pt x="28" y="26"/>
                  </a:cubicBezTo>
                  <a:cubicBezTo>
                    <a:pt x="28" y="27"/>
                    <a:pt x="28" y="28"/>
                    <a:pt x="27" y="28"/>
                  </a:cubicBezTo>
                  <a:cubicBezTo>
                    <a:pt x="24"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95"/>
            <p:cNvSpPr>
              <a:spLocks/>
            </p:cNvSpPr>
            <p:nvPr userDrawn="1"/>
          </p:nvSpPr>
          <p:spPr bwMode="auto">
            <a:xfrm>
              <a:off x="4287838" y="4008438"/>
              <a:ext cx="71438" cy="120650"/>
            </a:xfrm>
            <a:custGeom>
              <a:avLst/>
              <a:gdLst>
                <a:gd name="T0" fmla="*/ 0 w 19"/>
                <a:gd name="T1" fmla="*/ 4 h 32"/>
                <a:gd name="T2" fmla="*/ 3 w 19"/>
                <a:gd name="T3" fmla="*/ 0 h 32"/>
                <a:gd name="T4" fmla="*/ 7 w 19"/>
                <a:gd name="T5" fmla="*/ 4 h 32"/>
                <a:gd name="T6" fmla="*/ 7 w 19"/>
                <a:gd name="T7" fmla="*/ 7 h 32"/>
                <a:gd name="T8" fmla="*/ 15 w 19"/>
                <a:gd name="T9" fmla="*/ 0 h 32"/>
                <a:gd name="T10" fmla="*/ 19 w 19"/>
                <a:gd name="T11" fmla="*/ 4 h 32"/>
                <a:gd name="T12" fmla="*/ 16 w 19"/>
                <a:gd name="T13" fmla="*/ 7 h 32"/>
                <a:gd name="T14" fmla="*/ 7 w 19"/>
                <a:gd name="T15" fmla="*/ 19 h 32"/>
                <a:gd name="T16" fmla="*/ 7 w 19"/>
                <a:gd name="T17" fmla="*/ 29 h 32"/>
                <a:gd name="T18" fmla="*/ 3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1" y="0"/>
                    <a:pt x="3" y="0"/>
                  </a:cubicBezTo>
                  <a:cubicBezTo>
                    <a:pt x="5" y="0"/>
                    <a:pt x="7" y="2"/>
                    <a:pt x="7" y="4"/>
                  </a:cubicBezTo>
                  <a:cubicBezTo>
                    <a:pt x="7" y="7"/>
                    <a:pt x="7" y="7"/>
                    <a:pt x="7" y="7"/>
                  </a:cubicBezTo>
                  <a:cubicBezTo>
                    <a:pt x="9" y="3"/>
                    <a:pt x="12" y="0"/>
                    <a:pt x="15" y="0"/>
                  </a:cubicBezTo>
                  <a:cubicBezTo>
                    <a:pt x="17" y="0"/>
                    <a:pt x="19" y="2"/>
                    <a:pt x="19" y="4"/>
                  </a:cubicBezTo>
                  <a:cubicBezTo>
                    <a:pt x="19" y="6"/>
                    <a:pt x="17" y="7"/>
                    <a:pt x="16" y="7"/>
                  </a:cubicBezTo>
                  <a:cubicBezTo>
                    <a:pt x="11" y="8"/>
                    <a:pt x="7" y="12"/>
                    <a:pt x="7" y="19"/>
                  </a:cubicBezTo>
                  <a:cubicBezTo>
                    <a:pt x="7" y="29"/>
                    <a:pt x="7" y="29"/>
                    <a:pt x="7" y="29"/>
                  </a:cubicBezTo>
                  <a:cubicBezTo>
                    <a:pt x="7" y="31"/>
                    <a:pt x="5" y="32"/>
                    <a:pt x="3"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96"/>
            <p:cNvSpPr>
              <a:spLocks noEditPoints="1"/>
            </p:cNvSpPr>
            <p:nvPr userDrawn="1"/>
          </p:nvSpPr>
          <p:spPr bwMode="auto">
            <a:xfrm>
              <a:off x="4359275" y="3970338"/>
              <a:ext cx="153988" cy="158750"/>
            </a:xfrm>
            <a:custGeom>
              <a:avLst/>
              <a:gdLst>
                <a:gd name="T0" fmla="*/ 27 w 41"/>
                <a:gd name="T1" fmla="*/ 25 h 42"/>
                <a:gd name="T2" fmla="*/ 20 w 41"/>
                <a:gd name="T3" fmla="*/ 9 h 42"/>
                <a:gd name="T4" fmla="*/ 13 w 41"/>
                <a:gd name="T5" fmla="*/ 25 h 42"/>
                <a:gd name="T6" fmla="*/ 27 w 41"/>
                <a:gd name="T7" fmla="*/ 25 h 42"/>
                <a:gd name="T8" fmla="*/ 0 w 41"/>
                <a:gd name="T9" fmla="*/ 37 h 42"/>
                <a:gd name="T10" fmla="*/ 16 w 41"/>
                <a:gd name="T11" fmla="*/ 3 h 42"/>
                <a:gd name="T12" fmla="*/ 20 w 41"/>
                <a:gd name="T13" fmla="*/ 0 h 42"/>
                <a:gd name="T14" fmla="*/ 20 w 41"/>
                <a:gd name="T15" fmla="*/ 0 h 42"/>
                <a:gd name="T16" fmla="*/ 25 w 41"/>
                <a:gd name="T17" fmla="*/ 3 h 42"/>
                <a:gd name="T18" fmla="*/ 40 w 41"/>
                <a:gd name="T19" fmla="*/ 37 h 42"/>
                <a:gd name="T20" fmla="*/ 41 w 41"/>
                <a:gd name="T21" fmla="*/ 39 h 42"/>
                <a:gd name="T22" fmla="*/ 37 w 41"/>
                <a:gd name="T23" fmla="*/ 42 h 42"/>
                <a:gd name="T24" fmla="*/ 34 w 41"/>
                <a:gd name="T25" fmla="*/ 40 h 42"/>
                <a:gd name="T26" fmla="*/ 30 w 41"/>
                <a:gd name="T27" fmla="*/ 32 h 42"/>
                <a:gd name="T28" fmla="*/ 10 w 41"/>
                <a:gd name="T29" fmla="*/ 32 h 42"/>
                <a:gd name="T30" fmla="*/ 6 w 41"/>
                <a:gd name="T31" fmla="*/ 40 h 42"/>
                <a:gd name="T32" fmla="*/ 3 w 41"/>
                <a:gd name="T33" fmla="*/ 42 h 42"/>
                <a:gd name="T34" fmla="*/ 0 w 41"/>
                <a:gd name="T35" fmla="*/ 39 h 42"/>
                <a:gd name="T36" fmla="*/ 0 w 41"/>
                <a:gd name="T37" fmla="*/ 3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 h="42">
                  <a:moveTo>
                    <a:pt x="27" y="25"/>
                  </a:moveTo>
                  <a:cubicBezTo>
                    <a:pt x="20" y="9"/>
                    <a:pt x="20" y="9"/>
                    <a:pt x="20" y="9"/>
                  </a:cubicBezTo>
                  <a:cubicBezTo>
                    <a:pt x="13" y="25"/>
                    <a:pt x="13" y="25"/>
                    <a:pt x="13" y="25"/>
                  </a:cubicBezTo>
                  <a:cubicBezTo>
                    <a:pt x="27" y="25"/>
                    <a:pt x="27" y="25"/>
                    <a:pt x="27" y="25"/>
                  </a:cubicBezTo>
                  <a:close/>
                  <a:moveTo>
                    <a:pt x="0" y="37"/>
                  </a:moveTo>
                  <a:cubicBezTo>
                    <a:pt x="16" y="3"/>
                    <a:pt x="16" y="3"/>
                    <a:pt x="16" y="3"/>
                  </a:cubicBezTo>
                  <a:cubicBezTo>
                    <a:pt x="16" y="1"/>
                    <a:pt x="18" y="0"/>
                    <a:pt x="20" y="0"/>
                  </a:cubicBezTo>
                  <a:cubicBezTo>
                    <a:pt x="20" y="0"/>
                    <a:pt x="20" y="0"/>
                    <a:pt x="20" y="0"/>
                  </a:cubicBezTo>
                  <a:cubicBezTo>
                    <a:pt x="23" y="0"/>
                    <a:pt x="24" y="1"/>
                    <a:pt x="25" y="3"/>
                  </a:cubicBezTo>
                  <a:cubicBezTo>
                    <a:pt x="40" y="37"/>
                    <a:pt x="40" y="37"/>
                    <a:pt x="40" y="37"/>
                  </a:cubicBezTo>
                  <a:cubicBezTo>
                    <a:pt x="40" y="38"/>
                    <a:pt x="41" y="38"/>
                    <a:pt x="41" y="39"/>
                  </a:cubicBezTo>
                  <a:cubicBezTo>
                    <a:pt x="41" y="41"/>
                    <a:pt x="39" y="42"/>
                    <a:pt x="37" y="42"/>
                  </a:cubicBezTo>
                  <a:cubicBezTo>
                    <a:pt x="35" y="42"/>
                    <a:pt x="34" y="41"/>
                    <a:pt x="34" y="40"/>
                  </a:cubicBezTo>
                  <a:cubicBezTo>
                    <a:pt x="30" y="32"/>
                    <a:pt x="30" y="32"/>
                    <a:pt x="30" y="32"/>
                  </a:cubicBezTo>
                  <a:cubicBezTo>
                    <a:pt x="10" y="32"/>
                    <a:pt x="10" y="32"/>
                    <a:pt x="10" y="32"/>
                  </a:cubicBezTo>
                  <a:cubicBezTo>
                    <a:pt x="6" y="40"/>
                    <a:pt x="6" y="40"/>
                    <a:pt x="6" y="40"/>
                  </a:cubicBezTo>
                  <a:cubicBezTo>
                    <a:pt x="6" y="41"/>
                    <a:pt x="5" y="42"/>
                    <a:pt x="3" y="42"/>
                  </a:cubicBezTo>
                  <a:cubicBezTo>
                    <a:pt x="1" y="42"/>
                    <a:pt x="0" y="41"/>
                    <a:pt x="0" y="39"/>
                  </a:cubicBezTo>
                  <a:cubicBezTo>
                    <a:pt x="0" y="38"/>
                    <a:pt x="0" y="38"/>
                    <a:pt x="0" y="37"/>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97"/>
            <p:cNvSpPr>
              <a:spLocks/>
            </p:cNvSpPr>
            <p:nvPr userDrawn="1"/>
          </p:nvSpPr>
          <p:spPr bwMode="auto">
            <a:xfrm>
              <a:off x="4535488" y="4008438"/>
              <a:ext cx="180975" cy="120650"/>
            </a:xfrm>
            <a:custGeom>
              <a:avLst/>
              <a:gdLst>
                <a:gd name="T0" fmla="*/ 0 w 48"/>
                <a:gd name="T1" fmla="*/ 4 h 32"/>
                <a:gd name="T2" fmla="*/ 4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4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2" y="0"/>
                    <a:pt x="4" y="0"/>
                  </a:cubicBezTo>
                  <a:cubicBezTo>
                    <a:pt x="6" y="0"/>
                    <a:pt x="7" y="2"/>
                    <a:pt x="7" y="4"/>
                  </a:cubicBezTo>
                  <a:cubicBezTo>
                    <a:pt x="7" y="5"/>
                    <a:pt x="7" y="5"/>
                    <a:pt x="7" y="5"/>
                  </a:cubicBezTo>
                  <a:cubicBezTo>
                    <a:pt x="9" y="2"/>
                    <a:pt x="12" y="0"/>
                    <a:pt x="17" y="0"/>
                  </a:cubicBezTo>
                  <a:cubicBezTo>
                    <a:pt x="21" y="0"/>
                    <a:pt x="24" y="2"/>
                    <a:pt x="26" y="5"/>
                  </a:cubicBezTo>
                  <a:cubicBezTo>
                    <a:pt x="29"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98"/>
            <p:cNvSpPr>
              <a:spLocks noEditPoints="1"/>
            </p:cNvSpPr>
            <p:nvPr userDrawn="1"/>
          </p:nvSpPr>
          <p:spPr bwMode="auto">
            <a:xfrm>
              <a:off x="4740275" y="4008438"/>
              <a:ext cx="115888" cy="125413"/>
            </a:xfrm>
            <a:custGeom>
              <a:avLst/>
              <a:gdLst>
                <a:gd name="T0" fmla="*/ 24 w 31"/>
                <a:gd name="T1" fmla="*/ 14 h 33"/>
                <a:gd name="T2" fmla="*/ 16 w 31"/>
                <a:gd name="T3" fmla="*/ 6 h 33"/>
                <a:gd name="T4" fmla="*/ 7 w 31"/>
                <a:gd name="T5" fmla="*/ 14 h 33"/>
                <a:gd name="T6" fmla="*/ 24 w 31"/>
                <a:gd name="T7" fmla="*/ 14 h 33"/>
                <a:gd name="T8" fmla="*/ 0 w 31"/>
                <a:gd name="T9" fmla="*/ 16 h 33"/>
                <a:gd name="T10" fmla="*/ 0 w 31"/>
                <a:gd name="T11" fmla="*/ 16 h 33"/>
                <a:gd name="T12" fmla="*/ 16 w 31"/>
                <a:gd name="T13" fmla="*/ 0 h 33"/>
                <a:gd name="T14" fmla="*/ 31 w 31"/>
                <a:gd name="T15" fmla="*/ 15 h 33"/>
                <a:gd name="T16" fmla="*/ 27 w 31"/>
                <a:gd name="T17" fmla="*/ 19 h 33"/>
                <a:gd name="T18" fmla="*/ 8 w 31"/>
                <a:gd name="T19" fmla="*/ 19 h 33"/>
                <a:gd name="T20" fmla="*/ 17 w 31"/>
                <a:gd name="T21" fmla="*/ 27 h 33"/>
                <a:gd name="T22" fmla="*/ 24 w 31"/>
                <a:gd name="T23" fmla="*/ 24 h 33"/>
                <a:gd name="T24" fmla="*/ 26 w 31"/>
                <a:gd name="T25" fmla="*/ 23 h 33"/>
                <a:gd name="T26" fmla="*/ 29 w 31"/>
                <a:gd name="T27" fmla="*/ 26 h 33"/>
                <a:gd name="T28" fmla="*/ 28 w 31"/>
                <a:gd name="T29" fmla="*/ 28 h 33"/>
                <a:gd name="T30" fmla="*/ 16 w 31"/>
                <a:gd name="T31" fmla="*/ 33 h 33"/>
                <a:gd name="T32" fmla="*/ 0 w 31"/>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3">
                  <a:moveTo>
                    <a:pt x="24" y="14"/>
                  </a:moveTo>
                  <a:cubicBezTo>
                    <a:pt x="23" y="9"/>
                    <a:pt x="20" y="6"/>
                    <a:pt x="16" y="6"/>
                  </a:cubicBezTo>
                  <a:cubicBezTo>
                    <a:pt x="11" y="6"/>
                    <a:pt x="8" y="9"/>
                    <a:pt x="7" y="14"/>
                  </a:cubicBezTo>
                  <a:cubicBezTo>
                    <a:pt x="24" y="14"/>
                    <a:pt x="24" y="14"/>
                    <a:pt x="24" y="14"/>
                  </a:cubicBezTo>
                  <a:close/>
                  <a:moveTo>
                    <a:pt x="0" y="16"/>
                  </a:moveTo>
                  <a:cubicBezTo>
                    <a:pt x="0" y="16"/>
                    <a:pt x="0" y="16"/>
                    <a:pt x="0" y="16"/>
                  </a:cubicBezTo>
                  <a:cubicBezTo>
                    <a:pt x="0" y="7"/>
                    <a:pt x="7" y="0"/>
                    <a:pt x="16" y="0"/>
                  </a:cubicBezTo>
                  <a:cubicBezTo>
                    <a:pt x="26" y="0"/>
                    <a:pt x="31" y="8"/>
                    <a:pt x="31" y="15"/>
                  </a:cubicBezTo>
                  <a:cubicBezTo>
                    <a:pt x="31" y="17"/>
                    <a:pt x="29" y="19"/>
                    <a:pt x="27" y="19"/>
                  </a:cubicBezTo>
                  <a:cubicBezTo>
                    <a:pt x="8" y="19"/>
                    <a:pt x="8" y="19"/>
                    <a:pt x="8" y="19"/>
                  </a:cubicBezTo>
                  <a:cubicBezTo>
                    <a:pt x="8" y="24"/>
                    <a:pt x="12" y="27"/>
                    <a:pt x="17" y="27"/>
                  </a:cubicBezTo>
                  <a:cubicBezTo>
                    <a:pt x="20" y="27"/>
                    <a:pt x="22" y="26"/>
                    <a:pt x="24" y="24"/>
                  </a:cubicBezTo>
                  <a:cubicBezTo>
                    <a:pt x="24" y="24"/>
                    <a:pt x="25" y="23"/>
                    <a:pt x="26" y="23"/>
                  </a:cubicBezTo>
                  <a:cubicBezTo>
                    <a:pt x="27" y="23"/>
                    <a:pt x="29" y="25"/>
                    <a:pt x="29" y="26"/>
                  </a:cubicBezTo>
                  <a:cubicBezTo>
                    <a:pt x="29" y="27"/>
                    <a:pt x="28" y="28"/>
                    <a:pt x="28" y="28"/>
                  </a:cubicBezTo>
                  <a:cubicBezTo>
                    <a:pt x="25" y="31"/>
                    <a:pt x="21" y="33"/>
                    <a:pt x="16" y="33"/>
                  </a:cubicBezTo>
                  <a:cubicBezTo>
                    <a:pt x="7" y="33"/>
                    <a:pt x="0" y="26"/>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99"/>
            <p:cNvSpPr>
              <a:spLocks/>
            </p:cNvSpPr>
            <p:nvPr userDrawn="1"/>
          </p:nvSpPr>
          <p:spPr bwMode="auto">
            <a:xfrm>
              <a:off x="4878388" y="4008438"/>
              <a:ext cx="71438" cy="120650"/>
            </a:xfrm>
            <a:custGeom>
              <a:avLst/>
              <a:gdLst>
                <a:gd name="T0" fmla="*/ 0 w 19"/>
                <a:gd name="T1" fmla="*/ 4 h 32"/>
                <a:gd name="T2" fmla="*/ 4 w 19"/>
                <a:gd name="T3" fmla="*/ 0 h 32"/>
                <a:gd name="T4" fmla="*/ 8 w 19"/>
                <a:gd name="T5" fmla="*/ 4 h 32"/>
                <a:gd name="T6" fmla="*/ 8 w 19"/>
                <a:gd name="T7" fmla="*/ 7 h 32"/>
                <a:gd name="T8" fmla="*/ 16 w 19"/>
                <a:gd name="T9" fmla="*/ 0 h 32"/>
                <a:gd name="T10" fmla="*/ 19 w 19"/>
                <a:gd name="T11" fmla="*/ 4 h 32"/>
                <a:gd name="T12" fmla="*/ 16 w 19"/>
                <a:gd name="T13" fmla="*/ 7 h 32"/>
                <a:gd name="T14" fmla="*/ 8 w 19"/>
                <a:gd name="T15" fmla="*/ 19 h 32"/>
                <a:gd name="T16" fmla="*/ 8 w 19"/>
                <a:gd name="T17" fmla="*/ 29 h 32"/>
                <a:gd name="T18" fmla="*/ 4 w 19"/>
                <a:gd name="T19" fmla="*/ 32 h 32"/>
                <a:gd name="T20" fmla="*/ 0 w 19"/>
                <a:gd name="T21" fmla="*/ 29 h 32"/>
                <a:gd name="T22" fmla="*/ 0 w 19"/>
                <a:gd name="T23"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2">
                  <a:moveTo>
                    <a:pt x="0" y="4"/>
                  </a:moveTo>
                  <a:cubicBezTo>
                    <a:pt x="0" y="2"/>
                    <a:pt x="2" y="0"/>
                    <a:pt x="4" y="0"/>
                  </a:cubicBezTo>
                  <a:cubicBezTo>
                    <a:pt x="6" y="0"/>
                    <a:pt x="8" y="2"/>
                    <a:pt x="8" y="4"/>
                  </a:cubicBezTo>
                  <a:cubicBezTo>
                    <a:pt x="8" y="7"/>
                    <a:pt x="8" y="7"/>
                    <a:pt x="8" y="7"/>
                  </a:cubicBezTo>
                  <a:cubicBezTo>
                    <a:pt x="9" y="3"/>
                    <a:pt x="12" y="0"/>
                    <a:pt x="16" y="0"/>
                  </a:cubicBezTo>
                  <a:cubicBezTo>
                    <a:pt x="18" y="0"/>
                    <a:pt x="19" y="2"/>
                    <a:pt x="19" y="4"/>
                  </a:cubicBezTo>
                  <a:cubicBezTo>
                    <a:pt x="19" y="6"/>
                    <a:pt x="18" y="7"/>
                    <a:pt x="16" y="7"/>
                  </a:cubicBezTo>
                  <a:cubicBezTo>
                    <a:pt x="11" y="8"/>
                    <a:pt x="8" y="12"/>
                    <a:pt x="8" y="19"/>
                  </a:cubicBezTo>
                  <a:cubicBezTo>
                    <a:pt x="8" y="29"/>
                    <a:pt x="8" y="29"/>
                    <a:pt x="8" y="29"/>
                  </a:cubicBezTo>
                  <a:cubicBezTo>
                    <a:pt x="8" y="31"/>
                    <a:pt x="6" y="32"/>
                    <a:pt x="4" y="32"/>
                  </a:cubicBezTo>
                  <a:cubicBezTo>
                    <a:pt x="2"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2" name="Freeform 100"/>
            <p:cNvSpPr>
              <a:spLocks noEditPoints="1"/>
            </p:cNvSpPr>
            <p:nvPr userDrawn="1"/>
          </p:nvSpPr>
          <p:spPr bwMode="auto">
            <a:xfrm>
              <a:off x="4968875" y="3967163"/>
              <a:ext cx="30163" cy="161925"/>
            </a:xfrm>
            <a:custGeom>
              <a:avLst/>
              <a:gdLst>
                <a:gd name="T0" fmla="*/ 0 w 8"/>
                <a:gd name="T1" fmla="*/ 15 h 43"/>
                <a:gd name="T2" fmla="*/ 4 w 8"/>
                <a:gd name="T3" fmla="*/ 11 h 43"/>
                <a:gd name="T4" fmla="*/ 8 w 8"/>
                <a:gd name="T5" fmla="*/ 15 h 43"/>
                <a:gd name="T6" fmla="*/ 8 w 8"/>
                <a:gd name="T7" fmla="*/ 40 h 43"/>
                <a:gd name="T8" fmla="*/ 4 w 8"/>
                <a:gd name="T9" fmla="*/ 43 h 43"/>
                <a:gd name="T10" fmla="*/ 0 w 8"/>
                <a:gd name="T11" fmla="*/ 40 h 43"/>
                <a:gd name="T12" fmla="*/ 0 w 8"/>
                <a:gd name="T13" fmla="*/ 15 h 43"/>
                <a:gd name="T14" fmla="*/ 0 w 8"/>
                <a:gd name="T15" fmla="*/ 3 h 43"/>
                <a:gd name="T16" fmla="*/ 4 w 8"/>
                <a:gd name="T17" fmla="*/ 0 h 43"/>
                <a:gd name="T18" fmla="*/ 8 w 8"/>
                <a:gd name="T19" fmla="*/ 3 h 43"/>
                <a:gd name="T20" fmla="*/ 8 w 8"/>
                <a:gd name="T21" fmla="*/ 3 h 43"/>
                <a:gd name="T22" fmla="*/ 4 w 8"/>
                <a:gd name="T23" fmla="*/ 7 h 43"/>
                <a:gd name="T24" fmla="*/ 0 w 8"/>
                <a:gd name="T25" fmla="*/ 3 h 43"/>
                <a:gd name="T26" fmla="*/ 0 w 8"/>
                <a:gd name="T27"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43">
                  <a:moveTo>
                    <a:pt x="0" y="15"/>
                  </a:moveTo>
                  <a:cubicBezTo>
                    <a:pt x="0" y="13"/>
                    <a:pt x="2" y="11"/>
                    <a:pt x="4" y="11"/>
                  </a:cubicBezTo>
                  <a:cubicBezTo>
                    <a:pt x="6" y="11"/>
                    <a:pt x="8" y="13"/>
                    <a:pt x="8" y="15"/>
                  </a:cubicBezTo>
                  <a:cubicBezTo>
                    <a:pt x="8" y="40"/>
                    <a:pt x="8" y="40"/>
                    <a:pt x="8" y="40"/>
                  </a:cubicBezTo>
                  <a:cubicBezTo>
                    <a:pt x="8" y="42"/>
                    <a:pt x="6" y="43"/>
                    <a:pt x="4" y="43"/>
                  </a:cubicBezTo>
                  <a:cubicBezTo>
                    <a:pt x="2" y="43"/>
                    <a:pt x="0" y="42"/>
                    <a:pt x="0" y="40"/>
                  </a:cubicBezTo>
                  <a:cubicBezTo>
                    <a:pt x="0" y="15"/>
                    <a:pt x="0" y="15"/>
                    <a:pt x="0" y="15"/>
                  </a:cubicBezTo>
                  <a:close/>
                  <a:moveTo>
                    <a:pt x="0" y="3"/>
                  </a:moveTo>
                  <a:cubicBezTo>
                    <a:pt x="0" y="1"/>
                    <a:pt x="2" y="0"/>
                    <a:pt x="4" y="0"/>
                  </a:cubicBezTo>
                  <a:cubicBezTo>
                    <a:pt x="6" y="0"/>
                    <a:pt x="8" y="1"/>
                    <a:pt x="8" y="3"/>
                  </a:cubicBezTo>
                  <a:cubicBezTo>
                    <a:pt x="8" y="3"/>
                    <a:pt x="8" y="3"/>
                    <a:pt x="8" y="3"/>
                  </a:cubicBezTo>
                  <a:cubicBezTo>
                    <a:pt x="8" y="6"/>
                    <a:pt x="6" y="7"/>
                    <a:pt x="4" y="7"/>
                  </a:cubicBezTo>
                  <a:cubicBezTo>
                    <a:pt x="2" y="7"/>
                    <a:pt x="0" y="6"/>
                    <a:pt x="0" y="3"/>
                  </a:cubicBezTo>
                  <a:cubicBezTo>
                    <a:pt x="0" y="3"/>
                    <a:pt x="0" y="3"/>
                    <a:pt x="0" y="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101"/>
            <p:cNvSpPr>
              <a:spLocks/>
            </p:cNvSpPr>
            <p:nvPr userDrawn="1"/>
          </p:nvSpPr>
          <p:spPr bwMode="auto">
            <a:xfrm>
              <a:off x="5022850" y="4008438"/>
              <a:ext cx="107950" cy="125413"/>
            </a:xfrm>
            <a:custGeom>
              <a:avLst/>
              <a:gdLst>
                <a:gd name="T0" fmla="*/ 0 w 29"/>
                <a:gd name="T1" fmla="*/ 16 h 33"/>
                <a:gd name="T2" fmla="*/ 0 w 29"/>
                <a:gd name="T3" fmla="*/ 16 h 33"/>
                <a:gd name="T4" fmla="*/ 17 w 29"/>
                <a:gd name="T5" fmla="*/ 0 h 33"/>
                <a:gd name="T6" fmla="*/ 28 w 29"/>
                <a:gd name="T7" fmla="*/ 4 h 33"/>
                <a:gd name="T8" fmla="*/ 29 w 29"/>
                <a:gd name="T9" fmla="*/ 6 h 33"/>
                <a:gd name="T10" fmla="*/ 26 w 29"/>
                <a:gd name="T11" fmla="*/ 10 h 33"/>
                <a:gd name="T12" fmla="*/ 23 w 29"/>
                <a:gd name="T13" fmla="*/ 9 h 33"/>
                <a:gd name="T14" fmla="*/ 17 w 29"/>
                <a:gd name="T15" fmla="*/ 6 h 33"/>
                <a:gd name="T16" fmla="*/ 8 w 29"/>
                <a:gd name="T17" fmla="*/ 16 h 33"/>
                <a:gd name="T18" fmla="*/ 8 w 29"/>
                <a:gd name="T19" fmla="*/ 16 h 33"/>
                <a:gd name="T20" fmla="*/ 17 w 29"/>
                <a:gd name="T21" fmla="*/ 26 h 33"/>
                <a:gd name="T22" fmla="*/ 24 w 29"/>
                <a:gd name="T23" fmla="*/ 23 h 33"/>
                <a:gd name="T24" fmla="*/ 26 w 29"/>
                <a:gd name="T25" fmla="*/ 23 h 33"/>
                <a:gd name="T26" fmla="*/ 29 w 29"/>
                <a:gd name="T27" fmla="*/ 26 h 33"/>
                <a:gd name="T28" fmla="*/ 28 w 29"/>
                <a:gd name="T29" fmla="*/ 28 h 33"/>
                <a:gd name="T30" fmla="*/ 17 w 29"/>
                <a:gd name="T31" fmla="*/ 33 h 33"/>
                <a:gd name="T32" fmla="*/ 0 w 29"/>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33">
                  <a:moveTo>
                    <a:pt x="0" y="16"/>
                  </a:moveTo>
                  <a:cubicBezTo>
                    <a:pt x="0" y="16"/>
                    <a:pt x="0" y="16"/>
                    <a:pt x="0" y="16"/>
                  </a:cubicBezTo>
                  <a:cubicBezTo>
                    <a:pt x="0" y="7"/>
                    <a:pt x="7" y="0"/>
                    <a:pt x="17" y="0"/>
                  </a:cubicBezTo>
                  <a:cubicBezTo>
                    <a:pt x="22" y="0"/>
                    <a:pt x="25" y="1"/>
                    <a:pt x="28" y="4"/>
                  </a:cubicBezTo>
                  <a:cubicBezTo>
                    <a:pt x="28" y="4"/>
                    <a:pt x="29" y="5"/>
                    <a:pt x="29" y="6"/>
                  </a:cubicBezTo>
                  <a:cubicBezTo>
                    <a:pt x="29" y="8"/>
                    <a:pt x="27" y="10"/>
                    <a:pt x="26" y="10"/>
                  </a:cubicBezTo>
                  <a:cubicBezTo>
                    <a:pt x="25" y="10"/>
                    <a:pt x="24" y="9"/>
                    <a:pt x="23" y="9"/>
                  </a:cubicBezTo>
                  <a:cubicBezTo>
                    <a:pt x="22" y="7"/>
                    <a:pt x="20" y="6"/>
                    <a:pt x="17" y="6"/>
                  </a:cubicBezTo>
                  <a:cubicBezTo>
                    <a:pt x="11" y="6"/>
                    <a:pt x="8" y="11"/>
                    <a:pt x="8" y="16"/>
                  </a:cubicBezTo>
                  <a:cubicBezTo>
                    <a:pt x="8" y="16"/>
                    <a:pt x="8" y="16"/>
                    <a:pt x="8" y="16"/>
                  </a:cubicBezTo>
                  <a:cubicBezTo>
                    <a:pt x="8" y="22"/>
                    <a:pt x="11" y="26"/>
                    <a:pt x="17" y="26"/>
                  </a:cubicBezTo>
                  <a:cubicBezTo>
                    <a:pt x="20" y="26"/>
                    <a:pt x="22" y="25"/>
                    <a:pt x="24" y="23"/>
                  </a:cubicBezTo>
                  <a:cubicBezTo>
                    <a:pt x="24" y="23"/>
                    <a:pt x="25" y="23"/>
                    <a:pt x="26" y="23"/>
                  </a:cubicBezTo>
                  <a:cubicBezTo>
                    <a:pt x="28" y="23"/>
                    <a:pt x="29" y="24"/>
                    <a:pt x="29" y="26"/>
                  </a:cubicBezTo>
                  <a:cubicBezTo>
                    <a:pt x="29" y="27"/>
                    <a:pt x="29" y="28"/>
                    <a:pt x="28" y="28"/>
                  </a:cubicBezTo>
                  <a:cubicBezTo>
                    <a:pt x="25" y="31"/>
                    <a:pt x="22" y="33"/>
                    <a:pt x="17"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102"/>
            <p:cNvSpPr>
              <a:spLocks noEditPoints="1"/>
            </p:cNvSpPr>
            <p:nvPr userDrawn="1"/>
          </p:nvSpPr>
          <p:spPr bwMode="auto">
            <a:xfrm>
              <a:off x="5149850" y="4008438"/>
              <a:ext cx="106363" cy="120650"/>
            </a:xfrm>
            <a:custGeom>
              <a:avLst/>
              <a:gdLst>
                <a:gd name="T0" fmla="*/ 21 w 28"/>
                <a:gd name="T1" fmla="*/ 21 h 32"/>
                <a:gd name="T2" fmla="*/ 21 w 28"/>
                <a:gd name="T3" fmla="*/ 18 h 32"/>
                <a:gd name="T4" fmla="*/ 14 w 28"/>
                <a:gd name="T5" fmla="*/ 17 h 32"/>
                <a:gd name="T6" fmla="*/ 7 w 28"/>
                <a:gd name="T7" fmla="*/ 22 h 32"/>
                <a:gd name="T8" fmla="*/ 7 w 28"/>
                <a:gd name="T9" fmla="*/ 23 h 32"/>
                <a:gd name="T10" fmla="*/ 13 w 28"/>
                <a:gd name="T11" fmla="*/ 27 h 32"/>
                <a:gd name="T12" fmla="*/ 21 w 28"/>
                <a:gd name="T13" fmla="*/ 21 h 32"/>
                <a:gd name="T14" fmla="*/ 0 w 28"/>
                <a:gd name="T15" fmla="*/ 23 h 32"/>
                <a:gd name="T16" fmla="*/ 0 w 28"/>
                <a:gd name="T17" fmla="*/ 23 h 32"/>
                <a:gd name="T18" fmla="*/ 13 w 28"/>
                <a:gd name="T19" fmla="*/ 13 h 32"/>
                <a:gd name="T20" fmla="*/ 21 w 28"/>
                <a:gd name="T21" fmla="*/ 14 h 32"/>
                <a:gd name="T22" fmla="*/ 21 w 28"/>
                <a:gd name="T23" fmla="*/ 13 h 32"/>
                <a:gd name="T24" fmla="*/ 13 w 28"/>
                <a:gd name="T25" fmla="*/ 6 h 32"/>
                <a:gd name="T26" fmla="*/ 6 w 28"/>
                <a:gd name="T27" fmla="*/ 8 h 32"/>
                <a:gd name="T28" fmla="*/ 5 w 28"/>
                <a:gd name="T29" fmla="*/ 8 h 32"/>
                <a:gd name="T30" fmla="*/ 2 w 28"/>
                <a:gd name="T31" fmla="*/ 5 h 32"/>
                <a:gd name="T32" fmla="*/ 4 w 28"/>
                <a:gd name="T33" fmla="*/ 2 h 32"/>
                <a:gd name="T34" fmla="*/ 14 w 28"/>
                <a:gd name="T35" fmla="*/ 0 h 32"/>
                <a:gd name="T36" fmla="*/ 25 w 28"/>
                <a:gd name="T37" fmla="*/ 4 h 32"/>
                <a:gd name="T38" fmla="*/ 28 w 28"/>
                <a:gd name="T39" fmla="*/ 13 h 32"/>
                <a:gd name="T40" fmla="*/ 28 w 28"/>
                <a:gd name="T41" fmla="*/ 29 h 32"/>
                <a:gd name="T42" fmla="*/ 25 w 28"/>
                <a:gd name="T43" fmla="*/ 32 h 32"/>
                <a:gd name="T44" fmla="*/ 21 w 28"/>
                <a:gd name="T45" fmla="*/ 29 h 32"/>
                <a:gd name="T46" fmla="*/ 21 w 28"/>
                <a:gd name="T47" fmla="*/ 28 h 32"/>
                <a:gd name="T48" fmla="*/ 11 w 28"/>
                <a:gd name="T49" fmla="*/ 32 h 32"/>
                <a:gd name="T50" fmla="*/ 0 w 28"/>
                <a:gd name="T51" fmla="*/ 2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 h="32">
                  <a:moveTo>
                    <a:pt x="21" y="21"/>
                  </a:moveTo>
                  <a:cubicBezTo>
                    <a:pt x="21" y="18"/>
                    <a:pt x="21" y="18"/>
                    <a:pt x="21" y="18"/>
                  </a:cubicBezTo>
                  <a:cubicBezTo>
                    <a:pt x="19" y="18"/>
                    <a:pt x="17" y="17"/>
                    <a:pt x="14" y="17"/>
                  </a:cubicBezTo>
                  <a:cubicBezTo>
                    <a:pt x="9" y="17"/>
                    <a:pt x="7" y="19"/>
                    <a:pt x="7" y="22"/>
                  </a:cubicBezTo>
                  <a:cubicBezTo>
                    <a:pt x="7" y="23"/>
                    <a:pt x="7" y="23"/>
                    <a:pt x="7" y="23"/>
                  </a:cubicBezTo>
                  <a:cubicBezTo>
                    <a:pt x="7" y="26"/>
                    <a:pt x="9" y="27"/>
                    <a:pt x="13" y="27"/>
                  </a:cubicBezTo>
                  <a:cubicBezTo>
                    <a:pt x="18" y="27"/>
                    <a:pt x="21" y="25"/>
                    <a:pt x="21" y="21"/>
                  </a:cubicBezTo>
                  <a:close/>
                  <a:moveTo>
                    <a:pt x="0" y="23"/>
                  </a:moveTo>
                  <a:cubicBezTo>
                    <a:pt x="0" y="23"/>
                    <a:pt x="0" y="23"/>
                    <a:pt x="0" y="23"/>
                  </a:cubicBezTo>
                  <a:cubicBezTo>
                    <a:pt x="0" y="16"/>
                    <a:pt x="5" y="13"/>
                    <a:pt x="13" y="13"/>
                  </a:cubicBezTo>
                  <a:cubicBezTo>
                    <a:pt x="16" y="13"/>
                    <a:pt x="19" y="13"/>
                    <a:pt x="21" y="14"/>
                  </a:cubicBezTo>
                  <a:cubicBezTo>
                    <a:pt x="21" y="13"/>
                    <a:pt x="21" y="13"/>
                    <a:pt x="21" y="13"/>
                  </a:cubicBezTo>
                  <a:cubicBezTo>
                    <a:pt x="21" y="9"/>
                    <a:pt x="18" y="6"/>
                    <a:pt x="13" y="6"/>
                  </a:cubicBezTo>
                  <a:cubicBezTo>
                    <a:pt x="11" y="6"/>
                    <a:pt x="8" y="7"/>
                    <a:pt x="6" y="8"/>
                  </a:cubicBezTo>
                  <a:cubicBezTo>
                    <a:pt x="6" y="8"/>
                    <a:pt x="6" y="8"/>
                    <a:pt x="5" y="8"/>
                  </a:cubicBezTo>
                  <a:cubicBezTo>
                    <a:pt x="4" y="8"/>
                    <a:pt x="2" y="6"/>
                    <a:pt x="2" y="5"/>
                  </a:cubicBezTo>
                  <a:cubicBezTo>
                    <a:pt x="2" y="3"/>
                    <a:pt x="3" y="2"/>
                    <a:pt x="4" y="2"/>
                  </a:cubicBezTo>
                  <a:cubicBezTo>
                    <a:pt x="7" y="1"/>
                    <a:pt x="10" y="0"/>
                    <a:pt x="14" y="0"/>
                  </a:cubicBezTo>
                  <a:cubicBezTo>
                    <a:pt x="19" y="0"/>
                    <a:pt x="22" y="1"/>
                    <a:pt x="25" y="4"/>
                  </a:cubicBezTo>
                  <a:cubicBezTo>
                    <a:pt x="27" y="6"/>
                    <a:pt x="28" y="9"/>
                    <a:pt x="28" y="13"/>
                  </a:cubicBezTo>
                  <a:cubicBezTo>
                    <a:pt x="28" y="13"/>
                    <a:pt x="28" y="27"/>
                    <a:pt x="28" y="29"/>
                  </a:cubicBezTo>
                  <a:cubicBezTo>
                    <a:pt x="28" y="31"/>
                    <a:pt x="26" y="32"/>
                    <a:pt x="25" y="32"/>
                  </a:cubicBezTo>
                  <a:cubicBezTo>
                    <a:pt x="22" y="32"/>
                    <a:pt x="21" y="31"/>
                    <a:pt x="21" y="29"/>
                  </a:cubicBezTo>
                  <a:cubicBezTo>
                    <a:pt x="21" y="28"/>
                    <a:pt x="21" y="28"/>
                    <a:pt x="21" y="28"/>
                  </a:cubicBezTo>
                  <a:cubicBezTo>
                    <a:pt x="19" y="30"/>
                    <a:pt x="16" y="32"/>
                    <a:pt x="11" y="32"/>
                  </a:cubicBezTo>
                  <a:cubicBezTo>
                    <a:pt x="5" y="32"/>
                    <a:pt x="0" y="29"/>
                    <a:pt x="0" y="23"/>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103"/>
            <p:cNvSpPr>
              <a:spLocks/>
            </p:cNvSpPr>
            <p:nvPr userDrawn="1"/>
          </p:nvSpPr>
          <p:spPr bwMode="auto">
            <a:xfrm>
              <a:off x="5372100" y="4008438"/>
              <a:ext cx="106363" cy="125413"/>
            </a:xfrm>
            <a:custGeom>
              <a:avLst/>
              <a:gdLst>
                <a:gd name="T0" fmla="*/ 0 w 28"/>
                <a:gd name="T1" fmla="*/ 16 h 33"/>
                <a:gd name="T2" fmla="*/ 0 w 28"/>
                <a:gd name="T3" fmla="*/ 16 h 33"/>
                <a:gd name="T4" fmla="*/ 16 w 28"/>
                <a:gd name="T5" fmla="*/ 0 h 33"/>
                <a:gd name="T6" fmla="*/ 27 w 28"/>
                <a:gd name="T7" fmla="*/ 4 h 33"/>
                <a:gd name="T8" fmla="*/ 28 w 28"/>
                <a:gd name="T9" fmla="*/ 6 h 33"/>
                <a:gd name="T10" fmla="*/ 25 w 28"/>
                <a:gd name="T11" fmla="*/ 10 h 33"/>
                <a:gd name="T12" fmla="*/ 23 w 28"/>
                <a:gd name="T13" fmla="*/ 9 h 33"/>
                <a:gd name="T14" fmla="*/ 16 w 28"/>
                <a:gd name="T15" fmla="*/ 6 h 33"/>
                <a:gd name="T16" fmla="*/ 7 w 28"/>
                <a:gd name="T17" fmla="*/ 16 h 33"/>
                <a:gd name="T18" fmla="*/ 7 w 28"/>
                <a:gd name="T19" fmla="*/ 16 h 33"/>
                <a:gd name="T20" fmla="*/ 16 w 28"/>
                <a:gd name="T21" fmla="*/ 26 h 33"/>
                <a:gd name="T22" fmla="*/ 23 w 28"/>
                <a:gd name="T23" fmla="*/ 23 h 33"/>
                <a:gd name="T24" fmla="*/ 25 w 28"/>
                <a:gd name="T25" fmla="*/ 23 h 33"/>
                <a:gd name="T26" fmla="*/ 28 w 28"/>
                <a:gd name="T27" fmla="*/ 26 h 33"/>
                <a:gd name="T28" fmla="*/ 27 w 28"/>
                <a:gd name="T29" fmla="*/ 28 h 33"/>
                <a:gd name="T30" fmla="*/ 16 w 28"/>
                <a:gd name="T31" fmla="*/ 33 h 33"/>
                <a:gd name="T32" fmla="*/ 0 w 28"/>
                <a:gd name="T33"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33">
                  <a:moveTo>
                    <a:pt x="0" y="16"/>
                  </a:moveTo>
                  <a:cubicBezTo>
                    <a:pt x="0" y="16"/>
                    <a:pt x="0" y="16"/>
                    <a:pt x="0" y="16"/>
                  </a:cubicBezTo>
                  <a:cubicBezTo>
                    <a:pt x="0" y="7"/>
                    <a:pt x="6" y="0"/>
                    <a:pt x="16" y="0"/>
                  </a:cubicBezTo>
                  <a:cubicBezTo>
                    <a:pt x="21" y="0"/>
                    <a:pt x="24" y="1"/>
                    <a:pt x="27" y="4"/>
                  </a:cubicBezTo>
                  <a:cubicBezTo>
                    <a:pt x="27" y="4"/>
                    <a:pt x="28" y="5"/>
                    <a:pt x="28" y="6"/>
                  </a:cubicBezTo>
                  <a:cubicBezTo>
                    <a:pt x="28" y="8"/>
                    <a:pt x="27" y="10"/>
                    <a:pt x="25" y="10"/>
                  </a:cubicBezTo>
                  <a:cubicBezTo>
                    <a:pt x="24" y="10"/>
                    <a:pt x="23" y="9"/>
                    <a:pt x="23" y="9"/>
                  </a:cubicBezTo>
                  <a:cubicBezTo>
                    <a:pt x="21" y="7"/>
                    <a:pt x="19" y="6"/>
                    <a:pt x="16" y="6"/>
                  </a:cubicBezTo>
                  <a:cubicBezTo>
                    <a:pt x="11" y="6"/>
                    <a:pt x="7" y="11"/>
                    <a:pt x="7" y="16"/>
                  </a:cubicBezTo>
                  <a:cubicBezTo>
                    <a:pt x="7" y="16"/>
                    <a:pt x="7" y="16"/>
                    <a:pt x="7" y="16"/>
                  </a:cubicBezTo>
                  <a:cubicBezTo>
                    <a:pt x="7" y="22"/>
                    <a:pt x="11" y="26"/>
                    <a:pt x="16" y="26"/>
                  </a:cubicBezTo>
                  <a:cubicBezTo>
                    <a:pt x="19" y="26"/>
                    <a:pt x="21" y="25"/>
                    <a:pt x="23" y="23"/>
                  </a:cubicBezTo>
                  <a:cubicBezTo>
                    <a:pt x="24" y="23"/>
                    <a:pt x="24" y="23"/>
                    <a:pt x="25" y="23"/>
                  </a:cubicBezTo>
                  <a:cubicBezTo>
                    <a:pt x="27" y="23"/>
                    <a:pt x="28" y="24"/>
                    <a:pt x="28" y="26"/>
                  </a:cubicBezTo>
                  <a:cubicBezTo>
                    <a:pt x="28" y="27"/>
                    <a:pt x="28" y="28"/>
                    <a:pt x="27" y="28"/>
                  </a:cubicBezTo>
                  <a:cubicBezTo>
                    <a:pt x="24" y="31"/>
                    <a:pt x="21" y="33"/>
                    <a:pt x="16" y="33"/>
                  </a:cubicBezTo>
                  <a:cubicBezTo>
                    <a:pt x="6"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6" name="Freeform 104"/>
            <p:cNvSpPr>
              <a:spLocks noEditPoints="1"/>
            </p:cNvSpPr>
            <p:nvPr userDrawn="1"/>
          </p:nvSpPr>
          <p:spPr bwMode="auto">
            <a:xfrm>
              <a:off x="5497513" y="4008438"/>
              <a:ext cx="123825" cy="125413"/>
            </a:xfrm>
            <a:custGeom>
              <a:avLst/>
              <a:gdLst>
                <a:gd name="T0" fmla="*/ 26 w 33"/>
                <a:gd name="T1" fmla="*/ 16 h 33"/>
                <a:gd name="T2" fmla="*/ 26 w 33"/>
                <a:gd name="T3" fmla="*/ 16 h 33"/>
                <a:gd name="T4" fmla="*/ 16 w 33"/>
                <a:gd name="T5" fmla="*/ 6 h 33"/>
                <a:gd name="T6" fmla="*/ 7 w 33"/>
                <a:gd name="T7" fmla="*/ 16 h 33"/>
                <a:gd name="T8" fmla="*/ 7 w 33"/>
                <a:gd name="T9" fmla="*/ 16 h 33"/>
                <a:gd name="T10" fmla="*/ 16 w 33"/>
                <a:gd name="T11" fmla="*/ 26 h 33"/>
                <a:gd name="T12" fmla="*/ 26 w 33"/>
                <a:gd name="T13" fmla="*/ 16 h 33"/>
                <a:gd name="T14" fmla="*/ 0 w 33"/>
                <a:gd name="T15" fmla="*/ 16 h 33"/>
                <a:gd name="T16" fmla="*/ 0 w 33"/>
                <a:gd name="T17" fmla="*/ 16 h 33"/>
                <a:gd name="T18" fmla="*/ 16 w 33"/>
                <a:gd name="T19" fmla="*/ 0 h 33"/>
                <a:gd name="T20" fmla="*/ 33 w 33"/>
                <a:gd name="T21" fmla="*/ 16 h 33"/>
                <a:gd name="T22" fmla="*/ 33 w 33"/>
                <a:gd name="T23" fmla="*/ 16 h 33"/>
                <a:gd name="T24" fmla="*/ 16 w 33"/>
                <a:gd name="T25" fmla="*/ 33 h 33"/>
                <a:gd name="T26" fmla="*/ 0 w 33"/>
                <a:gd name="T2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3">
                  <a:moveTo>
                    <a:pt x="26" y="16"/>
                  </a:moveTo>
                  <a:cubicBezTo>
                    <a:pt x="26" y="16"/>
                    <a:pt x="26" y="16"/>
                    <a:pt x="26" y="16"/>
                  </a:cubicBezTo>
                  <a:cubicBezTo>
                    <a:pt x="26" y="11"/>
                    <a:pt x="22" y="6"/>
                    <a:pt x="16" y="6"/>
                  </a:cubicBezTo>
                  <a:cubicBezTo>
                    <a:pt x="10" y="6"/>
                    <a:pt x="7" y="11"/>
                    <a:pt x="7" y="16"/>
                  </a:cubicBezTo>
                  <a:cubicBezTo>
                    <a:pt x="7" y="16"/>
                    <a:pt x="7" y="16"/>
                    <a:pt x="7" y="16"/>
                  </a:cubicBezTo>
                  <a:cubicBezTo>
                    <a:pt x="7" y="22"/>
                    <a:pt x="11" y="26"/>
                    <a:pt x="16" y="26"/>
                  </a:cubicBezTo>
                  <a:cubicBezTo>
                    <a:pt x="22" y="26"/>
                    <a:pt x="26" y="22"/>
                    <a:pt x="26" y="16"/>
                  </a:cubicBezTo>
                  <a:close/>
                  <a:moveTo>
                    <a:pt x="0" y="16"/>
                  </a:moveTo>
                  <a:cubicBezTo>
                    <a:pt x="0" y="16"/>
                    <a:pt x="0" y="16"/>
                    <a:pt x="0" y="16"/>
                  </a:cubicBezTo>
                  <a:cubicBezTo>
                    <a:pt x="0" y="7"/>
                    <a:pt x="7" y="0"/>
                    <a:pt x="16" y="0"/>
                  </a:cubicBezTo>
                  <a:cubicBezTo>
                    <a:pt x="26" y="0"/>
                    <a:pt x="33" y="7"/>
                    <a:pt x="33" y="16"/>
                  </a:cubicBezTo>
                  <a:cubicBezTo>
                    <a:pt x="33" y="16"/>
                    <a:pt x="33" y="16"/>
                    <a:pt x="33" y="16"/>
                  </a:cubicBezTo>
                  <a:cubicBezTo>
                    <a:pt x="33" y="25"/>
                    <a:pt x="26" y="33"/>
                    <a:pt x="16" y="33"/>
                  </a:cubicBezTo>
                  <a:cubicBezTo>
                    <a:pt x="7" y="33"/>
                    <a:pt x="0" y="25"/>
                    <a:pt x="0" y="16"/>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105"/>
            <p:cNvSpPr>
              <a:spLocks/>
            </p:cNvSpPr>
            <p:nvPr userDrawn="1"/>
          </p:nvSpPr>
          <p:spPr bwMode="auto">
            <a:xfrm>
              <a:off x="5648325" y="4008438"/>
              <a:ext cx="180975" cy="120650"/>
            </a:xfrm>
            <a:custGeom>
              <a:avLst/>
              <a:gdLst>
                <a:gd name="T0" fmla="*/ 0 w 48"/>
                <a:gd name="T1" fmla="*/ 4 h 32"/>
                <a:gd name="T2" fmla="*/ 3 w 48"/>
                <a:gd name="T3" fmla="*/ 0 h 32"/>
                <a:gd name="T4" fmla="*/ 7 w 48"/>
                <a:gd name="T5" fmla="*/ 4 h 32"/>
                <a:gd name="T6" fmla="*/ 7 w 48"/>
                <a:gd name="T7" fmla="*/ 5 h 32"/>
                <a:gd name="T8" fmla="*/ 17 w 48"/>
                <a:gd name="T9" fmla="*/ 0 h 32"/>
                <a:gd name="T10" fmla="*/ 26 w 48"/>
                <a:gd name="T11" fmla="*/ 5 h 32"/>
                <a:gd name="T12" fmla="*/ 37 w 48"/>
                <a:gd name="T13" fmla="*/ 0 h 32"/>
                <a:gd name="T14" fmla="*/ 48 w 48"/>
                <a:gd name="T15" fmla="*/ 12 h 32"/>
                <a:gd name="T16" fmla="*/ 48 w 48"/>
                <a:gd name="T17" fmla="*/ 29 h 32"/>
                <a:gd name="T18" fmla="*/ 44 w 48"/>
                <a:gd name="T19" fmla="*/ 32 h 32"/>
                <a:gd name="T20" fmla="*/ 40 w 48"/>
                <a:gd name="T21" fmla="*/ 29 h 32"/>
                <a:gd name="T22" fmla="*/ 40 w 48"/>
                <a:gd name="T23" fmla="*/ 14 h 32"/>
                <a:gd name="T24" fmla="*/ 34 w 48"/>
                <a:gd name="T25" fmla="*/ 6 h 32"/>
                <a:gd name="T26" fmla="*/ 27 w 48"/>
                <a:gd name="T27" fmla="*/ 14 h 32"/>
                <a:gd name="T28" fmla="*/ 27 w 48"/>
                <a:gd name="T29" fmla="*/ 29 h 32"/>
                <a:gd name="T30" fmla="*/ 24 w 48"/>
                <a:gd name="T31" fmla="*/ 32 h 32"/>
                <a:gd name="T32" fmla="*/ 20 w 48"/>
                <a:gd name="T33" fmla="*/ 29 h 32"/>
                <a:gd name="T34" fmla="*/ 20 w 48"/>
                <a:gd name="T35" fmla="*/ 14 h 32"/>
                <a:gd name="T36" fmla="*/ 14 w 48"/>
                <a:gd name="T37" fmla="*/ 6 h 32"/>
                <a:gd name="T38" fmla="*/ 7 w 48"/>
                <a:gd name="T39" fmla="*/ 14 h 32"/>
                <a:gd name="T40" fmla="*/ 7 w 48"/>
                <a:gd name="T41" fmla="*/ 29 h 32"/>
                <a:gd name="T42" fmla="*/ 3 w 48"/>
                <a:gd name="T43" fmla="*/ 32 h 32"/>
                <a:gd name="T44" fmla="*/ 0 w 48"/>
                <a:gd name="T45" fmla="*/ 29 h 32"/>
                <a:gd name="T46" fmla="*/ 0 w 48"/>
                <a:gd name="T47" fmla="*/ 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8" h="32">
                  <a:moveTo>
                    <a:pt x="0" y="4"/>
                  </a:moveTo>
                  <a:cubicBezTo>
                    <a:pt x="0" y="2"/>
                    <a:pt x="1" y="0"/>
                    <a:pt x="3" y="0"/>
                  </a:cubicBezTo>
                  <a:cubicBezTo>
                    <a:pt x="5" y="0"/>
                    <a:pt x="7" y="2"/>
                    <a:pt x="7" y="4"/>
                  </a:cubicBezTo>
                  <a:cubicBezTo>
                    <a:pt x="7" y="5"/>
                    <a:pt x="7" y="5"/>
                    <a:pt x="7" y="5"/>
                  </a:cubicBezTo>
                  <a:cubicBezTo>
                    <a:pt x="9" y="2"/>
                    <a:pt x="12" y="0"/>
                    <a:pt x="17" y="0"/>
                  </a:cubicBezTo>
                  <a:cubicBezTo>
                    <a:pt x="21" y="0"/>
                    <a:pt x="24" y="2"/>
                    <a:pt x="26" y="5"/>
                  </a:cubicBezTo>
                  <a:cubicBezTo>
                    <a:pt x="28" y="2"/>
                    <a:pt x="32" y="0"/>
                    <a:pt x="37" y="0"/>
                  </a:cubicBezTo>
                  <a:cubicBezTo>
                    <a:pt x="43" y="0"/>
                    <a:pt x="48" y="4"/>
                    <a:pt x="48" y="12"/>
                  </a:cubicBezTo>
                  <a:cubicBezTo>
                    <a:pt x="48" y="29"/>
                    <a:pt x="48" y="29"/>
                    <a:pt x="48" y="29"/>
                  </a:cubicBezTo>
                  <a:cubicBezTo>
                    <a:pt x="48" y="31"/>
                    <a:pt x="46" y="32"/>
                    <a:pt x="44" y="32"/>
                  </a:cubicBezTo>
                  <a:cubicBezTo>
                    <a:pt x="42" y="32"/>
                    <a:pt x="40" y="31"/>
                    <a:pt x="40" y="29"/>
                  </a:cubicBezTo>
                  <a:cubicBezTo>
                    <a:pt x="40" y="14"/>
                    <a:pt x="40" y="14"/>
                    <a:pt x="40" y="14"/>
                  </a:cubicBezTo>
                  <a:cubicBezTo>
                    <a:pt x="40" y="9"/>
                    <a:pt x="38" y="6"/>
                    <a:pt x="34" y="6"/>
                  </a:cubicBezTo>
                  <a:cubicBezTo>
                    <a:pt x="30" y="6"/>
                    <a:pt x="27" y="9"/>
                    <a:pt x="27" y="14"/>
                  </a:cubicBezTo>
                  <a:cubicBezTo>
                    <a:pt x="27" y="29"/>
                    <a:pt x="27" y="29"/>
                    <a:pt x="27" y="29"/>
                  </a:cubicBezTo>
                  <a:cubicBezTo>
                    <a:pt x="27" y="31"/>
                    <a:pt x="26" y="32"/>
                    <a:pt x="24" y="32"/>
                  </a:cubicBezTo>
                  <a:cubicBezTo>
                    <a:pt x="22" y="32"/>
                    <a:pt x="20" y="31"/>
                    <a:pt x="20" y="29"/>
                  </a:cubicBezTo>
                  <a:cubicBezTo>
                    <a:pt x="20" y="14"/>
                    <a:pt x="20" y="14"/>
                    <a:pt x="20" y="14"/>
                  </a:cubicBezTo>
                  <a:cubicBezTo>
                    <a:pt x="20" y="9"/>
                    <a:pt x="18" y="6"/>
                    <a:pt x="14" y="6"/>
                  </a:cubicBezTo>
                  <a:cubicBezTo>
                    <a:pt x="10" y="6"/>
                    <a:pt x="7" y="9"/>
                    <a:pt x="7" y="14"/>
                  </a:cubicBezTo>
                  <a:cubicBezTo>
                    <a:pt x="7" y="29"/>
                    <a:pt x="7" y="29"/>
                    <a:pt x="7" y="29"/>
                  </a:cubicBezTo>
                  <a:cubicBezTo>
                    <a:pt x="7" y="31"/>
                    <a:pt x="5" y="32"/>
                    <a:pt x="3" y="32"/>
                  </a:cubicBezTo>
                  <a:cubicBezTo>
                    <a:pt x="1" y="32"/>
                    <a:pt x="0" y="31"/>
                    <a:pt x="0" y="29"/>
                  </a:cubicBezTo>
                  <a:cubicBezTo>
                    <a:pt x="0" y="4"/>
                    <a:pt x="0" y="4"/>
                    <a:pt x="0" y="4"/>
                  </a:cubicBezTo>
                  <a:close/>
                </a:path>
              </a:pathLst>
            </a:custGeom>
            <a:solidFill>
              <a:srgbClr val="2107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Oval 106"/>
            <p:cNvSpPr>
              <a:spLocks noChangeArrowheads="1"/>
            </p:cNvSpPr>
            <p:nvPr userDrawn="1"/>
          </p:nvSpPr>
          <p:spPr bwMode="auto">
            <a:xfrm>
              <a:off x="34242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Oval 107"/>
            <p:cNvSpPr>
              <a:spLocks noChangeArrowheads="1"/>
            </p:cNvSpPr>
            <p:nvPr userDrawn="1"/>
          </p:nvSpPr>
          <p:spPr bwMode="auto">
            <a:xfrm>
              <a:off x="397510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0" name="Oval 108"/>
            <p:cNvSpPr>
              <a:spLocks noChangeArrowheads="1"/>
            </p:cNvSpPr>
            <p:nvPr userDrawn="1"/>
          </p:nvSpPr>
          <p:spPr bwMode="auto">
            <a:xfrm>
              <a:off x="4414838" y="3052763"/>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Oval 109"/>
            <p:cNvSpPr>
              <a:spLocks noChangeArrowheads="1"/>
            </p:cNvSpPr>
            <p:nvPr userDrawn="1"/>
          </p:nvSpPr>
          <p:spPr bwMode="auto">
            <a:xfrm>
              <a:off x="4197350"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Oval 110"/>
            <p:cNvSpPr>
              <a:spLocks noChangeArrowheads="1"/>
            </p:cNvSpPr>
            <p:nvPr userDrawn="1"/>
          </p:nvSpPr>
          <p:spPr bwMode="auto">
            <a:xfrm>
              <a:off x="441483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Oval 111"/>
            <p:cNvSpPr>
              <a:spLocks noChangeArrowheads="1"/>
            </p:cNvSpPr>
            <p:nvPr userDrawn="1"/>
          </p:nvSpPr>
          <p:spPr bwMode="auto">
            <a:xfrm>
              <a:off x="4746625"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4" name="Oval 112"/>
            <p:cNvSpPr>
              <a:spLocks noChangeArrowheads="1"/>
            </p:cNvSpPr>
            <p:nvPr userDrawn="1"/>
          </p:nvSpPr>
          <p:spPr bwMode="auto">
            <a:xfrm>
              <a:off x="5078413" y="3495675"/>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Oval 113"/>
            <p:cNvSpPr>
              <a:spLocks noChangeArrowheads="1"/>
            </p:cNvSpPr>
            <p:nvPr userDrawn="1"/>
          </p:nvSpPr>
          <p:spPr bwMode="auto">
            <a:xfrm>
              <a:off x="4087813" y="3052763"/>
              <a:ext cx="90488"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Oval 114"/>
            <p:cNvSpPr>
              <a:spLocks noChangeArrowheads="1"/>
            </p:cNvSpPr>
            <p:nvPr userDrawn="1"/>
          </p:nvSpPr>
          <p:spPr bwMode="auto">
            <a:xfrm>
              <a:off x="4087813" y="3276600"/>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Oval 115"/>
            <p:cNvSpPr>
              <a:spLocks noChangeArrowheads="1"/>
            </p:cNvSpPr>
            <p:nvPr userDrawn="1"/>
          </p:nvSpPr>
          <p:spPr bwMode="auto">
            <a:xfrm>
              <a:off x="3533775"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Oval 116"/>
            <p:cNvSpPr>
              <a:spLocks noChangeArrowheads="1"/>
            </p:cNvSpPr>
            <p:nvPr userDrawn="1"/>
          </p:nvSpPr>
          <p:spPr bwMode="auto">
            <a:xfrm>
              <a:off x="3646488" y="3495675"/>
              <a:ext cx="90488"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Oval 117"/>
            <p:cNvSpPr>
              <a:spLocks noChangeArrowheads="1"/>
            </p:cNvSpPr>
            <p:nvPr userDrawn="1"/>
          </p:nvSpPr>
          <p:spPr bwMode="auto">
            <a:xfrm>
              <a:off x="3424238" y="3386138"/>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Oval 118"/>
            <p:cNvSpPr>
              <a:spLocks noChangeArrowheads="1"/>
            </p:cNvSpPr>
            <p:nvPr userDrawn="1"/>
          </p:nvSpPr>
          <p:spPr bwMode="auto">
            <a:xfrm>
              <a:off x="3975100" y="3386138"/>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Oval 119"/>
            <p:cNvSpPr>
              <a:spLocks noChangeArrowheads="1"/>
            </p:cNvSpPr>
            <p:nvPr userDrawn="1"/>
          </p:nvSpPr>
          <p:spPr bwMode="auto">
            <a:xfrm>
              <a:off x="5519738"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Oval 120"/>
            <p:cNvSpPr>
              <a:spLocks noChangeArrowheads="1"/>
            </p:cNvSpPr>
            <p:nvPr userDrawn="1"/>
          </p:nvSpPr>
          <p:spPr bwMode="auto">
            <a:xfrm>
              <a:off x="3533775" y="371792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Oval 121"/>
            <p:cNvSpPr>
              <a:spLocks noChangeArrowheads="1"/>
            </p:cNvSpPr>
            <p:nvPr userDrawn="1"/>
          </p:nvSpPr>
          <p:spPr bwMode="auto">
            <a:xfrm>
              <a:off x="4637088" y="3276600"/>
              <a:ext cx="95250"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Oval 122"/>
            <p:cNvSpPr>
              <a:spLocks noChangeArrowheads="1"/>
            </p:cNvSpPr>
            <p:nvPr userDrawn="1"/>
          </p:nvSpPr>
          <p:spPr bwMode="auto">
            <a:xfrm>
              <a:off x="4746625" y="2833688"/>
              <a:ext cx="95250"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Oval 123"/>
            <p:cNvSpPr>
              <a:spLocks noChangeArrowheads="1"/>
            </p:cNvSpPr>
            <p:nvPr userDrawn="1"/>
          </p:nvSpPr>
          <p:spPr bwMode="auto">
            <a:xfrm>
              <a:off x="4529138" y="3608388"/>
              <a:ext cx="90488"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Oval 124"/>
            <p:cNvSpPr>
              <a:spLocks noChangeArrowheads="1"/>
            </p:cNvSpPr>
            <p:nvPr userDrawn="1"/>
          </p:nvSpPr>
          <p:spPr bwMode="auto">
            <a:xfrm>
              <a:off x="5187950" y="3276600"/>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Oval 125"/>
            <p:cNvSpPr>
              <a:spLocks noChangeArrowheads="1"/>
            </p:cNvSpPr>
            <p:nvPr userDrawn="1"/>
          </p:nvSpPr>
          <p:spPr bwMode="auto">
            <a:xfrm>
              <a:off x="5297488" y="2943225"/>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Oval 126"/>
            <p:cNvSpPr>
              <a:spLocks noChangeArrowheads="1"/>
            </p:cNvSpPr>
            <p:nvPr userDrawn="1"/>
          </p:nvSpPr>
          <p:spPr bwMode="auto">
            <a:xfrm>
              <a:off x="5519738" y="3167063"/>
              <a:ext cx="93663" cy="90488"/>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Oval 127"/>
            <p:cNvSpPr>
              <a:spLocks noChangeArrowheads="1"/>
            </p:cNvSpPr>
            <p:nvPr userDrawn="1"/>
          </p:nvSpPr>
          <p:spPr bwMode="auto">
            <a:xfrm>
              <a:off x="5407025" y="3495675"/>
              <a:ext cx="93663" cy="93663"/>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Oval 128"/>
            <p:cNvSpPr>
              <a:spLocks noChangeArrowheads="1"/>
            </p:cNvSpPr>
            <p:nvPr userDrawn="1"/>
          </p:nvSpPr>
          <p:spPr bwMode="auto">
            <a:xfrm>
              <a:off x="3533775" y="2833688"/>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Oval 129"/>
            <p:cNvSpPr>
              <a:spLocks noChangeArrowheads="1"/>
            </p:cNvSpPr>
            <p:nvPr userDrawn="1"/>
          </p:nvSpPr>
          <p:spPr bwMode="auto">
            <a:xfrm>
              <a:off x="3865563" y="2724150"/>
              <a:ext cx="93663" cy="95250"/>
            </a:xfrm>
            <a:prstGeom prst="ellipse">
              <a:avLst/>
            </a:prstGeom>
            <a:solidFill>
              <a:srgbClr val="00549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aphicFrame>
        <p:nvGraphicFramePr>
          <p:cNvPr id="4" name="Chart 3"/>
          <p:cNvGraphicFramePr/>
          <p:nvPr>
            <p:extLst>
              <p:ext uri="{D42A27DB-BD31-4B8C-83A1-F6EECF244321}">
                <p14:modId xmlns:p14="http://schemas.microsoft.com/office/powerpoint/2010/main" val="2441047306"/>
              </p:ext>
            </p:extLst>
          </p:nvPr>
        </p:nvGraphicFramePr>
        <p:xfrm>
          <a:off x="885825" y="1749424"/>
          <a:ext cx="7928909" cy="42132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462152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375" y="1762125"/>
            <a:ext cx="6943543" cy="4000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a:xfrm>
            <a:off x="962025" y="530692"/>
            <a:ext cx="7769224" cy="774233"/>
          </a:xfrm>
        </p:spPr>
        <p:txBody>
          <a:bodyPr/>
          <a:lstStyle/>
          <a:p>
            <a:r>
              <a:rPr lang="en-US" dirty="0" smtClean="0"/>
              <a:t>Mobile Internet Usage</a:t>
            </a:r>
            <a:endParaRPr lang="en-US" dirty="0"/>
          </a:p>
        </p:txBody>
      </p:sp>
    </p:spTree>
    <p:extLst>
      <p:ext uri="{BB962C8B-B14F-4D97-AF65-F5344CB8AC3E}">
        <p14:creationId xmlns:p14="http://schemas.microsoft.com/office/powerpoint/2010/main" val="20320012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511" y="1583809"/>
            <a:ext cx="7318627" cy="4255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962025" y="402945"/>
            <a:ext cx="7769224" cy="774233"/>
          </a:xfrm>
        </p:spPr>
        <p:txBody>
          <a:bodyPr/>
          <a:lstStyle/>
          <a:p>
            <a:r>
              <a:rPr lang="en-US" dirty="0" smtClean="0"/>
              <a:t>Devices Used to Access the Internet</a:t>
            </a:r>
            <a:endParaRPr lang="en-US" dirty="0"/>
          </a:p>
        </p:txBody>
      </p:sp>
    </p:spTree>
    <p:extLst>
      <p:ext uri="{BB962C8B-B14F-4D97-AF65-F5344CB8AC3E}">
        <p14:creationId xmlns:p14="http://schemas.microsoft.com/office/powerpoint/2010/main" val="41429959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2050"/>
            <a:ext cx="4638801" cy="528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494" y="1162050"/>
            <a:ext cx="4434752" cy="528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45475" y="6581776"/>
            <a:ext cx="4093225" cy="276999"/>
          </a:xfrm>
          <a:prstGeom prst="rect">
            <a:avLst/>
          </a:prstGeom>
          <a:noFill/>
        </p:spPr>
        <p:txBody>
          <a:bodyPr wrap="square" rtlCol="0">
            <a:spAutoFit/>
          </a:bodyPr>
          <a:lstStyle/>
          <a:p>
            <a:r>
              <a:rPr lang="en-US" sz="1200" dirty="0" smtClean="0"/>
              <a:t>Source: CNNIC</a:t>
            </a:r>
            <a:endParaRPr lang="en-US" sz="1200" dirty="0"/>
          </a:p>
        </p:txBody>
      </p:sp>
      <p:sp>
        <p:nvSpPr>
          <p:cNvPr id="5" name="Title 1"/>
          <p:cNvSpPr txBox="1">
            <a:spLocks/>
          </p:cNvSpPr>
          <p:nvPr/>
        </p:nvSpPr>
        <p:spPr>
          <a:xfrm>
            <a:off x="428625" y="387817"/>
            <a:ext cx="7769224" cy="774233"/>
          </a:xfrm>
          <a:prstGeom prst="rect">
            <a:avLst/>
          </a:prstGeom>
        </p:spPr>
        <p:txBody>
          <a:bodyPr vert="horz" lIns="0" tIns="45720" rIns="0" bIns="45720" rtlCol="0" anchor="t" anchorCtr="0">
            <a:noAutofit/>
          </a:bodyPr>
          <a:lstStyle>
            <a:lvl1pPr algn="l" defTabSz="914400" rtl="0" eaLnBrk="1" latinLnBrk="0" hangingPunct="1">
              <a:lnSpc>
                <a:spcPct val="90000"/>
              </a:lnSpc>
              <a:spcBef>
                <a:spcPts val="0"/>
              </a:spcBef>
              <a:spcAft>
                <a:spcPts val="1200"/>
              </a:spcAft>
              <a:buNone/>
              <a:defRPr lang="en-US" sz="3000" kern="1200">
                <a:solidFill>
                  <a:srgbClr val="00549F"/>
                </a:solidFill>
                <a:latin typeface="Arial Rounded MT Bold" panose="020F0704030504030204" pitchFamily="34" charset="0"/>
                <a:ea typeface="+mj-ea"/>
                <a:cs typeface="+mj-cs"/>
              </a:defRPr>
            </a:lvl1pPr>
          </a:lstStyle>
          <a:p>
            <a:pPr fontAlgn="auto"/>
            <a:r>
              <a:rPr sz="2500" dirty="0" smtClean="0"/>
              <a:t>Chinese Online Application Usage</a:t>
            </a:r>
            <a:endParaRPr sz="2500" dirty="0"/>
          </a:p>
        </p:txBody>
      </p:sp>
      <p:sp>
        <p:nvSpPr>
          <p:cNvPr id="2" name="Rectangle 1"/>
          <p:cNvSpPr/>
          <p:nvPr/>
        </p:nvSpPr>
        <p:spPr>
          <a:xfrm>
            <a:off x="0" y="2838451"/>
            <a:ext cx="4638801" cy="40957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5362576"/>
            <a:ext cx="4638801" cy="2857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38801" y="5895976"/>
            <a:ext cx="4476445" cy="36194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30655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China’s Top General Websites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86858669"/>
              </p:ext>
            </p:extLst>
          </p:nvPr>
        </p:nvGraphicFramePr>
        <p:xfrm>
          <a:off x="685800" y="4648200"/>
          <a:ext cx="8305800" cy="2036656"/>
        </p:xfrm>
        <a:graphic>
          <a:graphicData uri="http://schemas.openxmlformats.org/drawingml/2006/table">
            <a:tbl>
              <a:tblPr firstRow="1" bandRow="1">
                <a:tableStyleId>{5C22544A-7EE6-4342-B048-85BDC9FD1C3A}</a:tableStyleId>
              </a:tblPr>
              <a:tblGrid>
                <a:gridCol w="685796"/>
                <a:gridCol w="914400"/>
                <a:gridCol w="838204"/>
                <a:gridCol w="914400"/>
                <a:gridCol w="914396"/>
                <a:gridCol w="762000"/>
                <a:gridCol w="838200"/>
                <a:gridCol w="914400"/>
                <a:gridCol w="762000"/>
                <a:gridCol w="762004"/>
              </a:tblGrid>
              <a:tr h="401743">
                <a:tc>
                  <a:txBody>
                    <a:bodyPr/>
                    <a:lstStyle/>
                    <a:p>
                      <a:pPr algn="ctr"/>
                      <a:r>
                        <a:rPr lang="en-US" sz="1400" dirty="0" err="1" smtClean="0"/>
                        <a:t>Sohu</a:t>
                      </a:r>
                      <a:endParaRPr lang="en-US" sz="1400" dirty="0"/>
                    </a:p>
                  </a:txBody>
                  <a:tcPr/>
                </a:tc>
                <a:tc>
                  <a:txBody>
                    <a:bodyPr/>
                    <a:lstStyle/>
                    <a:p>
                      <a:pPr algn="ctr"/>
                      <a:r>
                        <a:rPr lang="en-US" sz="1400" dirty="0" err="1" smtClean="0"/>
                        <a:t>Tencent</a:t>
                      </a:r>
                      <a:endParaRPr lang="en-US" sz="1400" dirty="0"/>
                    </a:p>
                  </a:txBody>
                  <a:tcPr/>
                </a:tc>
                <a:tc>
                  <a:txBody>
                    <a:bodyPr/>
                    <a:lstStyle/>
                    <a:p>
                      <a:pPr algn="ctr"/>
                      <a:r>
                        <a:rPr lang="en-US" sz="1400" dirty="0" err="1" smtClean="0"/>
                        <a:t>Baidu</a:t>
                      </a:r>
                      <a:endParaRPr lang="en-US" sz="1400" dirty="0"/>
                    </a:p>
                  </a:txBody>
                  <a:tcPr/>
                </a:tc>
                <a:tc>
                  <a:txBody>
                    <a:bodyPr/>
                    <a:lstStyle/>
                    <a:p>
                      <a:pPr algn="ctr"/>
                      <a:r>
                        <a:rPr lang="en-US" sz="1400" dirty="0" err="1" smtClean="0"/>
                        <a:t>Qihoo</a:t>
                      </a:r>
                      <a:endParaRPr lang="en-US" sz="1400" dirty="0"/>
                    </a:p>
                  </a:txBody>
                  <a:tcPr/>
                </a:tc>
                <a:tc>
                  <a:txBody>
                    <a:bodyPr/>
                    <a:lstStyle/>
                    <a:p>
                      <a:pPr algn="ctr"/>
                      <a:r>
                        <a:rPr lang="en-US" sz="1400" dirty="0" smtClean="0"/>
                        <a:t>Alibaba</a:t>
                      </a:r>
                      <a:endParaRPr lang="en-US" sz="1400" dirty="0"/>
                    </a:p>
                  </a:txBody>
                  <a:tcPr/>
                </a:tc>
                <a:tc>
                  <a:txBody>
                    <a:bodyPr/>
                    <a:lstStyle/>
                    <a:p>
                      <a:pPr algn="ctr"/>
                      <a:r>
                        <a:rPr lang="en-US" sz="1400" dirty="0" err="1" smtClean="0"/>
                        <a:t>Youku</a:t>
                      </a:r>
                      <a:endParaRPr lang="en-US" sz="1400" dirty="0"/>
                    </a:p>
                  </a:txBody>
                  <a:tcPr/>
                </a:tc>
                <a:tc>
                  <a:txBody>
                    <a:bodyPr/>
                    <a:lstStyle/>
                    <a:p>
                      <a:pPr algn="ctr"/>
                      <a:r>
                        <a:rPr lang="en-US" sz="1400" dirty="0" smtClean="0"/>
                        <a:t>SINA</a:t>
                      </a:r>
                      <a:endParaRPr lang="en-US" sz="1400" dirty="0"/>
                    </a:p>
                  </a:txBody>
                  <a:tcPr/>
                </a:tc>
                <a:tc>
                  <a:txBody>
                    <a:bodyPr/>
                    <a:lstStyle/>
                    <a:p>
                      <a:pPr algn="ctr"/>
                      <a:r>
                        <a:rPr lang="en-US" sz="1400" dirty="0" err="1" smtClean="0"/>
                        <a:t>NetEase</a:t>
                      </a:r>
                      <a:endParaRPr lang="en-US" sz="1400" dirty="0"/>
                    </a:p>
                  </a:txBody>
                  <a:tcPr/>
                </a:tc>
                <a:tc>
                  <a:txBody>
                    <a:bodyPr/>
                    <a:lstStyle/>
                    <a:p>
                      <a:pPr algn="ctr"/>
                      <a:r>
                        <a:rPr lang="en-US" sz="1400" dirty="0" smtClean="0"/>
                        <a:t>IQIYI</a:t>
                      </a:r>
                      <a:endParaRPr lang="en-US" sz="1400" dirty="0"/>
                    </a:p>
                  </a:txBody>
                  <a:tcPr/>
                </a:tc>
                <a:tc>
                  <a:txBody>
                    <a:bodyPr/>
                    <a:lstStyle/>
                    <a:p>
                      <a:r>
                        <a:rPr lang="en-US" sz="1400" dirty="0" smtClean="0"/>
                        <a:t>LETV</a:t>
                      </a:r>
                      <a:endParaRPr lang="en-US" sz="1400" dirty="0"/>
                    </a:p>
                  </a:txBody>
                  <a:tcPr/>
                </a:tc>
              </a:tr>
              <a:tr h="401743">
                <a:tc>
                  <a:txBody>
                    <a:bodyPr/>
                    <a:lstStyle/>
                    <a:p>
                      <a:pPr algn="ctr"/>
                      <a:r>
                        <a:rPr lang="en-US" sz="1200" dirty="0" smtClean="0"/>
                        <a:t>Portal</a:t>
                      </a:r>
                      <a:endParaRPr lang="en-US" sz="1200" dirty="0"/>
                    </a:p>
                  </a:txBody>
                  <a:tcPr/>
                </a:tc>
                <a:tc>
                  <a:txBody>
                    <a:bodyPr/>
                    <a:lstStyle/>
                    <a:p>
                      <a:pPr algn="ctr"/>
                      <a:r>
                        <a:rPr lang="en-US" sz="1200" dirty="0" smtClean="0"/>
                        <a:t>Portal</a:t>
                      </a:r>
                      <a:endParaRPr lang="en-US" sz="1200" dirty="0"/>
                    </a:p>
                  </a:txBody>
                  <a:tcPr/>
                </a:tc>
                <a:tc>
                  <a:txBody>
                    <a:bodyPr/>
                    <a:lstStyle/>
                    <a:p>
                      <a:pPr algn="ctr"/>
                      <a:r>
                        <a:rPr lang="en-US" sz="1200" dirty="0" smtClean="0"/>
                        <a:t>Search</a:t>
                      </a:r>
                      <a:endParaRPr lang="en-US" sz="1200" dirty="0"/>
                    </a:p>
                  </a:txBody>
                  <a:tcPr/>
                </a:tc>
                <a:tc>
                  <a:txBody>
                    <a:bodyPr/>
                    <a:lstStyle/>
                    <a:p>
                      <a:pPr algn="ctr"/>
                      <a:r>
                        <a:rPr lang="en-US" sz="1200" dirty="0" smtClean="0"/>
                        <a:t>Internet Security</a:t>
                      </a:r>
                      <a:endParaRPr lang="en-US" sz="1200" dirty="0"/>
                    </a:p>
                  </a:txBody>
                  <a:tcPr/>
                </a:tc>
                <a:tc>
                  <a:txBody>
                    <a:bodyPr/>
                    <a:lstStyle/>
                    <a:p>
                      <a:pPr algn="ctr"/>
                      <a:r>
                        <a:rPr lang="en-US" sz="1200" dirty="0" smtClean="0"/>
                        <a:t>Retail</a:t>
                      </a:r>
                      <a:endParaRPr lang="en-US" sz="1200" dirty="0"/>
                    </a:p>
                  </a:txBody>
                  <a:tcPr/>
                </a:tc>
                <a:tc>
                  <a:txBody>
                    <a:bodyPr/>
                    <a:lstStyle/>
                    <a:p>
                      <a:pPr algn="ctr"/>
                      <a:r>
                        <a:rPr lang="en-US" sz="1200" dirty="0" smtClean="0"/>
                        <a:t>Video</a:t>
                      </a:r>
                      <a:endParaRPr lang="en-US" sz="1200" dirty="0"/>
                    </a:p>
                  </a:txBody>
                  <a:tcPr/>
                </a:tc>
                <a:tc>
                  <a:txBody>
                    <a:bodyPr/>
                    <a:lstStyle/>
                    <a:p>
                      <a:pPr algn="ctr"/>
                      <a:r>
                        <a:rPr lang="en-US" sz="1200" dirty="0" smtClean="0"/>
                        <a:t>Portal</a:t>
                      </a:r>
                      <a:endParaRPr lang="en-US" sz="1200" dirty="0"/>
                    </a:p>
                  </a:txBody>
                  <a:tcPr/>
                </a:tc>
                <a:tc>
                  <a:txBody>
                    <a:bodyPr/>
                    <a:lstStyle/>
                    <a:p>
                      <a:pPr algn="ctr"/>
                      <a:r>
                        <a:rPr lang="en-US" sz="1200" dirty="0" smtClean="0"/>
                        <a:t>Portal</a:t>
                      </a:r>
                      <a:endParaRPr lang="en-US" sz="1200" dirty="0"/>
                    </a:p>
                  </a:txBody>
                  <a:tcPr/>
                </a:tc>
                <a:tc>
                  <a:txBody>
                    <a:bodyPr/>
                    <a:lstStyle/>
                    <a:p>
                      <a:pPr algn="ctr"/>
                      <a:r>
                        <a:rPr lang="en-US" sz="1200" dirty="0" smtClean="0"/>
                        <a:t>Video</a:t>
                      </a:r>
                      <a:endParaRPr lang="en-US" sz="1200" dirty="0"/>
                    </a:p>
                  </a:txBody>
                  <a:tcPr/>
                </a:tc>
                <a:tc>
                  <a:txBody>
                    <a:bodyPr/>
                    <a:lstStyle/>
                    <a:p>
                      <a:pPr algn="ctr"/>
                      <a:r>
                        <a:rPr lang="en-US" sz="1200" dirty="0" smtClean="0"/>
                        <a:t>Video</a:t>
                      </a:r>
                      <a:endParaRPr lang="en-US" sz="1200" dirty="0"/>
                    </a:p>
                  </a:txBody>
                  <a:tcPr/>
                </a:tc>
              </a:tr>
              <a:tr h="401743">
                <a:tc>
                  <a:txBody>
                    <a:bodyPr/>
                    <a:lstStyle/>
                    <a:p>
                      <a:r>
                        <a:rPr lang="en-US" sz="800" b="0" i="0" kern="1200" dirty="0" smtClean="0">
                          <a:solidFill>
                            <a:schemeClr val="dk1"/>
                          </a:solidFill>
                          <a:effectLst/>
                          <a:latin typeface="+mn-lt"/>
                          <a:ea typeface="+mn-ea"/>
                          <a:cs typeface="+mn-cs"/>
                        </a:rPr>
                        <a:t>NASDAQ: SOHU</a:t>
                      </a:r>
                      <a:endParaRPr lang="en-US" sz="800" dirty="0"/>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HKG: </a:t>
                      </a:r>
                      <a:r>
                        <a:rPr lang="en-US" sz="800" b="0" i="0" kern="1200" dirty="0" err="1" smtClean="0">
                          <a:solidFill>
                            <a:schemeClr val="dk1"/>
                          </a:solidFill>
                          <a:effectLst/>
                          <a:latin typeface="+mn-lt"/>
                          <a:ea typeface="+mn-ea"/>
                          <a:cs typeface="+mn-cs"/>
                        </a:rPr>
                        <a:t>Tencent</a:t>
                      </a:r>
                      <a:r>
                        <a:rPr lang="en-US" sz="800" b="0" i="0" kern="1200" dirty="0" smtClean="0">
                          <a:solidFill>
                            <a:schemeClr val="dk1"/>
                          </a:solidFill>
                          <a:effectLst/>
                          <a:latin typeface="+mn-lt"/>
                          <a:ea typeface="+mn-ea"/>
                          <a:cs typeface="+mn-cs"/>
                        </a:rPr>
                        <a:t> </a:t>
                      </a:r>
                      <a:r>
                        <a:rPr lang="en-US" sz="800" b="0" i="0" kern="1200" dirty="0" err="1" smtClean="0">
                          <a:solidFill>
                            <a:schemeClr val="dk1"/>
                          </a:solidFill>
                          <a:effectLst/>
                          <a:latin typeface="+mn-lt"/>
                          <a:ea typeface="+mn-ea"/>
                          <a:cs typeface="+mn-cs"/>
                        </a:rPr>
                        <a:t>Hldg</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NASDAQ: BIDU</a:t>
                      </a:r>
                      <a:endParaRPr lang="en-US" sz="800" b="0" i="0" kern="1200" dirty="0">
                        <a:solidFill>
                          <a:schemeClr val="dk1"/>
                        </a:solidFill>
                        <a:effectLst/>
                        <a:latin typeface="+mn-lt"/>
                        <a:ea typeface="+mn-ea"/>
                        <a:cs typeface="+mn-cs"/>
                      </a:endParaRPr>
                    </a:p>
                  </a:txBody>
                  <a:tcPr/>
                </a:tc>
                <a:tc>
                  <a:txBody>
                    <a:bodyPr/>
                    <a:lstStyle/>
                    <a:p>
                      <a:r>
                        <a:rPr lang="en-US" sz="800" b="0" i="0" kern="1200" dirty="0" smtClean="0">
                          <a:solidFill>
                            <a:schemeClr val="dk1"/>
                          </a:solidFill>
                          <a:effectLst/>
                          <a:latin typeface="+mn-lt"/>
                          <a:ea typeface="+mn-ea"/>
                          <a:cs typeface="+mn-cs"/>
                        </a:rPr>
                        <a:t>NYSE: QIHU</a:t>
                      </a:r>
                      <a:endParaRPr lang="en-US" sz="800" b="0" i="0" kern="1200" dirty="0">
                        <a:solidFill>
                          <a:schemeClr val="dk1"/>
                        </a:solidFill>
                        <a:effectLst/>
                        <a:latin typeface="+mn-lt"/>
                        <a:ea typeface="+mn-ea"/>
                        <a:cs typeface="+mn-cs"/>
                      </a:endParaRPr>
                    </a:p>
                  </a:txBody>
                  <a:tcPr/>
                </a:tc>
                <a:tc>
                  <a:txBody>
                    <a:bodyPr/>
                    <a:lstStyle/>
                    <a:p>
                      <a:r>
                        <a:rPr lang="en-US" sz="800" b="0" i="0" kern="1200" dirty="0" smtClean="0">
                          <a:solidFill>
                            <a:schemeClr val="dk1"/>
                          </a:solidFill>
                          <a:effectLst/>
                          <a:latin typeface="+mn-lt"/>
                          <a:ea typeface="+mn-ea"/>
                          <a:cs typeface="+mn-cs"/>
                        </a:rPr>
                        <a:t>NYSE: BABA</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NYSE: YOKU</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NASDAQ: SINA</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NASDAQ: NTES</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Private</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Shanghai:</a:t>
                      </a:r>
                      <a:r>
                        <a:rPr lang="en-US" sz="800" b="0" i="0" kern="1200" baseline="0" dirty="0" smtClean="0">
                          <a:solidFill>
                            <a:schemeClr val="dk1"/>
                          </a:solidFill>
                          <a:effectLst/>
                          <a:latin typeface="+mn-lt"/>
                          <a:ea typeface="+mn-ea"/>
                          <a:cs typeface="+mn-cs"/>
                        </a:rPr>
                        <a:t> 300104</a:t>
                      </a:r>
                      <a:endParaRPr lang="en-US" sz="800" b="0" i="0" kern="1200" dirty="0">
                        <a:solidFill>
                          <a:schemeClr val="dk1"/>
                        </a:solidFill>
                        <a:effectLst/>
                        <a:latin typeface="+mn-lt"/>
                        <a:ea typeface="+mn-ea"/>
                        <a:cs typeface="+mn-cs"/>
                      </a:endParaRPr>
                    </a:p>
                  </a:txBody>
                  <a:tcPr/>
                </a:tc>
              </a:tr>
              <a:tr h="77597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sz="800" b="0" i="0" kern="1200" dirty="0">
                        <a:solidFill>
                          <a:schemeClr val="dk1"/>
                        </a:solidFill>
                        <a:effectLst/>
                        <a:latin typeface="+mn-lt"/>
                        <a:ea typeface="+mn-ea"/>
                        <a:cs typeface="+mn-cs"/>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6092729"/>
            <a:ext cx="640341" cy="226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6021938"/>
            <a:ext cx="714376" cy="32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6021938"/>
            <a:ext cx="590390" cy="42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6052115"/>
            <a:ext cx="781050" cy="28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2124" y="6135780"/>
            <a:ext cx="841625" cy="139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0325" y="6084422"/>
            <a:ext cx="655075" cy="242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1334" y="6096000"/>
            <a:ext cx="811066" cy="223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73734" y="6114253"/>
            <a:ext cx="632553" cy="182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3083" y="6058602"/>
            <a:ext cx="512317" cy="279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43800" y="5970853"/>
            <a:ext cx="558932" cy="46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Chart 15"/>
          <p:cNvGraphicFramePr>
            <a:graphicFrameLocks/>
          </p:cNvGraphicFramePr>
          <p:nvPr>
            <p:extLst>
              <p:ext uri="{D42A27DB-BD31-4B8C-83A1-F6EECF244321}">
                <p14:modId xmlns:p14="http://schemas.microsoft.com/office/powerpoint/2010/main" val="3094017935"/>
              </p:ext>
            </p:extLst>
          </p:nvPr>
        </p:nvGraphicFramePr>
        <p:xfrm>
          <a:off x="914400" y="914400"/>
          <a:ext cx="7848600" cy="3690938"/>
        </p:xfrm>
        <a:graphic>
          <a:graphicData uri="http://schemas.openxmlformats.org/drawingml/2006/chart">
            <c:chart xmlns:c="http://schemas.openxmlformats.org/drawingml/2006/chart" xmlns:r="http://schemas.openxmlformats.org/officeDocument/2006/relationships" r:id="rId13"/>
          </a:graphicData>
        </a:graphic>
      </p:graphicFrame>
    </p:spTree>
    <p:extLst>
      <p:ext uri="{BB962C8B-B14F-4D97-AF65-F5344CB8AC3E}">
        <p14:creationId xmlns:p14="http://schemas.microsoft.com/office/powerpoint/2010/main" val="15025909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4930071" y="4787107"/>
            <a:ext cx="1754954" cy="387798"/>
          </a:xfrm>
          <a:prstGeom prst="rect">
            <a:avLst/>
          </a:prstGeom>
        </p:spPr>
        <p:txBody>
          <a:bodyPr wrap="square">
            <a:spAutoFit/>
          </a:bodyPr>
          <a:lstStyle/>
          <a:p>
            <a:pPr algn="ctr" defTabSz="457200" fontAlgn="base">
              <a:lnSpc>
                <a:spcPct val="80000"/>
              </a:lnSpc>
              <a:spcBef>
                <a:spcPct val="0"/>
              </a:spcBef>
              <a:spcAft>
                <a:spcPct val="0"/>
              </a:spcAft>
            </a:pPr>
            <a:r>
              <a:rPr lang="en-US" sz="2400" dirty="0">
                <a:solidFill>
                  <a:prstClr val="white"/>
                </a:solidFill>
                <a:ea typeface="ＭＳ Ｐゴシック" charset="0"/>
                <a:cs typeface="Gotham Rounded Bold"/>
              </a:rPr>
              <a:t>2.2 M</a:t>
            </a:r>
            <a:endParaRPr lang="en-US" dirty="0">
              <a:solidFill>
                <a:prstClr val="white"/>
              </a:solidFill>
              <a:ea typeface="ＭＳ Ｐゴシック" charset="0"/>
              <a:cs typeface="Gotham Rounded Bold"/>
            </a:endParaRPr>
          </a:p>
        </p:txBody>
      </p:sp>
      <p:sp>
        <p:nvSpPr>
          <p:cNvPr id="59" name="Title 1"/>
          <p:cNvSpPr>
            <a:spLocks noGrp="1"/>
          </p:cNvSpPr>
          <p:nvPr>
            <p:ph type="title"/>
          </p:nvPr>
        </p:nvSpPr>
        <p:spPr>
          <a:xfrm>
            <a:off x="962025" y="202920"/>
            <a:ext cx="7769224" cy="495647"/>
          </a:xfrm>
        </p:spPr>
        <p:txBody>
          <a:bodyPr/>
          <a:lstStyle/>
          <a:p>
            <a:r>
              <a:rPr lang="en-US" dirty="0" smtClean="0"/>
              <a:t>China’s Top Travel Websites</a:t>
            </a:r>
            <a:endParaRPr lang="en-US" dirty="0"/>
          </a:p>
        </p:txBody>
      </p:sp>
      <p:graphicFrame>
        <p:nvGraphicFramePr>
          <p:cNvPr id="61" name="Table 60"/>
          <p:cNvGraphicFramePr>
            <a:graphicFrameLocks noGrp="1"/>
          </p:cNvGraphicFramePr>
          <p:nvPr>
            <p:extLst>
              <p:ext uri="{D42A27DB-BD31-4B8C-83A1-F6EECF244321}">
                <p14:modId xmlns:p14="http://schemas.microsoft.com/office/powerpoint/2010/main" val="2517010815"/>
              </p:ext>
            </p:extLst>
          </p:nvPr>
        </p:nvGraphicFramePr>
        <p:xfrm>
          <a:off x="685800" y="4648200"/>
          <a:ext cx="8305800" cy="2097615"/>
        </p:xfrm>
        <a:graphic>
          <a:graphicData uri="http://schemas.openxmlformats.org/drawingml/2006/table">
            <a:tbl>
              <a:tblPr firstRow="1" bandRow="1">
                <a:tableStyleId>{5C22544A-7EE6-4342-B048-85BDC9FD1C3A}</a:tableStyleId>
              </a:tblPr>
              <a:tblGrid>
                <a:gridCol w="685796"/>
                <a:gridCol w="762004"/>
                <a:gridCol w="685800"/>
                <a:gridCol w="914400"/>
                <a:gridCol w="990600"/>
                <a:gridCol w="914400"/>
                <a:gridCol w="762000"/>
                <a:gridCol w="838200"/>
                <a:gridCol w="914400"/>
                <a:gridCol w="838200"/>
              </a:tblGrid>
              <a:tr h="401743">
                <a:tc>
                  <a:txBody>
                    <a:bodyPr/>
                    <a:lstStyle/>
                    <a:p>
                      <a:pPr algn="ctr"/>
                      <a:r>
                        <a:rPr lang="en-US" sz="1400" dirty="0" err="1" smtClean="0"/>
                        <a:t>Ctrip</a:t>
                      </a:r>
                      <a:endParaRPr lang="en-US" sz="1400" dirty="0"/>
                    </a:p>
                  </a:txBody>
                  <a:tcPr/>
                </a:tc>
                <a:tc>
                  <a:txBody>
                    <a:bodyPr/>
                    <a:lstStyle/>
                    <a:p>
                      <a:pPr algn="ctr"/>
                      <a:r>
                        <a:rPr lang="en-US" sz="1400" dirty="0" err="1" smtClean="0"/>
                        <a:t>Qunar</a:t>
                      </a:r>
                      <a:endParaRPr lang="en-US" sz="1400" dirty="0"/>
                    </a:p>
                  </a:txBody>
                  <a:tcPr/>
                </a:tc>
                <a:tc>
                  <a:txBody>
                    <a:bodyPr/>
                    <a:lstStyle/>
                    <a:p>
                      <a:pPr algn="ctr"/>
                      <a:r>
                        <a:rPr lang="en-US" sz="1400" dirty="0" smtClean="0"/>
                        <a:t>12306</a:t>
                      </a:r>
                      <a:endParaRPr lang="en-US" sz="1400" dirty="0"/>
                    </a:p>
                  </a:txBody>
                  <a:tcPr/>
                </a:tc>
                <a:tc>
                  <a:txBody>
                    <a:bodyPr/>
                    <a:lstStyle/>
                    <a:p>
                      <a:pPr algn="ctr"/>
                      <a:r>
                        <a:rPr lang="en-US" sz="1400" dirty="0" smtClean="0"/>
                        <a:t>Trip</a:t>
                      </a:r>
                    </a:p>
                    <a:p>
                      <a:pPr algn="ctr"/>
                      <a:r>
                        <a:rPr lang="en-US" sz="1400" dirty="0" smtClean="0"/>
                        <a:t>Advisor</a:t>
                      </a:r>
                      <a:endParaRPr lang="en-US" sz="1400" dirty="0"/>
                    </a:p>
                  </a:txBody>
                  <a:tcPr/>
                </a:tc>
                <a:tc>
                  <a:txBody>
                    <a:bodyPr/>
                    <a:lstStyle/>
                    <a:p>
                      <a:pPr algn="ctr"/>
                      <a:r>
                        <a:rPr lang="en-US" sz="1400" dirty="0" smtClean="0"/>
                        <a:t>LVMAMA</a:t>
                      </a:r>
                      <a:endParaRPr lang="en-US" sz="1400" dirty="0"/>
                    </a:p>
                  </a:txBody>
                  <a:tcPr/>
                </a:tc>
                <a:tc>
                  <a:txBody>
                    <a:bodyPr/>
                    <a:lstStyle/>
                    <a:p>
                      <a:pPr algn="ctr"/>
                      <a:r>
                        <a:rPr lang="en-US" sz="1400" dirty="0" smtClean="0"/>
                        <a:t>Expedia</a:t>
                      </a:r>
                      <a:endParaRPr lang="en-US" sz="1400" dirty="0"/>
                    </a:p>
                  </a:txBody>
                  <a:tcPr/>
                </a:tc>
                <a:tc>
                  <a:txBody>
                    <a:bodyPr/>
                    <a:lstStyle/>
                    <a:p>
                      <a:pPr algn="ctr"/>
                      <a:r>
                        <a:rPr lang="en-US" sz="1400" dirty="0" smtClean="0"/>
                        <a:t>17u</a:t>
                      </a:r>
                      <a:endParaRPr lang="en-US" sz="1400" dirty="0"/>
                    </a:p>
                  </a:txBody>
                  <a:tcPr/>
                </a:tc>
                <a:tc>
                  <a:txBody>
                    <a:bodyPr/>
                    <a:lstStyle/>
                    <a:p>
                      <a:pPr algn="ctr"/>
                      <a:r>
                        <a:rPr lang="en-US" sz="1400" dirty="0" smtClean="0"/>
                        <a:t>TUNIU</a:t>
                      </a:r>
                      <a:endParaRPr lang="en-US" sz="1400" dirty="0"/>
                    </a:p>
                  </a:txBody>
                  <a:tcPr/>
                </a:tc>
                <a:tc>
                  <a:txBody>
                    <a:bodyPr/>
                    <a:lstStyle/>
                    <a:p>
                      <a:pPr algn="ctr"/>
                      <a:r>
                        <a:rPr lang="en-US" sz="1400" dirty="0" smtClean="0"/>
                        <a:t>360.cn</a:t>
                      </a:r>
                      <a:endParaRPr lang="en-US" sz="1400" dirty="0"/>
                    </a:p>
                  </a:txBody>
                  <a:tcPr/>
                </a:tc>
                <a:tc>
                  <a:txBody>
                    <a:bodyPr/>
                    <a:lstStyle/>
                    <a:p>
                      <a:r>
                        <a:rPr lang="en-US" sz="1400" dirty="0" smtClean="0"/>
                        <a:t>Mango</a:t>
                      </a:r>
                    </a:p>
                    <a:p>
                      <a:r>
                        <a:rPr lang="en-US" sz="1400" dirty="0" smtClean="0"/>
                        <a:t>city</a:t>
                      </a:r>
                      <a:endParaRPr lang="en-US" sz="1400" dirty="0"/>
                    </a:p>
                  </a:txBody>
                  <a:tcPr/>
                </a:tc>
              </a:tr>
              <a:tr h="401743">
                <a:tc>
                  <a:txBody>
                    <a:bodyPr/>
                    <a:lstStyle/>
                    <a:p>
                      <a:pPr algn="ctr"/>
                      <a:r>
                        <a:rPr lang="en-US" sz="1200" dirty="0" smtClean="0"/>
                        <a:t>OTA</a:t>
                      </a:r>
                      <a:endParaRPr lang="en-US" sz="1200" dirty="0"/>
                    </a:p>
                  </a:txBody>
                  <a:tcPr/>
                </a:tc>
                <a:tc>
                  <a:txBody>
                    <a:bodyPr/>
                    <a:lstStyle/>
                    <a:p>
                      <a:pPr algn="ctr"/>
                      <a:r>
                        <a:rPr lang="en-US" sz="1200" dirty="0" smtClean="0"/>
                        <a:t>OTA</a:t>
                      </a:r>
                      <a:endParaRPr lang="en-US" sz="1200" dirty="0"/>
                    </a:p>
                  </a:txBody>
                  <a:tcPr/>
                </a:tc>
                <a:tc>
                  <a:txBody>
                    <a:bodyPr/>
                    <a:lstStyle/>
                    <a:p>
                      <a:pPr algn="ctr"/>
                      <a:r>
                        <a:rPr lang="en-US" sz="1200" dirty="0" smtClean="0"/>
                        <a:t>Rail</a:t>
                      </a:r>
                      <a:endParaRPr lang="en-US" sz="1200" dirty="0"/>
                    </a:p>
                  </a:txBody>
                  <a:tcPr/>
                </a:tc>
                <a:tc>
                  <a:txBody>
                    <a:bodyPr/>
                    <a:lstStyle/>
                    <a:p>
                      <a:pPr algn="ctr"/>
                      <a:r>
                        <a:rPr lang="en-US" sz="1100" dirty="0" smtClean="0"/>
                        <a:t>Information</a:t>
                      </a:r>
                      <a:endParaRPr lang="en-US" sz="1100" dirty="0"/>
                    </a:p>
                  </a:txBody>
                  <a:tcPr/>
                </a:tc>
                <a:tc>
                  <a:txBody>
                    <a:bodyPr/>
                    <a:lstStyle/>
                    <a:p>
                      <a:pPr algn="ctr"/>
                      <a:r>
                        <a:rPr lang="en-US" sz="1200" dirty="0" smtClean="0"/>
                        <a:t>OTA</a:t>
                      </a:r>
                      <a:endParaRPr lang="en-US" sz="1200" dirty="0"/>
                    </a:p>
                  </a:txBody>
                  <a:tcPr/>
                </a:tc>
                <a:tc>
                  <a:txBody>
                    <a:bodyPr/>
                    <a:lstStyle/>
                    <a:p>
                      <a:pPr algn="ctr"/>
                      <a:r>
                        <a:rPr lang="en-US" sz="1200" dirty="0" smtClean="0"/>
                        <a:t>OTA</a:t>
                      </a:r>
                      <a:endParaRPr lang="en-US" sz="1200" dirty="0"/>
                    </a:p>
                  </a:txBody>
                  <a:tcPr/>
                </a:tc>
                <a:tc>
                  <a:txBody>
                    <a:bodyPr/>
                    <a:lstStyle/>
                    <a:p>
                      <a:pPr algn="ctr"/>
                      <a:r>
                        <a:rPr lang="en-US" sz="1200" dirty="0" smtClean="0"/>
                        <a:t>OTA</a:t>
                      </a:r>
                      <a:endParaRPr lang="en-US" sz="1200" dirty="0"/>
                    </a:p>
                  </a:txBody>
                  <a:tcPr/>
                </a:tc>
                <a:tc>
                  <a:txBody>
                    <a:bodyPr/>
                    <a:lstStyle/>
                    <a:p>
                      <a:pPr algn="ctr"/>
                      <a:r>
                        <a:rPr lang="en-US" sz="1200" dirty="0" smtClean="0"/>
                        <a:t>OTA</a:t>
                      </a:r>
                      <a:endParaRPr lang="en-US" sz="1200" dirty="0"/>
                    </a:p>
                  </a:txBody>
                  <a:tcPr/>
                </a:tc>
                <a:tc>
                  <a:txBody>
                    <a:bodyPr/>
                    <a:lstStyle/>
                    <a:p>
                      <a:pPr algn="ctr"/>
                      <a:r>
                        <a:rPr lang="en-US" sz="1100" dirty="0" smtClean="0"/>
                        <a:t>Information</a:t>
                      </a:r>
                      <a:endParaRPr lang="en-US" sz="1100" dirty="0"/>
                    </a:p>
                  </a:txBody>
                  <a:tcPr/>
                </a:tc>
                <a:tc>
                  <a:txBody>
                    <a:bodyPr/>
                    <a:lstStyle/>
                    <a:p>
                      <a:pPr algn="ctr"/>
                      <a:r>
                        <a:rPr lang="en-US" sz="1200" dirty="0" smtClean="0"/>
                        <a:t>OTA</a:t>
                      </a:r>
                      <a:endParaRPr lang="en-US" sz="1200" dirty="0"/>
                    </a:p>
                  </a:txBody>
                  <a:tcPr/>
                </a:tc>
              </a:tr>
              <a:tr h="401743">
                <a:tc>
                  <a:txBody>
                    <a:bodyPr/>
                    <a:lstStyle/>
                    <a:p>
                      <a:r>
                        <a:rPr lang="en-US" sz="800" b="0" i="0" kern="1200" dirty="0" smtClean="0">
                          <a:solidFill>
                            <a:schemeClr val="dk1"/>
                          </a:solidFill>
                          <a:effectLst/>
                          <a:latin typeface="+mn-lt"/>
                          <a:ea typeface="+mn-ea"/>
                          <a:cs typeface="+mn-cs"/>
                        </a:rPr>
                        <a:t>NASDAQ: CTRP</a:t>
                      </a:r>
                      <a:endParaRPr lang="en-US" sz="800" dirty="0"/>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Nasdaq: QUNR</a:t>
                      </a:r>
                      <a:endParaRPr lang="en-US" sz="800" b="0" i="0" kern="1200" dirty="0">
                        <a:solidFill>
                          <a:schemeClr val="dk1"/>
                        </a:solidFill>
                        <a:effectLst/>
                        <a:latin typeface="+mn-lt"/>
                        <a:ea typeface="+mn-ea"/>
                        <a:cs typeface="+mn-cs"/>
                      </a:endParaRPr>
                    </a:p>
                  </a:txBody>
                  <a:tcPr/>
                </a:tc>
                <a:tc>
                  <a:txBody>
                    <a:bodyPr/>
                    <a:lstStyle/>
                    <a:p>
                      <a:pPr marL="0" algn="ctr" defTabSz="914400" rtl="0" eaLnBrk="1" latinLnBrk="0" hangingPunct="1"/>
                      <a:r>
                        <a:rPr lang="en-US" sz="800" b="0" i="0" kern="1200" dirty="0" smtClean="0">
                          <a:solidFill>
                            <a:schemeClr val="dk1"/>
                          </a:solidFill>
                          <a:effectLst/>
                          <a:latin typeface="+mn-lt"/>
                          <a:ea typeface="+mn-ea"/>
                          <a:cs typeface="+mn-cs"/>
                        </a:rPr>
                        <a:t>Govern-</a:t>
                      </a:r>
                      <a:r>
                        <a:rPr lang="en-US" sz="800" b="0" i="0" kern="1200" dirty="0" err="1" smtClean="0">
                          <a:solidFill>
                            <a:schemeClr val="dk1"/>
                          </a:solidFill>
                          <a:effectLst/>
                          <a:latin typeface="+mn-lt"/>
                          <a:ea typeface="+mn-ea"/>
                          <a:cs typeface="+mn-cs"/>
                        </a:rPr>
                        <a:t>ment</a:t>
                      </a:r>
                      <a:endParaRPr lang="en-US" sz="800" b="0" i="0" kern="1200" dirty="0">
                        <a:solidFill>
                          <a:schemeClr val="dk1"/>
                        </a:solidFill>
                        <a:effectLst/>
                        <a:latin typeface="+mn-lt"/>
                        <a:ea typeface="+mn-ea"/>
                        <a:cs typeface="+mn-cs"/>
                      </a:endParaRPr>
                    </a:p>
                  </a:txBody>
                  <a:tcPr/>
                </a:tc>
                <a:tc>
                  <a:txBody>
                    <a:bodyPr/>
                    <a:lstStyle/>
                    <a:p>
                      <a:pPr marL="0" algn="ctr" defTabSz="914400" rtl="0" eaLnBrk="1" latinLnBrk="0" hangingPunct="1"/>
                      <a:r>
                        <a:rPr lang="en-US" sz="800" b="0" i="0" kern="1200" dirty="0" smtClean="0">
                          <a:solidFill>
                            <a:schemeClr val="dk1"/>
                          </a:solidFill>
                          <a:effectLst/>
                          <a:latin typeface="+mn-lt"/>
                          <a:ea typeface="+mn-ea"/>
                          <a:cs typeface="+mn-cs"/>
                        </a:rPr>
                        <a:t>NASDAQ: TRIP</a:t>
                      </a:r>
                      <a:endParaRPr lang="en-US" sz="800" b="0" i="0" kern="1200" dirty="0">
                        <a:solidFill>
                          <a:schemeClr val="dk1"/>
                        </a:solidFill>
                        <a:effectLst/>
                        <a:latin typeface="+mn-lt"/>
                        <a:ea typeface="+mn-ea"/>
                        <a:cs typeface="+mn-cs"/>
                      </a:endParaRPr>
                    </a:p>
                  </a:txBody>
                  <a:tcPr/>
                </a:tc>
                <a:tc>
                  <a:txBody>
                    <a:bodyPr/>
                    <a:lstStyle/>
                    <a:p>
                      <a:pPr algn="ctr"/>
                      <a:r>
                        <a:rPr lang="en-US" sz="800" b="0" i="0" kern="1200" dirty="0" smtClean="0">
                          <a:solidFill>
                            <a:schemeClr val="dk1"/>
                          </a:solidFill>
                          <a:effectLst/>
                          <a:latin typeface="+mn-lt"/>
                          <a:ea typeface="+mn-ea"/>
                          <a:cs typeface="+mn-cs"/>
                        </a:rPr>
                        <a:t>Private</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NASDAQ: EXPE</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Private</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NASDAQ: TOUR</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NYSE: QIHU</a:t>
                      </a:r>
                      <a:endParaRPr lang="en-US" sz="800" b="0" i="0" kern="1200" dirty="0">
                        <a:solidFill>
                          <a:schemeClr val="dk1"/>
                        </a:solidFill>
                        <a:effectLst/>
                        <a:latin typeface="+mn-lt"/>
                        <a:ea typeface="+mn-ea"/>
                        <a:cs typeface="+mn-cs"/>
                      </a:endParaRPr>
                    </a:p>
                  </a:txBody>
                  <a:tcPr/>
                </a:tc>
                <a:tc>
                  <a:txBody>
                    <a:bodyPr/>
                    <a:lstStyle/>
                    <a:p>
                      <a:pPr marL="0" algn="l" defTabSz="914400" rtl="0" eaLnBrk="1" latinLnBrk="0" hangingPunct="1"/>
                      <a:r>
                        <a:rPr lang="en-US" sz="800" b="0" i="0" kern="1200" dirty="0" smtClean="0">
                          <a:solidFill>
                            <a:schemeClr val="dk1"/>
                          </a:solidFill>
                          <a:effectLst/>
                          <a:latin typeface="+mn-lt"/>
                          <a:ea typeface="+mn-ea"/>
                          <a:cs typeface="+mn-cs"/>
                        </a:rPr>
                        <a:t>Private</a:t>
                      </a:r>
                      <a:endParaRPr lang="en-US" sz="800" b="0" i="0" kern="1200" dirty="0">
                        <a:solidFill>
                          <a:schemeClr val="dk1"/>
                        </a:solidFill>
                        <a:effectLst/>
                        <a:latin typeface="+mn-lt"/>
                        <a:ea typeface="+mn-ea"/>
                        <a:cs typeface="+mn-cs"/>
                      </a:endParaRPr>
                    </a:p>
                  </a:txBody>
                  <a:tcPr/>
                </a:tc>
              </a:tr>
              <a:tr h="77597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sz="800" b="0" i="0" kern="1200" dirty="0">
                        <a:solidFill>
                          <a:schemeClr val="dk1"/>
                        </a:solidFill>
                        <a:effectLst/>
                        <a:latin typeface="+mn-lt"/>
                        <a:ea typeface="+mn-ea"/>
                        <a:cs typeface="+mn-cs"/>
                      </a:endParaRPr>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683" y="6248400"/>
            <a:ext cx="604836" cy="2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834" y="6248400"/>
            <a:ext cx="653566" cy="25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8065" r="96774"/>
                    </a14:imgEffect>
                  </a14:imgLayer>
                </a14:imgProps>
              </a:ext>
              <a:ext uri="{28A0092B-C50C-407E-A947-70E740481C1C}">
                <a14:useLocalDpi xmlns:a14="http://schemas.microsoft.com/office/drawing/2010/main" val="0"/>
              </a:ext>
            </a:extLst>
          </a:blip>
          <a:srcRect/>
          <a:stretch>
            <a:fillRect/>
          </a:stretch>
        </p:blipFill>
        <p:spPr bwMode="auto">
          <a:xfrm>
            <a:off x="3886200" y="6107906"/>
            <a:ext cx="59055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2857" l="0" r="100000"/>
                    </a14:imgEffect>
                  </a14:imgLayer>
                </a14:imgProps>
              </a:ext>
              <a:ext uri="{28A0092B-C50C-407E-A947-70E740481C1C}">
                <a14:useLocalDpi xmlns:a14="http://schemas.microsoft.com/office/drawing/2010/main" val="0"/>
              </a:ext>
            </a:extLst>
          </a:blip>
          <a:srcRect/>
          <a:stretch>
            <a:fillRect/>
          </a:stretch>
        </p:blipFill>
        <p:spPr bwMode="auto">
          <a:xfrm>
            <a:off x="2971800" y="6174581"/>
            <a:ext cx="6286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065" b="100000" l="0" r="100000">
                        <a14:foregroundMark x1="15873" y1="61290" x2="15873" y2="61290"/>
                      </a14:backgroundRemoval>
                    </a14:imgEffect>
                  </a14:imgLayer>
                </a14:imgProps>
              </a:ext>
              <a:ext uri="{28A0092B-C50C-407E-A947-70E740481C1C}">
                <a14:useLocalDpi xmlns:a14="http://schemas.microsoft.com/office/drawing/2010/main" val="0"/>
              </a:ext>
            </a:extLst>
          </a:blip>
          <a:srcRect/>
          <a:stretch>
            <a:fillRect/>
          </a:stretch>
        </p:blipFill>
        <p:spPr bwMode="auto">
          <a:xfrm>
            <a:off x="4905578" y="6079331"/>
            <a:ext cx="6000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6238703"/>
            <a:ext cx="557296" cy="34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9434" r="86792"/>
                    </a14:imgEffect>
                  </a14:imgLayer>
                </a14:imgProps>
              </a:ext>
              <a:ext uri="{28A0092B-C50C-407E-A947-70E740481C1C}">
                <a14:useLocalDpi xmlns:a14="http://schemas.microsoft.com/office/drawing/2010/main" val="0"/>
              </a:ext>
            </a:extLst>
          </a:blip>
          <a:srcRect/>
          <a:stretch>
            <a:fillRect/>
          </a:stretch>
        </p:blipFill>
        <p:spPr bwMode="auto">
          <a:xfrm>
            <a:off x="6553200" y="6036468"/>
            <a:ext cx="50482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15201" y="6229177"/>
            <a:ext cx="685800" cy="204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29600" y="6187419"/>
            <a:ext cx="673618" cy="37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183" r="10645"/>
                    </a14:imgEffect>
                  </a14:imgLayer>
                </a14:imgProps>
              </a:ext>
              <a:ext uri="{28A0092B-C50C-407E-A947-70E740481C1C}">
                <a14:useLocalDpi xmlns:a14="http://schemas.microsoft.com/office/drawing/2010/main" val="0"/>
              </a:ext>
            </a:extLst>
          </a:blip>
          <a:srcRect t="-1" r="88172" b="-14765"/>
          <a:stretch/>
        </p:blipFill>
        <p:spPr bwMode="auto">
          <a:xfrm>
            <a:off x="2266949" y="6146006"/>
            <a:ext cx="447675" cy="518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6" name="Chart 15"/>
          <p:cNvGraphicFramePr>
            <a:graphicFrameLocks/>
          </p:cNvGraphicFramePr>
          <p:nvPr>
            <p:extLst>
              <p:ext uri="{D42A27DB-BD31-4B8C-83A1-F6EECF244321}">
                <p14:modId xmlns:p14="http://schemas.microsoft.com/office/powerpoint/2010/main" val="459635090"/>
              </p:ext>
            </p:extLst>
          </p:nvPr>
        </p:nvGraphicFramePr>
        <p:xfrm>
          <a:off x="716076" y="914400"/>
          <a:ext cx="8001000" cy="3695700"/>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243145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413171"/>
            <a:ext cx="7769224" cy="774233"/>
          </a:xfrm>
        </p:spPr>
        <p:txBody>
          <a:bodyPr/>
          <a:lstStyle/>
          <a:p>
            <a:r>
              <a:rPr lang="en-US" dirty="0" smtClean="0"/>
              <a:t>Digital Context – Top Sites</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40" t="8716" r="25546" b="4259"/>
          <a:stretch/>
        </p:blipFill>
        <p:spPr bwMode="auto">
          <a:xfrm>
            <a:off x="4733925" y="1533525"/>
            <a:ext cx="4285380" cy="421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179" t="13022" r="24088" b="7791"/>
          <a:stretch/>
        </p:blipFill>
        <p:spPr bwMode="auto">
          <a:xfrm>
            <a:off x="676506" y="1762126"/>
            <a:ext cx="4057419"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2843211" y="968329"/>
            <a:ext cx="3781427" cy="774233"/>
          </a:xfrm>
          <a:prstGeom prst="rect">
            <a:avLst/>
          </a:prstGeom>
        </p:spPr>
        <p:txBody>
          <a:bodyPr vert="horz" lIns="0" tIns="45720" rIns="0" bIns="45720" rtlCol="0" anchor="t" anchorCtr="0">
            <a:noAutofit/>
          </a:bodyPr>
          <a:lstStyle>
            <a:lvl1pPr algn="l" defTabSz="914400" rtl="0" eaLnBrk="1" latinLnBrk="0" hangingPunct="1">
              <a:lnSpc>
                <a:spcPct val="90000"/>
              </a:lnSpc>
              <a:spcBef>
                <a:spcPts val="0"/>
              </a:spcBef>
              <a:spcAft>
                <a:spcPts val="1200"/>
              </a:spcAft>
              <a:buNone/>
              <a:defRPr lang="en-US" sz="3000" kern="1200">
                <a:solidFill>
                  <a:srgbClr val="00549F"/>
                </a:solidFill>
                <a:latin typeface="Arial Rounded MT Bold" panose="020F0704030504030204" pitchFamily="34" charset="0"/>
                <a:ea typeface="+mj-ea"/>
                <a:cs typeface="+mj-cs"/>
              </a:defRPr>
            </a:lvl1pPr>
          </a:lstStyle>
          <a:p>
            <a:r>
              <a:rPr lang="en-US" dirty="0" smtClean="0"/>
              <a:t>Searching vs. </a:t>
            </a:r>
            <a:r>
              <a:rPr lang="en-US" dirty="0"/>
              <a:t>B</a:t>
            </a:r>
            <a:r>
              <a:rPr lang="en-US" dirty="0" smtClean="0"/>
              <a:t>rowsing</a:t>
            </a:r>
            <a:endParaRPr lang="en-US" dirty="0"/>
          </a:p>
        </p:txBody>
      </p:sp>
    </p:spTree>
    <p:extLst>
      <p:ext uri="{BB962C8B-B14F-4D97-AF65-F5344CB8AC3E}">
        <p14:creationId xmlns:p14="http://schemas.microsoft.com/office/powerpoint/2010/main" val="83490545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469620"/>
            <a:ext cx="7769224" cy="774233"/>
          </a:xfrm>
        </p:spPr>
        <p:txBody>
          <a:bodyPr/>
          <a:lstStyle/>
          <a:p>
            <a:r>
              <a:rPr lang="en-US" dirty="0" smtClean="0"/>
              <a:t>Digital Context – Travel Information Sites</a:t>
            </a:r>
            <a:endParaRPr lang="en-US" dirty="0"/>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5179" t="13022" r="24088" b="7791"/>
          <a:stretch/>
        </p:blipFill>
        <p:spPr bwMode="auto">
          <a:xfrm>
            <a:off x="695325" y="1533525"/>
            <a:ext cx="4057419"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317" t="15899" r="24918" b="4634"/>
          <a:stretch/>
        </p:blipFill>
        <p:spPr bwMode="auto">
          <a:xfrm>
            <a:off x="628650" y="1533525"/>
            <a:ext cx="3798848" cy="334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6409" t="5389" r="17952" b="4597"/>
          <a:stretch/>
        </p:blipFill>
        <p:spPr bwMode="auto">
          <a:xfrm>
            <a:off x="4655058" y="1533525"/>
            <a:ext cx="4247640"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811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lstStyle/>
          <a:p>
            <a:r>
              <a:rPr lang="en-US" dirty="0" smtClean="0"/>
              <a:t>Welcome </a:t>
            </a:r>
          </a:p>
          <a:p>
            <a:pPr lvl="1"/>
            <a:r>
              <a:rPr lang="en-US" dirty="0" smtClean="0"/>
              <a:t>Karyn Gruenberg</a:t>
            </a:r>
          </a:p>
          <a:p>
            <a:r>
              <a:rPr lang="en-US" dirty="0" smtClean="0"/>
              <a:t>Visa Entry</a:t>
            </a:r>
          </a:p>
          <a:p>
            <a:pPr lvl="1"/>
            <a:r>
              <a:rPr lang="en-US" dirty="0" smtClean="0"/>
              <a:t>Aaron Wodin-Schwartz</a:t>
            </a:r>
          </a:p>
          <a:p>
            <a:r>
              <a:rPr lang="en-US" dirty="0" smtClean="0"/>
              <a:t>How the Chinese Shop for Travel</a:t>
            </a:r>
          </a:p>
          <a:p>
            <a:pPr lvl="1"/>
            <a:r>
              <a:rPr lang="en-US" dirty="0" smtClean="0"/>
              <a:t>Carroll Rheem</a:t>
            </a:r>
          </a:p>
          <a:p>
            <a:r>
              <a:rPr lang="en-US" dirty="0" smtClean="0"/>
              <a:t>First Steps – Market Entry Program</a:t>
            </a:r>
          </a:p>
          <a:p>
            <a:pPr lvl="1"/>
            <a:r>
              <a:rPr lang="en-US" dirty="0" smtClean="0"/>
              <a:t>Devon Dow</a:t>
            </a:r>
          </a:p>
          <a:p>
            <a:r>
              <a:rPr lang="en-US" dirty="0" smtClean="0"/>
              <a:t>Importance of the Digital Media and Key Channels</a:t>
            </a:r>
          </a:p>
          <a:p>
            <a:pPr lvl="1"/>
            <a:r>
              <a:rPr lang="en-US" dirty="0" smtClean="0"/>
              <a:t>Andrew Collins</a:t>
            </a:r>
          </a:p>
          <a:p>
            <a:r>
              <a:rPr lang="en-US" dirty="0" smtClean="0"/>
              <a:t>Coming Soon</a:t>
            </a:r>
          </a:p>
          <a:p>
            <a:pPr lvl="1"/>
            <a:r>
              <a:rPr lang="en-US" dirty="0" smtClean="0"/>
              <a:t>Karyn Gruenberg</a:t>
            </a:r>
          </a:p>
          <a:p>
            <a:endParaRPr lang="en-US" dirty="0" smtClean="0"/>
          </a:p>
          <a:p>
            <a:pPr marL="341313" lvl="1" indent="0">
              <a:buNone/>
            </a:pPr>
            <a:endParaRPr lang="en-US" dirty="0"/>
          </a:p>
        </p:txBody>
      </p:sp>
    </p:spTree>
    <p:extLst>
      <p:ext uri="{BB962C8B-B14F-4D97-AF65-F5344CB8AC3E}">
        <p14:creationId xmlns:p14="http://schemas.microsoft.com/office/powerpoint/2010/main" val="31084807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srcRect t="8667" b="9194"/>
          <a:stretch/>
        </p:blipFill>
        <p:spPr>
          <a:xfrm>
            <a:off x="676276" y="1085851"/>
            <a:ext cx="8305800" cy="5105399"/>
          </a:xfrm>
          <a:prstGeom prst="rect">
            <a:avLst/>
          </a:prstGeom>
        </p:spPr>
      </p:pic>
      <p:sp>
        <p:nvSpPr>
          <p:cNvPr id="3" name="Title 2"/>
          <p:cNvSpPr>
            <a:spLocks noGrp="1"/>
          </p:cNvSpPr>
          <p:nvPr>
            <p:ph type="title"/>
          </p:nvPr>
        </p:nvSpPr>
        <p:spPr>
          <a:xfrm>
            <a:off x="944564" y="295463"/>
            <a:ext cx="7769224" cy="774233"/>
          </a:xfrm>
        </p:spPr>
        <p:txBody>
          <a:bodyPr/>
          <a:lstStyle/>
          <a:p>
            <a:r>
              <a:rPr lang="en-US" dirty="0" err="1" smtClean="0"/>
              <a:t>Ctrip</a:t>
            </a:r>
            <a:r>
              <a:rPr lang="en-US" dirty="0" smtClean="0"/>
              <a:t>, </a:t>
            </a:r>
            <a:r>
              <a:rPr lang="en-US" dirty="0" err="1" smtClean="0"/>
              <a:t>Qunar</a:t>
            </a:r>
            <a:r>
              <a:rPr lang="en-US" dirty="0" smtClean="0"/>
              <a:t>, </a:t>
            </a:r>
            <a:r>
              <a:rPr lang="en-US" dirty="0" err="1" smtClean="0"/>
              <a:t>eLong</a:t>
            </a:r>
            <a:r>
              <a:rPr lang="en-US" dirty="0" smtClean="0"/>
              <a:t> </a:t>
            </a:r>
            <a:r>
              <a:rPr lang="en-US" dirty="0"/>
              <a:t>M</a:t>
            </a:r>
            <a:r>
              <a:rPr lang="en-US" dirty="0" smtClean="0"/>
              <a:t>obile Apps</a:t>
            </a:r>
            <a:endParaRPr lang="en-US" dirty="0"/>
          </a:p>
        </p:txBody>
      </p:sp>
    </p:spTree>
    <p:extLst>
      <p:ext uri="{BB962C8B-B14F-4D97-AF65-F5344CB8AC3E}">
        <p14:creationId xmlns:p14="http://schemas.microsoft.com/office/powerpoint/2010/main" val="36891601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2025" y="988346"/>
            <a:ext cx="7769224" cy="774233"/>
          </a:xfrm>
        </p:spPr>
        <p:txBody>
          <a:bodyPr/>
          <a:lstStyle/>
          <a:p>
            <a:r>
              <a:rPr lang="en-US" sz="3600" dirty="0" smtClean="0"/>
              <a:t>Entering the Market</a:t>
            </a:r>
            <a:endParaRPr lang="en-US" sz="3600" dirty="0"/>
          </a:p>
        </p:txBody>
      </p:sp>
    </p:spTree>
    <p:extLst>
      <p:ext uri="{BB962C8B-B14F-4D97-AF65-F5344CB8AC3E}">
        <p14:creationId xmlns:p14="http://schemas.microsoft.com/office/powerpoint/2010/main" val="32746997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4-10-26 at 7.11.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0674" y="1663700"/>
            <a:ext cx="4718754" cy="3894260"/>
          </a:xfrm>
          <a:prstGeom prst="rect">
            <a:avLst/>
          </a:prstGeom>
        </p:spPr>
      </p:pic>
      <p:sp>
        <p:nvSpPr>
          <p:cNvPr id="2" name="Title 1"/>
          <p:cNvSpPr>
            <a:spLocks noGrp="1"/>
          </p:cNvSpPr>
          <p:nvPr>
            <p:ph type="title"/>
          </p:nvPr>
        </p:nvSpPr>
        <p:spPr/>
        <p:txBody>
          <a:bodyPr/>
          <a:lstStyle/>
          <a:p>
            <a:r>
              <a:rPr lang="en-US" dirty="0" smtClean="0"/>
              <a:t>China Market Entry Program</a:t>
            </a:r>
            <a:endParaRPr lang="en-US" dirty="0"/>
          </a:p>
        </p:txBody>
      </p:sp>
      <p:sp>
        <p:nvSpPr>
          <p:cNvPr id="3" name="Content Placeholder 2"/>
          <p:cNvSpPr>
            <a:spLocks noGrp="1"/>
          </p:cNvSpPr>
          <p:nvPr>
            <p:ph idx="1"/>
          </p:nvPr>
        </p:nvSpPr>
        <p:spPr>
          <a:xfrm>
            <a:off x="832422" y="988977"/>
            <a:ext cx="6761923" cy="5009219"/>
          </a:xfrm>
        </p:spPr>
        <p:txBody>
          <a:bodyPr/>
          <a:lstStyle/>
          <a:p>
            <a:r>
              <a:rPr lang="en-US" sz="1800" dirty="0"/>
              <a:t>S</a:t>
            </a:r>
            <a:r>
              <a:rPr lang="en-US" sz="1800" dirty="0" smtClean="0"/>
              <a:t>uite </a:t>
            </a:r>
            <a:r>
              <a:rPr lang="en-US" sz="1800" dirty="0"/>
              <a:t>of </a:t>
            </a:r>
            <a:r>
              <a:rPr lang="en-US" sz="1800" dirty="0" smtClean="0"/>
              <a:t>promotional activities designed </a:t>
            </a:r>
            <a:r>
              <a:rPr lang="en-US" sz="1800" dirty="0"/>
              <a:t>to maximize the promotional opportunities in this rapidly emerging </a:t>
            </a:r>
            <a:r>
              <a:rPr lang="en-US" sz="1800" dirty="0" smtClean="0"/>
              <a:t>market</a:t>
            </a:r>
          </a:p>
          <a:p>
            <a:r>
              <a:rPr lang="en-US" sz="1600" dirty="0" smtClean="0"/>
              <a:t>Includes dedicated resources for</a:t>
            </a:r>
          </a:p>
          <a:p>
            <a:pPr lvl="1"/>
            <a:r>
              <a:rPr lang="en-US" sz="1400" dirty="0"/>
              <a:t>Initial Consultation</a:t>
            </a:r>
          </a:p>
          <a:p>
            <a:pPr lvl="1"/>
            <a:r>
              <a:rPr lang="en-US" sz="1400" dirty="0" smtClean="0"/>
              <a:t>Travel Trade Development</a:t>
            </a:r>
          </a:p>
          <a:p>
            <a:pPr lvl="1"/>
            <a:r>
              <a:rPr lang="en-US" sz="1400" dirty="0" smtClean="0"/>
              <a:t>Public Relations</a:t>
            </a:r>
          </a:p>
          <a:p>
            <a:pPr lvl="1"/>
            <a:r>
              <a:rPr lang="en-US" sz="1400" dirty="0" smtClean="0"/>
              <a:t>Sales Calls</a:t>
            </a:r>
          </a:p>
          <a:p>
            <a:pPr lvl="1"/>
            <a:r>
              <a:rPr lang="en-US" sz="1400" dirty="0" smtClean="0"/>
              <a:t>Participation in Events, Missions, etc.</a:t>
            </a:r>
          </a:p>
          <a:p>
            <a:pPr lvl="1"/>
            <a:r>
              <a:rPr lang="en-US" sz="1400" dirty="0" smtClean="0"/>
              <a:t>Trade / Media Coop Opportunities</a:t>
            </a:r>
          </a:p>
          <a:p>
            <a:pPr lvl="1"/>
            <a:r>
              <a:rPr lang="en-US" sz="1400" dirty="0" smtClean="0"/>
              <a:t>Media Coop Opportunities</a:t>
            </a:r>
          </a:p>
          <a:p>
            <a:pPr lvl="1"/>
            <a:r>
              <a:rPr lang="en-US" sz="1400" dirty="0" err="1" smtClean="0"/>
              <a:t>GoUSA.cn</a:t>
            </a:r>
            <a:r>
              <a:rPr lang="en-US" sz="1400" dirty="0" smtClean="0"/>
              <a:t> participation</a:t>
            </a:r>
          </a:p>
          <a:p>
            <a:pPr lvl="1"/>
            <a:r>
              <a:rPr lang="en-US" sz="1400" dirty="0" smtClean="0"/>
              <a:t>Digital / Social Channel Campaigns</a:t>
            </a:r>
          </a:p>
          <a:p>
            <a:pPr lvl="1"/>
            <a:r>
              <a:rPr lang="en-US" sz="1400" dirty="0" smtClean="0"/>
              <a:t>USA Discovery Program – online training certification</a:t>
            </a:r>
          </a:p>
        </p:txBody>
      </p:sp>
      <p:sp>
        <p:nvSpPr>
          <p:cNvPr id="7" name="Text Placeholder 2"/>
          <p:cNvSpPr txBox="1">
            <a:spLocks/>
          </p:cNvSpPr>
          <p:nvPr/>
        </p:nvSpPr>
        <p:spPr>
          <a:xfrm>
            <a:off x="937142" y="520773"/>
            <a:ext cx="4130157" cy="550667"/>
          </a:xfrm>
          <a:prstGeom prst="rect">
            <a:avLst/>
          </a:prstGeom>
        </p:spPr>
        <p:txBody>
          <a:bodyPr vert="horz" lIns="0" tIns="45720" rIns="0" bIns="45720" rtlCol="0" anchor="b" anchorCtr="0">
            <a:noAutofit/>
          </a:bodyPr>
          <a:lstStyle>
            <a:lvl1pPr marL="0" indent="0" algn="l" defTabSz="457200" rtl="0" eaLnBrk="1" fontAlgn="base" latinLnBrk="0" hangingPunct="1">
              <a:lnSpc>
                <a:spcPct val="90000"/>
              </a:lnSpc>
              <a:spcBef>
                <a:spcPct val="0"/>
              </a:spcBef>
              <a:spcAft>
                <a:spcPts val="600"/>
              </a:spcAft>
              <a:buClr>
                <a:srgbClr val="B71234"/>
              </a:buClr>
              <a:buSzPct val="90000"/>
              <a:buFontTx/>
              <a:buNone/>
              <a:defRPr lang="en-US" sz="2400" kern="1200" dirty="0" smtClean="0">
                <a:solidFill>
                  <a:srgbClr val="B71234"/>
                </a:solidFill>
                <a:latin typeface="Arial Rounded MT Bold" panose="020F0704030504030204" pitchFamily="34" charset="0"/>
                <a:ea typeface="ＭＳ Ｐゴシック" charset="0"/>
                <a:cs typeface="ＭＳ Ｐゴシック" charset="0"/>
              </a:defRPr>
            </a:lvl1pPr>
            <a:lvl2pPr marL="341312"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2pPr>
            <a:lvl3pPr marL="690562"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3pPr>
            <a:lvl4pPr marL="1030288"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4pPr>
            <a:lvl5pPr marL="1255712"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
        <p:nvSpPr>
          <p:cNvPr id="6" name="Text Placeholder 2"/>
          <p:cNvSpPr txBox="1">
            <a:spLocks/>
          </p:cNvSpPr>
          <p:nvPr/>
        </p:nvSpPr>
        <p:spPr>
          <a:xfrm>
            <a:off x="977782" y="530421"/>
            <a:ext cx="5475297" cy="550667"/>
          </a:xfrm>
          <a:prstGeom prst="rect">
            <a:avLst/>
          </a:prstGeom>
        </p:spPr>
        <p:txBody>
          <a:bodyPr vert="horz" lIns="0" tIns="45720" rIns="0" bIns="45720" rtlCol="0" anchor="b" anchorCtr="0">
            <a:noAutofit/>
          </a:bodyPr>
          <a:lstStyle>
            <a:lvl1pPr marL="0" indent="0" algn="l" defTabSz="457200" rtl="0" eaLnBrk="1" fontAlgn="base" latinLnBrk="0" hangingPunct="1">
              <a:lnSpc>
                <a:spcPct val="90000"/>
              </a:lnSpc>
              <a:spcBef>
                <a:spcPct val="0"/>
              </a:spcBef>
              <a:spcAft>
                <a:spcPts val="600"/>
              </a:spcAft>
              <a:buClr>
                <a:srgbClr val="B71234"/>
              </a:buClr>
              <a:buSzPct val="90000"/>
              <a:buFontTx/>
              <a:buNone/>
              <a:defRPr lang="en-US" sz="2400" kern="1200" dirty="0" smtClean="0">
                <a:solidFill>
                  <a:srgbClr val="B71234"/>
                </a:solidFill>
                <a:latin typeface="Arial Rounded MT Bold" panose="020F0704030504030204" pitchFamily="34" charset="0"/>
                <a:ea typeface="ＭＳ Ｐゴシック" charset="0"/>
                <a:cs typeface="ＭＳ Ｐゴシック" charset="0"/>
              </a:defRPr>
            </a:lvl1pPr>
            <a:lvl2pPr marL="341312"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2pPr>
            <a:lvl3pPr marL="690562"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3pPr>
            <a:lvl4pPr marL="1030288"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4pPr>
            <a:lvl5pPr marL="1255712" indent="0" algn="l" defTabSz="914400" rtl="0" eaLnBrk="1" latinLnBrk="0" hangingPunct="1">
              <a:lnSpc>
                <a:spcPct val="90000"/>
              </a:lnSpc>
              <a:spcBef>
                <a:spcPts val="0"/>
              </a:spcBef>
              <a:spcAft>
                <a:spcPts val="1200"/>
              </a:spcAft>
              <a:buClr>
                <a:srgbClr val="B71234"/>
              </a:buClr>
              <a:buFontTx/>
              <a:buNone/>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6905745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3" name="Title 2"/>
          <p:cNvSpPr>
            <a:spLocks noGrp="1"/>
          </p:cNvSpPr>
          <p:nvPr>
            <p:ph type="title"/>
          </p:nvPr>
        </p:nvSpPr>
        <p:spPr>
          <a:xfrm>
            <a:off x="991522" y="1010524"/>
            <a:ext cx="7769224" cy="774233"/>
          </a:xfrm>
        </p:spPr>
        <p:txBody>
          <a:bodyPr/>
          <a:lstStyle/>
          <a:p>
            <a:r>
              <a:rPr lang="en-US" sz="3600" dirty="0" smtClean="0"/>
              <a:t>So How Do They Learn About </a:t>
            </a:r>
            <a:r>
              <a:rPr lang="en-US" sz="3600" b="1" u="sng" dirty="0" smtClean="0"/>
              <a:t>You</a:t>
            </a:r>
            <a:r>
              <a:rPr lang="en-US" sz="3600" dirty="0" smtClean="0"/>
              <a:t>?</a:t>
            </a:r>
            <a:endParaRPr lang="en-US" sz="3600" dirty="0"/>
          </a:p>
        </p:txBody>
      </p:sp>
    </p:spTree>
    <p:extLst>
      <p:ext uri="{BB962C8B-B14F-4D97-AF65-F5344CB8AC3E}">
        <p14:creationId xmlns:p14="http://schemas.microsoft.com/office/powerpoint/2010/main" val="297216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9" name="Shape 99"/>
          <p:cNvPicPr preferRelativeResize="0"/>
          <p:nvPr/>
        </p:nvPicPr>
        <p:blipFill rotWithShape="1">
          <a:blip r:embed="rId3">
            <a:alphaModFix/>
          </a:blip>
          <a:srcRect/>
          <a:stretch/>
        </p:blipFill>
        <p:spPr>
          <a:xfrm>
            <a:off x="1295400" y="1724026"/>
            <a:ext cx="2318184" cy="781049"/>
          </a:xfrm>
          <a:prstGeom prst="rect">
            <a:avLst/>
          </a:prstGeom>
          <a:noFill/>
          <a:ln>
            <a:noFill/>
          </a:ln>
        </p:spPr>
      </p:pic>
      <p:pic>
        <p:nvPicPr>
          <p:cNvPr id="100" name="Shape 100"/>
          <p:cNvPicPr preferRelativeResize="0"/>
          <p:nvPr/>
        </p:nvPicPr>
        <p:blipFill rotWithShape="1">
          <a:blip r:embed="rId4">
            <a:alphaModFix/>
          </a:blip>
          <a:srcRect t="35907" b="36294"/>
          <a:stretch/>
        </p:blipFill>
        <p:spPr>
          <a:xfrm>
            <a:off x="5181600" y="1724026"/>
            <a:ext cx="2192866" cy="609599"/>
          </a:xfrm>
          <a:prstGeom prst="rect">
            <a:avLst/>
          </a:prstGeom>
          <a:noFill/>
          <a:ln>
            <a:noFill/>
          </a:ln>
        </p:spPr>
      </p:pic>
      <p:cxnSp>
        <p:nvCxnSpPr>
          <p:cNvPr id="101" name="Shape 101"/>
          <p:cNvCxnSpPr/>
          <p:nvPr/>
        </p:nvCxnSpPr>
        <p:spPr>
          <a:xfrm rot="5400000">
            <a:off x="2395539" y="4071937"/>
            <a:ext cx="4352924" cy="158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02" name="Shape 102"/>
          <p:cNvSpPr/>
          <p:nvPr/>
        </p:nvSpPr>
        <p:spPr>
          <a:xfrm>
            <a:off x="5181602" y="2819402"/>
            <a:ext cx="2971799" cy="221599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Questrial"/>
                <a:ea typeface="Questrial"/>
                <a:cs typeface="Questrial"/>
                <a:sym typeface="Questrial"/>
              </a:rPr>
              <a:t>Weibo, ‘China’s Twitter’ is the biggest social network in China. With over 150 million monthly active users, it is the primary platform for users to connect with celebrities and brands, it also has the highest engagement amongst trendsetters.</a:t>
            </a:r>
          </a:p>
        </p:txBody>
      </p:sp>
      <p:sp>
        <p:nvSpPr>
          <p:cNvPr id="103" name="Shape 103"/>
          <p:cNvSpPr/>
          <p:nvPr/>
        </p:nvSpPr>
        <p:spPr>
          <a:xfrm>
            <a:off x="990600" y="2819402"/>
            <a:ext cx="3155170" cy="221599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Questrial"/>
                <a:ea typeface="Questrial"/>
                <a:cs typeface="Questrial"/>
                <a:sym typeface="Questrial"/>
              </a:rPr>
              <a:t>WeChat is China’s fastest growing social network. Primarily an instant messaging and voice multimedia service, it has a user base of over 430 million monthly active users. It is fast becoming the most personal way for </a:t>
            </a:r>
            <a:r>
              <a:rPr lang="en-US" sz="1600" dirty="0">
                <a:latin typeface="Questrial"/>
                <a:ea typeface="Questrial"/>
                <a:cs typeface="Questrial"/>
                <a:sym typeface="Questrial"/>
              </a:rPr>
              <a:t>brands to connect with a very mobile consumer.</a:t>
            </a:r>
          </a:p>
        </p:txBody>
      </p:sp>
      <p:sp>
        <p:nvSpPr>
          <p:cNvPr id="2" name="Title 1"/>
          <p:cNvSpPr>
            <a:spLocks noGrp="1"/>
          </p:cNvSpPr>
          <p:nvPr>
            <p:ph type="title"/>
          </p:nvPr>
        </p:nvSpPr>
        <p:spPr/>
        <p:txBody>
          <a:bodyPr/>
          <a:lstStyle/>
          <a:p>
            <a:r>
              <a:rPr lang="en-US" dirty="0" smtClean="0"/>
              <a:t>They Use Different Social Networks</a:t>
            </a:r>
            <a:endParaRPr lang="en-US" dirty="0"/>
          </a:p>
        </p:txBody>
      </p:sp>
    </p:spTree>
    <p:extLst>
      <p:ext uri="{BB962C8B-B14F-4D97-AF65-F5344CB8AC3E}">
        <p14:creationId xmlns:p14="http://schemas.microsoft.com/office/powerpoint/2010/main" val="2046411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cxnSp>
        <p:nvCxnSpPr>
          <p:cNvPr id="109" name="Shape 109"/>
          <p:cNvCxnSpPr/>
          <p:nvPr/>
        </p:nvCxnSpPr>
        <p:spPr>
          <a:xfrm rot="5400000">
            <a:off x="1209748" y="3729577"/>
            <a:ext cx="4352924" cy="1587"/>
          </a:xfrm>
          <a:prstGeom prst="straightConnector1">
            <a:avLst/>
          </a:prstGeom>
          <a:noFill/>
          <a:ln w="9525" cap="flat">
            <a:solidFill>
              <a:srgbClr val="222676"/>
            </a:solidFill>
            <a:prstDash val="solid"/>
            <a:round/>
            <a:headEnd type="none" w="med" len="med"/>
            <a:tailEnd type="none" w="med" len="med"/>
          </a:ln>
        </p:spPr>
      </p:cxnSp>
      <p:cxnSp>
        <p:nvCxnSpPr>
          <p:cNvPr id="110" name="Shape 110"/>
          <p:cNvCxnSpPr/>
          <p:nvPr/>
        </p:nvCxnSpPr>
        <p:spPr>
          <a:xfrm rot="5400000">
            <a:off x="3952948" y="3729576"/>
            <a:ext cx="4352924" cy="1587"/>
          </a:xfrm>
          <a:prstGeom prst="straightConnector1">
            <a:avLst/>
          </a:prstGeom>
          <a:noFill/>
          <a:ln w="9525" cap="flat">
            <a:solidFill>
              <a:srgbClr val="222676"/>
            </a:solidFill>
            <a:prstDash val="solid"/>
            <a:round/>
            <a:headEnd type="none" w="med" len="med"/>
            <a:tailEnd type="none" w="med" len="med"/>
          </a:ln>
        </p:spPr>
      </p:cxnSp>
      <p:pic>
        <p:nvPicPr>
          <p:cNvPr id="111" name="Shape 111"/>
          <p:cNvPicPr preferRelativeResize="0"/>
          <p:nvPr/>
        </p:nvPicPr>
        <p:blipFill rotWithShape="1">
          <a:blip r:embed="rId3">
            <a:alphaModFix/>
          </a:blip>
          <a:srcRect l="4636" t="35762" r="5960" b="32450"/>
          <a:stretch/>
        </p:blipFill>
        <p:spPr>
          <a:xfrm>
            <a:off x="1023216" y="1553906"/>
            <a:ext cx="1928812" cy="685799"/>
          </a:xfrm>
          <a:prstGeom prst="rect">
            <a:avLst/>
          </a:prstGeom>
          <a:noFill/>
          <a:ln>
            <a:noFill/>
          </a:ln>
        </p:spPr>
      </p:pic>
      <p:pic>
        <p:nvPicPr>
          <p:cNvPr id="112" name="Shape 112"/>
          <p:cNvPicPr preferRelativeResize="0"/>
          <p:nvPr/>
        </p:nvPicPr>
        <p:blipFill rotWithShape="1">
          <a:blip r:embed="rId4">
            <a:alphaModFix/>
          </a:blip>
          <a:srcRect t="34106" r="4305" b="40066"/>
          <a:stretch/>
        </p:blipFill>
        <p:spPr>
          <a:xfrm>
            <a:off x="3537816" y="1553904"/>
            <a:ext cx="2286000" cy="616983"/>
          </a:xfrm>
          <a:prstGeom prst="rect">
            <a:avLst/>
          </a:prstGeom>
          <a:noFill/>
          <a:ln>
            <a:noFill/>
          </a:ln>
        </p:spPr>
      </p:pic>
      <p:sp>
        <p:nvSpPr>
          <p:cNvPr id="113" name="Shape 113"/>
          <p:cNvSpPr/>
          <p:nvPr/>
        </p:nvSpPr>
        <p:spPr>
          <a:xfrm>
            <a:off x="845415" y="2477037"/>
            <a:ext cx="2386013" cy="27084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Questrial"/>
                <a:ea typeface="Questrial"/>
                <a:cs typeface="Questrial"/>
                <a:sym typeface="Questrial"/>
              </a:rPr>
              <a:t>China’s largest online media portal serving China and the global Chinese communities.  Sina operates four major business lines: Sina Weibo, Sina Mobile, Sina Online, and Sina.net. Sina has over 100 million registered users worldwide.</a:t>
            </a:r>
          </a:p>
        </p:txBody>
      </p:sp>
      <p:sp>
        <p:nvSpPr>
          <p:cNvPr id="114" name="Shape 114"/>
          <p:cNvSpPr/>
          <p:nvPr/>
        </p:nvSpPr>
        <p:spPr>
          <a:xfrm>
            <a:off x="3690216" y="2477037"/>
            <a:ext cx="2102572" cy="27084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mn-lt"/>
                <a:ea typeface="Questrial"/>
                <a:cs typeface="Questrial"/>
                <a:sym typeface="Questrial"/>
              </a:rPr>
              <a:t>Qunar is the leading travel search engine in China, Qunar aims to provide Chinese </a:t>
            </a:r>
            <a:r>
              <a:rPr lang="en-US" sz="1600" b="0" i="0" u="none" strike="noStrike" cap="none" baseline="0" dirty="0" smtClean="0">
                <a:latin typeface="+mn-lt"/>
                <a:ea typeface="Questrial"/>
                <a:cs typeface="Questrial"/>
                <a:sym typeface="Questrial"/>
              </a:rPr>
              <a:t>travelers </a:t>
            </a:r>
            <a:r>
              <a:rPr lang="en-US" sz="1600" b="0" i="0" u="none" strike="noStrike" cap="none" baseline="0" dirty="0">
                <a:latin typeface="+mn-lt"/>
                <a:ea typeface="Questrial"/>
                <a:cs typeface="Questrial"/>
                <a:sym typeface="Questrial"/>
              </a:rPr>
              <a:t>with most comprehensive and accurate travel information, and bring China’s travel industry online and mobile.</a:t>
            </a:r>
          </a:p>
        </p:txBody>
      </p:sp>
      <p:pic>
        <p:nvPicPr>
          <p:cNvPr id="115" name="Shape 115"/>
          <p:cNvPicPr preferRelativeResize="0"/>
          <p:nvPr/>
        </p:nvPicPr>
        <p:blipFill rotWithShape="1">
          <a:blip r:embed="rId5">
            <a:alphaModFix/>
          </a:blip>
          <a:srcRect/>
          <a:stretch/>
        </p:blipFill>
        <p:spPr>
          <a:xfrm>
            <a:off x="6509618" y="1434843"/>
            <a:ext cx="1981199" cy="804863"/>
          </a:xfrm>
          <a:prstGeom prst="rect">
            <a:avLst/>
          </a:prstGeom>
          <a:noFill/>
          <a:ln>
            <a:noFill/>
          </a:ln>
        </p:spPr>
      </p:pic>
      <p:sp>
        <p:nvSpPr>
          <p:cNvPr id="116" name="Shape 116"/>
          <p:cNvSpPr/>
          <p:nvPr/>
        </p:nvSpPr>
        <p:spPr>
          <a:xfrm>
            <a:off x="6509616" y="2477037"/>
            <a:ext cx="2286000" cy="270843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mn-lt"/>
                <a:ea typeface="Questrial"/>
                <a:cs typeface="Questrial"/>
                <a:sym typeface="Questrial"/>
              </a:rPr>
              <a:t>Mafengwo is a travel website featuring some of the best itineraries and travel guides across different destinations. Mafengwo builds communities to share and discover like-minded Chinese travelers </a:t>
            </a:r>
          </a:p>
        </p:txBody>
      </p:sp>
      <p:sp>
        <p:nvSpPr>
          <p:cNvPr id="3" name="Title 2"/>
          <p:cNvSpPr>
            <a:spLocks noGrp="1"/>
          </p:cNvSpPr>
          <p:nvPr>
            <p:ph type="title"/>
          </p:nvPr>
        </p:nvSpPr>
        <p:spPr/>
        <p:txBody>
          <a:bodyPr/>
          <a:lstStyle/>
          <a:p>
            <a:r>
              <a:rPr lang="en-US" dirty="0" smtClean="0"/>
              <a:t>They Read Different Blogs</a:t>
            </a:r>
            <a:endParaRPr lang="en-US" dirty="0"/>
          </a:p>
        </p:txBody>
      </p:sp>
    </p:spTree>
    <p:extLst>
      <p:ext uri="{BB962C8B-B14F-4D97-AF65-F5344CB8AC3E}">
        <p14:creationId xmlns:p14="http://schemas.microsoft.com/office/powerpoint/2010/main" val="3407651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2" name="Shape 122"/>
          <p:cNvSpPr/>
          <p:nvPr/>
        </p:nvSpPr>
        <p:spPr>
          <a:xfrm>
            <a:off x="861320" y="2157140"/>
            <a:ext cx="2519589" cy="2462212"/>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Questrial"/>
                <a:ea typeface="Questrial"/>
                <a:cs typeface="Questrial"/>
                <a:sym typeface="Questrial"/>
              </a:rPr>
              <a:t>Youku, ‘China’s </a:t>
            </a:r>
            <a:r>
              <a:rPr lang="en-US" sz="1600" b="0" i="0" u="none" strike="noStrike" cap="none" baseline="0" dirty="0" smtClean="0">
                <a:latin typeface="Questrial"/>
                <a:ea typeface="Questrial"/>
                <a:cs typeface="Questrial"/>
                <a:sym typeface="Questrial"/>
              </a:rPr>
              <a:t>YouTube’, </a:t>
            </a:r>
            <a:r>
              <a:rPr lang="en-US" sz="1600" b="0" i="0" u="none" strike="noStrike" cap="none" baseline="0" dirty="0">
                <a:latin typeface="Questrial"/>
                <a:ea typeface="Questrial"/>
                <a:cs typeface="Questrial"/>
                <a:sym typeface="Questrial"/>
              </a:rPr>
              <a:t>is the country’s #1 online video platform. With a focus on user uploaded content, it is also used by sports teams to post subtitled videos, highlights, etc. and sharing them further across other social channels.</a:t>
            </a:r>
          </a:p>
        </p:txBody>
      </p:sp>
      <p:pic>
        <p:nvPicPr>
          <p:cNvPr id="123" name="Shape 123"/>
          <p:cNvPicPr preferRelativeResize="0"/>
          <p:nvPr/>
        </p:nvPicPr>
        <p:blipFill rotWithShape="1">
          <a:blip r:embed="rId3">
            <a:alphaModFix/>
          </a:blip>
          <a:srcRect/>
          <a:stretch/>
        </p:blipFill>
        <p:spPr>
          <a:xfrm>
            <a:off x="962025" y="1396033"/>
            <a:ext cx="2318184" cy="562355"/>
          </a:xfrm>
          <a:prstGeom prst="rect">
            <a:avLst/>
          </a:prstGeom>
          <a:noFill/>
          <a:ln>
            <a:noFill/>
          </a:ln>
        </p:spPr>
      </p:pic>
      <p:pic>
        <p:nvPicPr>
          <p:cNvPr id="124" name="Shape 124"/>
          <p:cNvPicPr preferRelativeResize="0"/>
          <p:nvPr/>
        </p:nvPicPr>
        <p:blipFill rotWithShape="1">
          <a:blip r:embed="rId4">
            <a:alphaModFix/>
          </a:blip>
          <a:srcRect t="32119" b="30132"/>
          <a:stretch/>
        </p:blipFill>
        <p:spPr>
          <a:xfrm>
            <a:off x="3878826" y="1291585"/>
            <a:ext cx="2000064" cy="666803"/>
          </a:xfrm>
          <a:prstGeom prst="rect">
            <a:avLst/>
          </a:prstGeom>
          <a:noFill/>
          <a:ln>
            <a:noFill/>
          </a:ln>
        </p:spPr>
      </p:pic>
      <p:cxnSp>
        <p:nvCxnSpPr>
          <p:cNvPr id="125" name="Shape 125"/>
          <p:cNvCxnSpPr/>
          <p:nvPr/>
        </p:nvCxnSpPr>
        <p:spPr>
          <a:xfrm rot="5400000">
            <a:off x="1373931" y="3467255"/>
            <a:ext cx="4352924" cy="158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26" name="Shape 126"/>
          <p:cNvSpPr/>
          <p:nvPr/>
        </p:nvSpPr>
        <p:spPr>
          <a:xfrm>
            <a:off x="3775985" y="2146006"/>
            <a:ext cx="2205746" cy="2215991"/>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0" i="0" u="none" strike="noStrike" cap="none" baseline="0" dirty="0">
                <a:latin typeface="Questrial"/>
                <a:ea typeface="Questrial"/>
                <a:cs typeface="Questrial"/>
                <a:sym typeface="Questrial"/>
              </a:rPr>
              <a:t>PPTV is the largest leading online TV service in China offering featured television shows, sports, entertainment, news and travel content. It is </a:t>
            </a:r>
            <a:r>
              <a:rPr lang="en-US" sz="1600" b="0" i="0" u="none" strike="noStrike" cap="none" baseline="0" dirty="0" smtClean="0">
                <a:latin typeface="Questrial"/>
                <a:ea typeface="Questrial"/>
                <a:cs typeface="Questrial"/>
                <a:sym typeface="Questrial"/>
              </a:rPr>
              <a:t>characterized </a:t>
            </a:r>
            <a:r>
              <a:rPr lang="en-US" sz="1600" b="0" i="0" u="none" strike="noStrike" cap="none" baseline="0" dirty="0">
                <a:latin typeface="Questrial"/>
                <a:ea typeface="Questrial"/>
                <a:cs typeface="Questrial"/>
                <a:sym typeface="Questrial"/>
              </a:rPr>
              <a:t>for its live-streaming service and professional video production. </a:t>
            </a:r>
          </a:p>
        </p:txBody>
      </p:sp>
      <p:sp>
        <p:nvSpPr>
          <p:cNvPr id="2" name="Title 1"/>
          <p:cNvSpPr>
            <a:spLocks noGrp="1"/>
          </p:cNvSpPr>
          <p:nvPr>
            <p:ph type="title"/>
          </p:nvPr>
        </p:nvSpPr>
        <p:spPr/>
        <p:txBody>
          <a:bodyPr/>
          <a:lstStyle/>
          <a:p>
            <a:r>
              <a:rPr lang="en-US" dirty="0" smtClean="0"/>
              <a:t>They Watch Videos Somewhere Else</a:t>
            </a:r>
            <a:endParaRPr lang="en-US" dirty="0"/>
          </a:p>
        </p:txBody>
      </p:sp>
      <p:sp>
        <p:nvSpPr>
          <p:cNvPr id="3" name="Rectangle 2"/>
          <p:cNvSpPr/>
          <p:nvPr/>
        </p:nvSpPr>
        <p:spPr>
          <a:xfrm>
            <a:off x="6268619" y="2105081"/>
            <a:ext cx="2595366" cy="3539430"/>
          </a:xfrm>
          <a:prstGeom prst="rect">
            <a:avLst/>
          </a:prstGeom>
        </p:spPr>
        <p:txBody>
          <a:bodyPr wrap="square">
            <a:spAutoFit/>
          </a:bodyPr>
          <a:lstStyle/>
          <a:p>
            <a:pPr lvl="0">
              <a:defRPr>
                <a:solidFill>
                  <a:srgbClr val="000000"/>
                </a:solidFill>
              </a:defRPr>
            </a:pPr>
            <a:r>
              <a:rPr lang="en-US" sz="1600" dirty="0"/>
              <a:t>Leading Internet video company in China providing premium licensed content, user generated content, and original in-house production.  A truly on-demand and interactive viewing experience where users can find content they want to view, share content they create and interact with other users on </a:t>
            </a:r>
            <a:r>
              <a:rPr lang="en-US" sz="1600" dirty="0" err="1" smtClean="0"/>
              <a:t>Tudou’s</a:t>
            </a:r>
            <a:r>
              <a:rPr lang="en-US" sz="1600" dirty="0" smtClean="0"/>
              <a:t> platform</a:t>
            </a:r>
            <a:r>
              <a:rPr lang="en-US" sz="1600" dirty="0"/>
              <a:t>.</a:t>
            </a:r>
          </a:p>
        </p:txBody>
      </p:sp>
      <p:cxnSp>
        <p:nvCxnSpPr>
          <p:cNvPr id="10" name="Shape 125"/>
          <p:cNvCxnSpPr/>
          <p:nvPr/>
        </p:nvCxnSpPr>
        <p:spPr>
          <a:xfrm rot="5400000">
            <a:off x="3900822" y="3467255"/>
            <a:ext cx="4352924" cy="1587"/>
          </a:xfrm>
          <a:prstGeom prst="straightConnector1">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11" name="logo2x_d7b9ddb.png"/>
          <p:cNvPicPr/>
          <p:nvPr/>
        </p:nvPicPr>
        <p:blipFill>
          <a:blip r:embed="rId5">
            <a:extLst/>
          </a:blip>
          <a:srcRect b="54689"/>
          <a:stretch>
            <a:fillRect/>
          </a:stretch>
        </p:blipFill>
        <p:spPr>
          <a:xfrm>
            <a:off x="6442745" y="1291586"/>
            <a:ext cx="1890093" cy="581459"/>
          </a:xfrm>
          <a:prstGeom prst="rect">
            <a:avLst/>
          </a:prstGeom>
          <a:ln w="12700">
            <a:miter lim="400000"/>
          </a:ln>
        </p:spPr>
      </p:pic>
    </p:spTree>
    <p:extLst>
      <p:ext uri="{BB962C8B-B14F-4D97-AF65-F5344CB8AC3E}">
        <p14:creationId xmlns:p14="http://schemas.microsoft.com/office/powerpoint/2010/main" val="1532596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is Different</a:t>
            </a:r>
            <a:endParaRPr lang="en-US" dirty="0"/>
          </a:p>
        </p:txBody>
      </p:sp>
      <p:sp>
        <p:nvSpPr>
          <p:cNvPr id="4" name="Text Placeholder 3"/>
          <p:cNvSpPr>
            <a:spLocks noGrp="1"/>
          </p:cNvSpPr>
          <p:nvPr>
            <p:ph type="body" sz="quarter" idx="10"/>
          </p:nvPr>
        </p:nvSpPr>
        <p:spPr>
          <a:xfrm>
            <a:off x="962025" y="770677"/>
            <a:ext cx="7769225" cy="790396"/>
          </a:xfrm>
        </p:spPr>
        <p:txBody>
          <a:bodyPr/>
          <a:lstStyle/>
          <a:p>
            <a:pPr lvl="0"/>
            <a:r>
              <a:rPr lang="en-US" dirty="0" smtClean="0"/>
              <a:t>They like different things and different places for different reasons…</a:t>
            </a:r>
            <a:endParaRPr lang="en-US" dirty="0"/>
          </a:p>
        </p:txBody>
      </p:sp>
      <p:sp>
        <p:nvSpPr>
          <p:cNvPr id="5" name="Content Placeholder 4"/>
          <p:cNvSpPr>
            <a:spLocks noGrp="1"/>
          </p:cNvSpPr>
          <p:nvPr>
            <p:ph idx="1"/>
          </p:nvPr>
        </p:nvSpPr>
        <p:spPr/>
        <p:txBody>
          <a:bodyPr/>
          <a:lstStyle/>
          <a:p>
            <a:pPr marL="114300" lvl="0">
              <a:buSzPct val="100000"/>
            </a:pPr>
            <a:r>
              <a:rPr lang="en-US" dirty="0">
                <a:solidFill>
                  <a:schemeClr val="dk1"/>
                </a:solidFill>
                <a:ea typeface="Questrial"/>
                <a:cs typeface="Questrial"/>
                <a:sym typeface="Questrial"/>
              </a:rPr>
              <a:t>They love shopping in particular for high fashion luxury products and big outlets</a:t>
            </a:r>
          </a:p>
          <a:p>
            <a:pPr marL="114300" lvl="0">
              <a:buSzPct val="100000"/>
            </a:pPr>
            <a:r>
              <a:rPr lang="en-US" dirty="0">
                <a:solidFill>
                  <a:schemeClr val="dk1"/>
                </a:solidFill>
                <a:ea typeface="Questrial"/>
                <a:cs typeface="Questrial"/>
                <a:sym typeface="Questrial"/>
              </a:rPr>
              <a:t>They often travel in groups and aren’t deterred by crowded places</a:t>
            </a:r>
          </a:p>
          <a:p>
            <a:pPr marL="114300" lvl="0">
              <a:buSzPct val="100000"/>
            </a:pPr>
            <a:r>
              <a:rPr lang="en-US" dirty="0">
                <a:solidFill>
                  <a:schemeClr val="dk1"/>
                </a:solidFill>
                <a:ea typeface="Questrial"/>
                <a:cs typeface="Questrial"/>
                <a:sym typeface="Questrial"/>
              </a:rPr>
              <a:t>Generally not known to like outdoor activities but </a:t>
            </a:r>
            <a:r>
              <a:rPr lang="en-US" dirty="0" smtClean="0">
                <a:solidFill>
                  <a:schemeClr val="dk1"/>
                </a:solidFill>
                <a:ea typeface="Questrial"/>
                <a:cs typeface="Questrial"/>
                <a:sym typeface="Questrial"/>
              </a:rPr>
              <a:t>enjoy </a:t>
            </a:r>
            <a:r>
              <a:rPr lang="en-US" dirty="0">
                <a:solidFill>
                  <a:schemeClr val="dk1"/>
                </a:solidFill>
                <a:ea typeface="Questrial"/>
                <a:cs typeface="Questrial"/>
                <a:sym typeface="Questrial"/>
              </a:rPr>
              <a:t>beautiful scenery</a:t>
            </a:r>
          </a:p>
          <a:p>
            <a:pPr marL="114300" lvl="0">
              <a:buSzPct val="100000"/>
            </a:pPr>
            <a:r>
              <a:rPr lang="en-US" dirty="0">
                <a:solidFill>
                  <a:schemeClr val="dk1"/>
                </a:solidFill>
                <a:ea typeface="Questrial"/>
                <a:cs typeface="Questrial"/>
                <a:sym typeface="Questrial"/>
              </a:rPr>
              <a:t>The older generation prefers big cities, while the younger generation </a:t>
            </a:r>
            <a:r>
              <a:rPr lang="en-US" dirty="0" smtClean="0">
                <a:solidFill>
                  <a:schemeClr val="dk1"/>
                </a:solidFill>
                <a:ea typeface="Questrial"/>
                <a:cs typeface="Questrial"/>
                <a:sym typeface="Questrial"/>
              </a:rPr>
              <a:t>is more open to exploring smaller, </a:t>
            </a:r>
            <a:r>
              <a:rPr lang="en-US" dirty="0">
                <a:solidFill>
                  <a:schemeClr val="dk1"/>
                </a:solidFill>
                <a:ea typeface="Questrial"/>
                <a:cs typeface="Questrial"/>
                <a:sym typeface="Questrial"/>
              </a:rPr>
              <a:t>lesser known areas</a:t>
            </a:r>
          </a:p>
          <a:p>
            <a:pPr marL="114300" lvl="0">
              <a:buSzPct val="100000"/>
            </a:pPr>
            <a:r>
              <a:rPr lang="en-US" dirty="0">
                <a:solidFill>
                  <a:schemeClr val="dk1"/>
                </a:solidFill>
                <a:ea typeface="Questrial"/>
                <a:cs typeface="Questrial"/>
                <a:sym typeface="Questrial"/>
              </a:rPr>
              <a:t>Food is a major motivation for travel</a:t>
            </a:r>
          </a:p>
          <a:p>
            <a:pPr marL="114300" lvl="0">
              <a:buSzPct val="100000"/>
            </a:pPr>
            <a:r>
              <a:rPr lang="en-US" dirty="0">
                <a:solidFill>
                  <a:schemeClr val="dk1"/>
                </a:solidFill>
                <a:ea typeface="Questrial"/>
                <a:cs typeface="Questrial"/>
                <a:sym typeface="Questrial"/>
              </a:rPr>
              <a:t>Landmarks are still a big point for first time Chinese tourists to the </a:t>
            </a:r>
            <a:r>
              <a:rPr lang="en-US" dirty="0" smtClean="0">
                <a:solidFill>
                  <a:schemeClr val="dk1"/>
                </a:solidFill>
                <a:ea typeface="Questrial"/>
                <a:cs typeface="Questrial"/>
                <a:sym typeface="Questrial"/>
              </a:rPr>
              <a:t>U.S.</a:t>
            </a:r>
            <a:endParaRPr lang="en-US" dirty="0">
              <a:solidFill>
                <a:schemeClr val="dk1"/>
              </a:solidFill>
              <a:ea typeface="Questrial"/>
              <a:cs typeface="Questrial"/>
              <a:sym typeface="Questrial"/>
            </a:endParaRPr>
          </a:p>
        </p:txBody>
      </p:sp>
    </p:spTree>
    <p:extLst>
      <p:ext uri="{BB962C8B-B14F-4D97-AF65-F5344CB8AC3E}">
        <p14:creationId xmlns:p14="http://schemas.microsoft.com/office/powerpoint/2010/main" val="2795589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2" name="Title 1"/>
          <p:cNvSpPr>
            <a:spLocks noGrp="1"/>
          </p:cNvSpPr>
          <p:nvPr>
            <p:ph type="title"/>
          </p:nvPr>
        </p:nvSpPr>
        <p:spPr>
          <a:xfrm>
            <a:off x="962025" y="1648263"/>
            <a:ext cx="7769224" cy="774233"/>
          </a:xfrm>
        </p:spPr>
        <p:txBody>
          <a:bodyPr/>
          <a:lstStyle/>
          <a:p>
            <a:r>
              <a:rPr lang="en-US" sz="3600" dirty="0" smtClean="0"/>
              <a:t>GoUSA Footprint in China</a:t>
            </a:r>
            <a:endParaRPr lang="en-US" sz="3600" dirty="0"/>
          </a:p>
        </p:txBody>
      </p:sp>
    </p:spTree>
    <p:extLst>
      <p:ext uri="{BB962C8B-B14F-4D97-AF65-F5344CB8AC3E}">
        <p14:creationId xmlns:p14="http://schemas.microsoft.com/office/powerpoint/2010/main" val="2225669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l="20833" t="12291" r="8333" b="16462"/>
          <a:stretch/>
        </p:blipFill>
        <p:spPr>
          <a:xfrm>
            <a:off x="963715" y="1873044"/>
            <a:ext cx="3778102" cy="303301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lstStyle/>
          <a:p>
            <a:r>
              <a:rPr lang="en-US" dirty="0" smtClean="0"/>
              <a:t>GoUSA – The Website</a:t>
            </a:r>
            <a:endParaRPr lang="en-US" dirty="0"/>
          </a:p>
        </p:txBody>
      </p:sp>
      <p:sp>
        <p:nvSpPr>
          <p:cNvPr id="144" name="Shape 144"/>
          <p:cNvSpPr txBox="1">
            <a:spLocks noGrp="1"/>
          </p:cNvSpPr>
          <p:nvPr>
            <p:ph type="body" idx="4294967295"/>
          </p:nvPr>
        </p:nvSpPr>
        <p:spPr>
          <a:xfrm>
            <a:off x="4856010" y="1374682"/>
            <a:ext cx="4144297" cy="3675063"/>
          </a:xfrm>
          <a:prstGeom prst="rect">
            <a:avLst/>
          </a:prstGeom>
          <a:noFill/>
          <a:ln>
            <a:noFill/>
          </a:ln>
        </p:spPr>
        <p:txBody>
          <a:bodyPr lIns="91425" tIns="45700" rIns="91425" bIns="45700" anchor="t" anchorCtr="0">
            <a:noAutofit/>
          </a:bodyPr>
          <a:lstStyle/>
          <a:p>
            <a:pPr marL="0" marR="0" lvl="0" indent="0" algn="ctr" rtl="0">
              <a:lnSpc>
                <a:spcPct val="90000"/>
              </a:lnSpc>
              <a:spcBef>
                <a:spcPts val="320"/>
              </a:spcBef>
              <a:buClr>
                <a:schemeClr val="dk1"/>
              </a:buClr>
              <a:buFont typeface="Arial"/>
              <a:buNone/>
            </a:pPr>
            <a:endParaRPr sz="1600" dirty="0">
              <a:solidFill>
                <a:schemeClr val="dk1"/>
              </a:solidFill>
              <a:latin typeface="Questrial"/>
              <a:ea typeface="Questrial"/>
              <a:cs typeface="Questrial"/>
              <a:sym typeface="Questrial"/>
            </a:endParaRPr>
          </a:p>
          <a:p>
            <a:pPr marL="0" marR="0" lvl="0" indent="0" algn="ctr" rtl="0">
              <a:lnSpc>
                <a:spcPct val="90000"/>
              </a:lnSpc>
              <a:spcBef>
                <a:spcPts val="400"/>
              </a:spcBef>
              <a:buClr>
                <a:schemeClr val="dk1"/>
              </a:buClr>
              <a:buFont typeface="Arial"/>
              <a:buNone/>
            </a:pPr>
            <a:endParaRPr sz="2000" dirty="0">
              <a:solidFill>
                <a:schemeClr val="dk1"/>
              </a:solidFill>
              <a:latin typeface="+mn-lt"/>
              <a:ea typeface="Questrial"/>
              <a:cs typeface="Questrial"/>
              <a:sym typeface="Questrial"/>
            </a:endParaRPr>
          </a:p>
          <a:p>
            <a:pPr marL="0" marR="0" lvl="0" indent="0" algn="ctr" rtl="0">
              <a:lnSpc>
                <a:spcPct val="90000"/>
              </a:lnSpc>
              <a:spcBef>
                <a:spcPts val="400"/>
              </a:spcBef>
              <a:buClr>
                <a:schemeClr val="dk1"/>
              </a:buClr>
              <a:buSzPct val="25000"/>
              <a:buFont typeface="Arial"/>
              <a:buNone/>
            </a:pPr>
            <a:r>
              <a:rPr lang="en-US" sz="2000" dirty="0">
                <a:solidFill>
                  <a:schemeClr val="dk1"/>
                </a:solidFill>
                <a:latin typeface="+mn-lt"/>
                <a:ea typeface="Questrial"/>
                <a:cs typeface="Questrial"/>
                <a:sym typeface="Questrial"/>
              </a:rPr>
              <a:t>Fast becoming the No.1 source of US related travel content in China</a:t>
            </a:r>
          </a:p>
          <a:p>
            <a:pPr marL="0" marR="0" lvl="0" indent="0" algn="ctr" rtl="0">
              <a:lnSpc>
                <a:spcPct val="90000"/>
              </a:lnSpc>
              <a:spcBef>
                <a:spcPts val="400"/>
              </a:spcBef>
              <a:buClr>
                <a:schemeClr val="dk1"/>
              </a:buClr>
              <a:buFont typeface="Arial"/>
              <a:buNone/>
            </a:pPr>
            <a:endParaRPr sz="2000" dirty="0">
              <a:solidFill>
                <a:schemeClr val="dk1"/>
              </a:solidFill>
              <a:latin typeface="+mn-lt"/>
              <a:ea typeface="Questrial"/>
              <a:cs typeface="Questrial"/>
              <a:sym typeface="Questrial"/>
            </a:endParaRPr>
          </a:p>
          <a:p>
            <a:pPr marL="0" marR="0" lvl="0" indent="0" algn="ctr" rtl="0">
              <a:lnSpc>
                <a:spcPct val="90000"/>
              </a:lnSpc>
              <a:spcBef>
                <a:spcPts val="400"/>
              </a:spcBef>
              <a:buClr>
                <a:schemeClr val="dk1"/>
              </a:buClr>
              <a:buSzPct val="25000"/>
              <a:buFont typeface="Arial"/>
              <a:buNone/>
            </a:pPr>
            <a:r>
              <a:rPr lang="en-US" sz="2000" dirty="0">
                <a:solidFill>
                  <a:schemeClr val="dk1"/>
                </a:solidFill>
                <a:latin typeface="+mn-lt"/>
                <a:ea typeface="Questrial"/>
                <a:cs typeface="Questrial"/>
                <a:sym typeface="Questrial"/>
              </a:rPr>
              <a:t>GoUSA.cn and GoUSA.tw are responsively designed and built by a Chinese agency specifically for Chinese </a:t>
            </a:r>
            <a:r>
              <a:rPr lang="en-US" sz="2000" dirty="0" smtClean="0">
                <a:solidFill>
                  <a:schemeClr val="dk1"/>
                </a:solidFill>
                <a:latin typeface="+mn-lt"/>
                <a:ea typeface="Questrial"/>
                <a:cs typeface="Questrial"/>
                <a:sym typeface="Questrial"/>
              </a:rPr>
              <a:t>audiences</a:t>
            </a:r>
            <a:r>
              <a:rPr lang="en-US" sz="2000" i="0" u="none" strike="noStrike" cap="none" baseline="0" dirty="0" smtClean="0">
                <a:solidFill>
                  <a:schemeClr val="dk1"/>
                </a:solidFill>
                <a:latin typeface="+mn-lt"/>
                <a:ea typeface="Questrial"/>
                <a:cs typeface="Questrial"/>
                <a:sym typeface="Questrial"/>
              </a:rPr>
              <a:t>  </a:t>
            </a:r>
            <a:endParaRPr lang="en-US" sz="2000" i="0" u="none" strike="noStrike" cap="none" baseline="0" dirty="0">
              <a:solidFill>
                <a:schemeClr val="dk1"/>
              </a:solidFill>
              <a:latin typeface="+mn-lt"/>
              <a:ea typeface="Questrial"/>
              <a:cs typeface="Questrial"/>
              <a:sym typeface="Questrial"/>
            </a:endParaRPr>
          </a:p>
        </p:txBody>
      </p:sp>
      <p:sp>
        <p:nvSpPr>
          <p:cNvPr id="146" name="Shape 146"/>
          <p:cNvSpPr txBox="1"/>
          <p:nvPr/>
        </p:nvSpPr>
        <p:spPr>
          <a:xfrm>
            <a:off x="702376" y="669392"/>
            <a:ext cx="6347399" cy="561599"/>
          </a:xfrm>
          <a:prstGeom prst="rect">
            <a:avLst/>
          </a:prstGeom>
          <a:noFill/>
          <a:ln>
            <a:noFill/>
          </a:ln>
        </p:spPr>
        <p:txBody>
          <a:bodyPr lIns="91425" tIns="91425" rIns="91425" bIns="91425" anchor="ctr" anchorCtr="0">
            <a:noAutofit/>
          </a:bodyPr>
          <a:lstStyle/>
          <a:p>
            <a:pPr lvl="0" rtl="0">
              <a:spcBef>
                <a:spcPts val="0"/>
              </a:spcBef>
              <a:buNone/>
            </a:pPr>
            <a:r>
              <a:rPr lang="en-US" sz="1600" dirty="0">
                <a:solidFill>
                  <a:schemeClr val="dk1"/>
                </a:solidFill>
                <a:latin typeface="Questrial"/>
                <a:ea typeface="Questrial"/>
                <a:cs typeface="Questrial"/>
                <a:sym typeface="Questrial"/>
              </a:rPr>
              <a:t>In China it’s named GoUSA.cn. It’s a platform which helps Chinese discover the best things to do in America. </a:t>
            </a:r>
          </a:p>
        </p:txBody>
      </p:sp>
    </p:spTree>
    <p:extLst>
      <p:ext uri="{BB962C8B-B14F-4D97-AF65-F5344CB8AC3E}">
        <p14:creationId xmlns:p14="http://schemas.microsoft.com/office/powerpoint/2010/main" val="1645731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rgbClr val="000000"/>
                </a:solidFill>
              </a:rPr>
              <a:t>Representation in Greater China for nearly 2 years </a:t>
            </a:r>
          </a:p>
          <a:p>
            <a:pPr lvl="1"/>
            <a:r>
              <a:rPr lang="en-US" dirty="0" smtClean="0">
                <a:solidFill>
                  <a:srgbClr val="000000"/>
                </a:solidFill>
              </a:rPr>
              <a:t>Beijing, Shanghai, Guangzhou, Taipei/Hong Kong</a:t>
            </a:r>
          </a:p>
          <a:p>
            <a:r>
              <a:rPr lang="en-US" dirty="0" smtClean="0">
                <a:solidFill>
                  <a:srgbClr val="000000"/>
                </a:solidFill>
              </a:rPr>
              <a:t>GoUSA.cn and GoUSA.tw</a:t>
            </a:r>
          </a:p>
          <a:p>
            <a:r>
              <a:rPr lang="en-US" dirty="0" smtClean="0">
                <a:solidFill>
                  <a:srgbClr val="000000"/>
                </a:solidFill>
              </a:rPr>
              <a:t>Tradeshows: CITM 2014, Brand USA awarded Country of Honor </a:t>
            </a:r>
          </a:p>
          <a:p>
            <a:r>
              <a:rPr lang="en-US" dirty="0" smtClean="0">
                <a:solidFill>
                  <a:srgbClr val="000000"/>
                </a:solidFill>
              </a:rPr>
              <a:t>Culinary </a:t>
            </a:r>
            <a:r>
              <a:rPr lang="en-US" dirty="0">
                <a:solidFill>
                  <a:srgbClr val="000000"/>
                </a:solidFill>
              </a:rPr>
              <a:t>Program: July 2014 trip with Chef Rick </a:t>
            </a:r>
            <a:r>
              <a:rPr lang="en-US" dirty="0" smtClean="0">
                <a:solidFill>
                  <a:srgbClr val="000000"/>
                </a:solidFill>
              </a:rPr>
              <a:t>Bayless</a:t>
            </a:r>
          </a:p>
          <a:p>
            <a:r>
              <a:rPr lang="en-US" dirty="0" smtClean="0">
                <a:solidFill>
                  <a:srgbClr val="000000"/>
                </a:solidFill>
              </a:rPr>
              <a:t>China-U.S. Leadership Summit (Xiamen 2014; 2015 TBD</a:t>
            </a:r>
            <a:r>
              <a:rPr lang="en-US" dirty="0" smtClean="0">
                <a:solidFill>
                  <a:srgbClr val="000000"/>
                </a:solidFill>
              </a:rPr>
              <a:t>)</a:t>
            </a:r>
            <a:endParaRPr lang="en-US" dirty="0">
              <a:solidFill>
                <a:srgbClr val="000000"/>
              </a:solidFill>
            </a:endParaRPr>
          </a:p>
          <a:p>
            <a:r>
              <a:rPr lang="en-US" dirty="0" smtClean="0">
                <a:solidFill>
                  <a:srgbClr val="000000"/>
                </a:solidFill>
              </a:rPr>
              <a:t>Brand </a:t>
            </a:r>
            <a:r>
              <a:rPr lang="en-US" dirty="0">
                <a:solidFill>
                  <a:srgbClr val="000000"/>
                </a:solidFill>
              </a:rPr>
              <a:t>USA Sales Mission in China 2015 (March</a:t>
            </a:r>
            <a:r>
              <a:rPr lang="en-US" dirty="0" smtClean="0">
                <a:solidFill>
                  <a:srgbClr val="000000"/>
                </a:solidFill>
              </a:rPr>
              <a:t>)</a:t>
            </a:r>
          </a:p>
          <a:p>
            <a:r>
              <a:rPr lang="en-US" dirty="0" smtClean="0">
                <a:solidFill>
                  <a:srgbClr val="000000"/>
                </a:solidFill>
              </a:rPr>
              <a:t>Roadshows in 2</a:t>
            </a:r>
            <a:r>
              <a:rPr lang="en-US" baseline="30000" dirty="0" smtClean="0">
                <a:solidFill>
                  <a:srgbClr val="000000"/>
                </a:solidFill>
              </a:rPr>
              <a:t>nd</a:t>
            </a:r>
            <a:r>
              <a:rPr lang="en-US" dirty="0" smtClean="0">
                <a:solidFill>
                  <a:srgbClr val="000000"/>
                </a:solidFill>
              </a:rPr>
              <a:t> tier cities to educate the travel trade </a:t>
            </a:r>
          </a:p>
          <a:p>
            <a:r>
              <a:rPr lang="en-US" dirty="0" smtClean="0">
                <a:solidFill>
                  <a:srgbClr val="000000"/>
                </a:solidFill>
              </a:rPr>
              <a:t>New Market Entry Program</a:t>
            </a:r>
          </a:p>
          <a:p>
            <a:r>
              <a:rPr lang="en-US" dirty="0">
                <a:solidFill>
                  <a:srgbClr val="000000"/>
                </a:solidFill>
              </a:rPr>
              <a:t>$</a:t>
            </a:r>
            <a:r>
              <a:rPr lang="en-US" dirty="0" smtClean="0">
                <a:solidFill>
                  <a:srgbClr val="000000"/>
                </a:solidFill>
              </a:rPr>
              <a:t>46M </a:t>
            </a:r>
            <a:r>
              <a:rPr lang="en-US" dirty="0">
                <a:solidFill>
                  <a:srgbClr val="000000"/>
                </a:solidFill>
              </a:rPr>
              <a:t>in media exposure to date in 2014</a:t>
            </a:r>
          </a:p>
          <a:p>
            <a:endParaRPr lang="en-US" dirty="0" smtClean="0">
              <a:solidFill>
                <a:srgbClr val="B71234"/>
              </a:solidFill>
            </a:endParaRPr>
          </a:p>
        </p:txBody>
      </p:sp>
      <p:sp>
        <p:nvSpPr>
          <p:cNvPr id="5" name="Title 4"/>
          <p:cNvSpPr>
            <a:spLocks noGrp="1"/>
          </p:cNvSpPr>
          <p:nvPr>
            <p:ph type="title"/>
          </p:nvPr>
        </p:nvSpPr>
        <p:spPr/>
        <p:txBody>
          <a:bodyPr/>
          <a:lstStyle/>
          <a:p>
            <a:r>
              <a:rPr lang="en-US" dirty="0" smtClean="0"/>
              <a:t>Brand USA in China</a:t>
            </a:r>
            <a:endParaRPr lang="en-US" dirty="0"/>
          </a:p>
        </p:txBody>
      </p:sp>
    </p:spTree>
    <p:extLst>
      <p:ext uri="{BB962C8B-B14F-4D97-AF65-F5344CB8AC3E}">
        <p14:creationId xmlns:p14="http://schemas.microsoft.com/office/powerpoint/2010/main" val="325620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CBillingsley\AppData\Local\Microsoft\Windows\Temporary Internet Files\Content.Outlook\Z7QIJGGB\November Infographic_GoUSA.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2" y="649740"/>
            <a:ext cx="8699863" cy="581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5905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2" name="Shape 152"/>
          <p:cNvPicPr preferRelativeResize="0"/>
          <p:nvPr/>
        </p:nvPicPr>
        <p:blipFill rotWithShape="1">
          <a:blip r:embed="rId3">
            <a:alphaModFix/>
          </a:blip>
          <a:srcRect/>
          <a:stretch/>
        </p:blipFill>
        <p:spPr>
          <a:xfrm>
            <a:off x="3556625" y="1477963"/>
            <a:ext cx="1971599" cy="3505200"/>
          </a:xfrm>
          <a:prstGeom prst="rect">
            <a:avLst/>
          </a:prstGeom>
          <a:noFill/>
          <a:ln>
            <a:noFill/>
          </a:ln>
        </p:spPr>
      </p:pic>
      <p:pic>
        <p:nvPicPr>
          <p:cNvPr id="153" name="Shape 153"/>
          <p:cNvPicPr preferRelativeResize="0"/>
          <p:nvPr/>
        </p:nvPicPr>
        <p:blipFill rotWithShape="1">
          <a:blip r:embed="rId4">
            <a:alphaModFix/>
          </a:blip>
          <a:srcRect/>
          <a:stretch/>
        </p:blipFill>
        <p:spPr>
          <a:xfrm>
            <a:off x="3177817" y="3044263"/>
            <a:ext cx="1904999" cy="3386700"/>
          </a:xfrm>
          <a:prstGeom prst="rect">
            <a:avLst/>
          </a:prstGeom>
          <a:noFill/>
          <a:ln>
            <a:noFill/>
          </a:ln>
        </p:spPr>
      </p:pic>
      <p:pic>
        <p:nvPicPr>
          <p:cNvPr id="154" name="Shape 154"/>
          <p:cNvPicPr preferRelativeResize="0"/>
          <p:nvPr/>
        </p:nvPicPr>
        <p:blipFill rotWithShape="1">
          <a:blip r:embed="rId5">
            <a:alphaModFix/>
          </a:blip>
          <a:srcRect l="33889" t="17407" r="2499" b="8518"/>
          <a:stretch/>
        </p:blipFill>
        <p:spPr>
          <a:xfrm>
            <a:off x="781667" y="1947735"/>
            <a:ext cx="3007900" cy="2074606"/>
          </a:xfrm>
          <a:prstGeom prst="rect">
            <a:avLst/>
          </a:prstGeom>
          <a:noFill/>
          <a:ln>
            <a:noFill/>
          </a:ln>
        </p:spPr>
      </p:pic>
      <p:pic>
        <p:nvPicPr>
          <p:cNvPr id="155" name="Shape 155"/>
          <p:cNvPicPr preferRelativeResize="0"/>
          <p:nvPr/>
        </p:nvPicPr>
        <p:blipFill rotWithShape="1">
          <a:blip r:embed="rId6">
            <a:alphaModFix/>
          </a:blip>
          <a:srcRect l="50000" t="27778" r="19999" b="15925"/>
          <a:stretch/>
        </p:blipFill>
        <p:spPr>
          <a:xfrm>
            <a:off x="781667" y="3535363"/>
            <a:ext cx="2743199" cy="2895600"/>
          </a:xfrm>
          <a:prstGeom prst="rect">
            <a:avLst/>
          </a:prstGeom>
          <a:noFill/>
          <a:ln>
            <a:noFill/>
          </a:ln>
        </p:spPr>
      </p:pic>
      <p:sp>
        <p:nvSpPr>
          <p:cNvPr id="156" name="Shape 156"/>
          <p:cNvSpPr txBox="1"/>
          <p:nvPr/>
        </p:nvSpPr>
        <p:spPr>
          <a:xfrm>
            <a:off x="956617" y="714282"/>
            <a:ext cx="8069396" cy="561599"/>
          </a:xfrm>
          <a:prstGeom prst="rect">
            <a:avLst/>
          </a:prstGeom>
          <a:noFill/>
          <a:ln>
            <a:noFill/>
          </a:ln>
        </p:spPr>
        <p:txBody>
          <a:bodyPr lIns="91425" tIns="91425" rIns="91425" bIns="91425" anchor="ctr" anchorCtr="0">
            <a:noAutofit/>
          </a:bodyPr>
          <a:lstStyle/>
          <a:p>
            <a:pPr lvl="0" rtl="0">
              <a:spcBef>
                <a:spcPts val="0"/>
              </a:spcBef>
              <a:buNone/>
            </a:pPr>
            <a:r>
              <a:rPr lang="en-US" sz="1600" dirty="0">
                <a:solidFill>
                  <a:schemeClr val="dk1"/>
                </a:solidFill>
                <a:latin typeface="Questrial"/>
                <a:ea typeface="Questrial"/>
                <a:cs typeface="Questrial"/>
                <a:sym typeface="Questrial"/>
              </a:rPr>
              <a:t>GoUSA Chinese social media footprint is 900,000+ across Sina Weibo and </a:t>
            </a:r>
            <a:r>
              <a:rPr lang="en-US" sz="1600" dirty="0" smtClean="0">
                <a:solidFill>
                  <a:schemeClr val="dk1"/>
                </a:solidFill>
                <a:latin typeface="Questrial"/>
                <a:ea typeface="Questrial"/>
                <a:cs typeface="Questrial"/>
                <a:sym typeface="Questrial"/>
              </a:rPr>
              <a:t>WeChat</a:t>
            </a:r>
            <a:endParaRPr lang="en-US" sz="1600" dirty="0">
              <a:solidFill>
                <a:schemeClr val="dk1"/>
              </a:solidFill>
              <a:latin typeface="Questrial"/>
              <a:ea typeface="Questrial"/>
              <a:cs typeface="Questrial"/>
              <a:sym typeface="Questrial"/>
            </a:endParaRPr>
          </a:p>
        </p:txBody>
      </p:sp>
      <p:sp>
        <p:nvSpPr>
          <p:cNvPr id="157" name="Shape 157"/>
          <p:cNvSpPr txBox="1">
            <a:spLocks noGrp="1"/>
          </p:cNvSpPr>
          <p:nvPr>
            <p:ph type="body" idx="1"/>
          </p:nvPr>
        </p:nvSpPr>
        <p:spPr>
          <a:xfrm>
            <a:off x="5528224" y="1593774"/>
            <a:ext cx="3707146" cy="3675600"/>
          </a:xfrm>
          <a:prstGeom prst="rect">
            <a:avLst/>
          </a:prstGeom>
          <a:noFill/>
          <a:ln>
            <a:noFill/>
          </a:ln>
        </p:spPr>
        <p:txBody>
          <a:bodyPr lIns="91425" tIns="45700" rIns="91425" bIns="45700" anchor="t" anchorCtr="0">
            <a:noAutofit/>
          </a:bodyPr>
          <a:lstStyle/>
          <a:p>
            <a:pPr marL="0" marR="0" lvl="0" indent="0" algn="l" rtl="0">
              <a:lnSpc>
                <a:spcPct val="90000"/>
              </a:lnSpc>
              <a:spcBef>
                <a:spcPts val="320"/>
              </a:spcBef>
              <a:buClr>
                <a:schemeClr val="dk1"/>
              </a:buClr>
              <a:buFont typeface="Arial"/>
              <a:buNone/>
            </a:pPr>
            <a:endParaRPr sz="1600" dirty="0">
              <a:solidFill>
                <a:schemeClr val="dk1"/>
              </a:solidFill>
              <a:latin typeface="Questrial"/>
              <a:ea typeface="Questrial"/>
              <a:cs typeface="Questrial"/>
              <a:sym typeface="Questrial"/>
            </a:endParaRPr>
          </a:p>
          <a:p>
            <a:pPr marL="0" marR="0" lvl="0" indent="0" algn="ctr" rtl="0">
              <a:lnSpc>
                <a:spcPct val="90000"/>
              </a:lnSpc>
              <a:spcBef>
                <a:spcPts val="320"/>
              </a:spcBef>
              <a:buClr>
                <a:schemeClr val="dk1"/>
              </a:buClr>
              <a:buFont typeface="Arial"/>
              <a:buNone/>
            </a:pPr>
            <a:endParaRPr dirty="0">
              <a:latin typeface="+mn-lt"/>
            </a:endParaRPr>
          </a:p>
          <a:p>
            <a:pPr marL="0" marR="0" lvl="0" indent="0" algn="ctr" rtl="0">
              <a:lnSpc>
                <a:spcPct val="90000"/>
              </a:lnSpc>
              <a:spcBef>
                <a:spcPts val="400"/>
              </a:spcBef>
              <a:buClr>
                <a:schemeClr val="dk1"/>
              </a:buClr>
              <a:buSzPct val="25000"/>
              <a:buFont typeface="Arial"/>
              <a:buNone/>
            </a:pPr>
            <a:r>
              <a:rPr lang="en-US" sz="3000" dirty="0">
                <a:solidFill>
                  <a:schemeClr val="dk1"/>
                </a:solidFill>
                <a:latin typeface="+mn-lt"/>
                <a:ea typeface="Questrial"/>
                <a:cs typeface="Questrial"/>
                <a:sym typeface="Questrial"/>
              </a:rPr>
              <a:t>10 posts</a:t>
            </a:r>
            <a:r>
              <a:rPr lang="en-US" sz="3000" i="0" u="none" strike="noStrike" cap="none" baseline="0" dirty="0">
                <a:solidFill>
                  <a:schemeClr val="dk1"/>
                </a:solidFill>
                <a:latin typeface="+mn-lt"/>
                <a:ea typeface="Questrial"/>
                <a:cs typeface="Questrial"/>
                <a:sym typeface="Questrial"/>
              </a:rPr>
              <a:t>+ </a:t>
            </a:r>
            <a:r>
              <a:rPr lang="en-US" sz="3000" dirty="0" smtClean="0">
                <a:solidFill>
                  <a:schemeClr val="dk1"/>
                </a:solidFill>
                <a:latin typeface="+mn-lt"/>
                <a:ea typeface="Questrial"/>
                <a:cs typeface="Questrial"/>
                <a:sym typeface="Questrial"/>
              </a:rPr>
              <a:t>per </a:t>
            </a:r>
            <a:r>
              <a:rPr lang="en-US" sz="3000" dirty="0">
                <a:solidFill>
                  <a:schemeClr val="dk1"/>
                </a:solidFill>
                <a:latin typeface="+mn-lt"/>
                <a:ea typeface="Questrial"/>
                <a:cs typeface="Questrial"/>
                <a:sym typeface="Questrial"/>
              </a:rPr>
              <a:t>day across our channels</a:t>
            </a:r>
          </a:p>
          <a:p>
            <a:pPr marL="0" marR="0" lvl="0" indent="0" algn="ctr" rtl="0">
              <a:lnSpc>
                <a:spcPct val="90000"/>
              </a:lnSpc>
              <a:spcBef>
                <a:spcPts val="400"/>
              </a:spcBef>
              <a:buClr>
                <a:schemeClr val="dk1"/>
              </a:buClr>
              <a:buFont typeface="Arial"/>
              <a:buNone/>
            </a:pPr>
            <a:endParaRPr sz="2000" dirty="0">
              <a:solidFill>
                <a:schemeClr val="dk1"/>
              </a:solidFill>
              <a:latin typeface="+mn-lt"/>
              <a:ea typeface="Questrial"/>
              <a:cs typeface="Questrial"/>
              <a:sym typeface="Questrial"/>
            </a:endParaRPr>
          </a:p>
          <a:p>
            <a:pPr marL="0" marR="0" lvl="0" indent="0" algn="ctr" rtl="0">
              <a:lnSpc>
                <a:spcPct val="90000"/>
              </a:lnSpc>
              <a:spcBef>
                <a:spcPts val="400"/>
              </a:spcBef>
              <a:buClr>
                <a:schemeClr val="dk1"/>
              </a:buClr>
              <a:buSzPct val="25000"/>
              <a:buFont typeface="Arial"/>
              <a:buNone/>
            </a:pPr>
            <a:r>
              <a:rPr lang="en-US" sz="2000" dirty="0">
                <a:solidFill>
                  <a:schemeClr val="dk1"/>
                </a:solidFill>
                <a:latin typeface="+mn-lt"/>
                <a:ea typeface="Questrial"/>
                <a:cs typeface="Questrial"/>
                <a:sym typeface="Questrial"/>
              </a:rPr>
              <a:t>Featuring the best US travel guides, shopping experiences, outdoor adventures and city escapes</a:t>
            </a:r>
          </a:p>
        </p:txBody>
      </p:sp>
      <p:sp>
        <p:nvSpPr>
          <p:cNvPr id="2" name="Title 1"/>
          <p:cNvSpPr>
            <a:spLocks noGrp="1"/>
          </p:cNvSpPr>
          <p:nvPr>
            <p:ph type="title"/>
          </p:nvPr>
        </p:nvSpPr>
        <p:spPr/>
        <p:txBody>
          <a:bodyPr/>
          <a:lstStyle/>
          <a:p>
            <a:r>
              <a:rPr lang="en-US" dirty="0" smtClean="0"/>
              <a:t>Our Social Media Channels</a:t>
            </a:r>
            <a:endParaRPr lang="en-US" dirty="0"/>
          </a:p>
        </p:txBody>
      </p:sp>
    </p:spTree>
    <p:extLst>
      <p:ext uri="{BB962C8B-B14F-4D97-AF65-F5344CB8AC3E}">
        <p14:creationId xmlns:p14="http://schemas.microsoft.com/office/powerpoint/2010/main" val="3623248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3" name="Shape 163"/>
          <p:cNvSpPr txBox="1">
            <a:spLocks noGrp="1"/>
          </p:cNvSpPr>
          <p:nvPr>
            <p:ph type="body" idx="1"/>
          </p:nvPr>
        </p:nvSpPr>
        <p:spPr>
          <a:xfrm>
            <a:off x="856629" y="4572000"/>
            <a:ext cx="8229600" cy="1609220"/>
          </a:xfrm>
          <a:prstGeom prst="rect">
            <a:avLst/>
          </a:prstGeom>
          <a:noFill/>
          <a:ln>
            <a:noFill/>
          </a:ln>
        </p:spPr>
        <p:txBody>
          <a:bodyPr lIns="91425" tIns="45700" rIns="91425" bIns="45700" anchor="t" anchorCtr="0">
            <a:noAutofit/>
          </a:bodyPr>
          <a:lstStyle/>
          <a:p>
            <a:pPr marL="0" marR="0" lvl="0" indent="0" algn="l" rtl="0">
              <a:spcBef>
                <a:spcPts val="640"/>
              </a:spcBef>
              <a:buClr>
                <a:schemeClr val="dk1"/>
              </a:buClr>
              <a:buSzPct val="25000"/>
              <a:buFont typeface="Arial"/>
              <a:buNone/>
            </a:pPr>
            <a:r>
              <a:rPr lang="en-US" sz="1800" dirty="0" smtClean="0">
                <a:solidFill>
                  <a:schemeClr val="dk1"/>
                </a:solidFill>
                <a:latin typeface="Questrial"/>
                <a:ea typeface="Questrial"/>
                <a:cs typeface="Questrial"/>
                <a:sym typeface="Questrial"/>
              </a:rPr>
              <a:t>Did </a:t>
            </a:r>
            <a:r>
              <a:rPr lang="en-US" sz="1800" dirty="0">
                <a:solidFill>
                  <a:schemeClr val="dk1"/>
                </a:solidFill>
                <a:latin typeface="Questrial"/>
                <a:ea typeface="Questrial"/>
                <a:cs typeface="Questrial"/>
                <a:sym typeface="Questrial"/>
              </a:rPr>
              <a:t>you know?</a:t>
            </a:r>
          </a:p>
          <a:p>
            <a:pPr marL="0" marR="0" lvl="0" indent="0" algn="l" rtl="0">
              <a:spcBef>
                <a:spcPts val="640"/>
              </a:spcBef>
              <a:buClr>
                <a:schemeClr val="dk1"/>
              </a:buClr>
              <a:buSzPct val="25000"/>
              <a:buFont typeface="Arial"/>
              <a:buNone/>
            </a:pPr>
            <a:r>
              <a:rPr lang="en-US" sz="1800" b="0" i="0" u="none" strike="noStrike" cap="none" baseline="0" dirty="0">
                <a:solidFill>
                  <a:schemeClr val="dk1"/>
                </a:solidFill>
                <a:latin typeface="Questrial"/>
                <a:ea typeface="Questrial"/>
                <a:cs typeface="Questrial"/>
                <a:sym typeface="Questrial"/>
              </a:rPr>
              <a:t>Over</a:t>
            </a:r>
            <a:r>
              <a:rPr lang="en-US" sz="1800" dirty="0">
                <a:solidFill>
                  <a:schemeClr val="dk1"/>
                </a:solidFill>
                <a:latin typeface="Questrial"/>
                <a:ea typeface="Questrial"/>
                <a:cs typeface="Questrial"/>
                <a:sym typeface="Questrial"/>
              </a:rPr>
              <a:t> 90% </a:t>
            </a:r>
            <a:r>
              <a:rPr lang="en-US" sz="1800" b="0" i="0" u="none" strike="noStrike" cap="none" baseline="0" dirty="0">
                <a:solidFill>
                  <a:schemeClr val="dk1"/>
                </a:solidFill>
                <a:latin typeface="Questrial"/>
                <a:ea typeface="Questrial"/>
                <a:cs typeface="Questrial"/>
                <a:sym typeface="Questrial"/>
              </a:rPr>
              <a:t>of tourism decisions are influenced by KOLs in China.</a:t>
            </a:r>
          </a:p>
        </p:txBody>
      </p:sp>
      <p:pic>
        <p:nvPicPr>
          <p:cNvPr id="164" name="Shape 164"/>
          <p:cNvPicPr preferRelativeResize="0"/>
          <p:nvPr/>
        </p:nvPicPr>
        <p:blipFill rotWithShape="1">
          <a:blip r:embed="rId3">
            <a:alphaModFix/>
          </a:blip>
          <a:srcRect/>
          <a:stretch/>
        </p:blipFill>
        <p:spPr>
          <a:xfrm>
            <a:off x="7245307" y="2547954"/>
            <a:ext cx="1496699" cy="1488300"/>
          </a:xfrm>
          <a:prstGeom prst="rect">
            <a:avLst/>
          </a:prstGeom>
          <a:noFill/>
          <a:ln>
            <a:noFill/>
          </a:ln>
        </p:spPr>
      </p:pic>
      <p:pic>
        <p:nvPicPr>
          <p:cNvPr id="165" name="Shape 165"/>
          <p:cNvPicPr preferRelativeResize="0"/>
          <p:nvPr/>
        </p:nvPicPr>
        <p:blipFill rotWithShape="1">
          <a:blip r:embed="rId4">
            <a:alphaModFix/>
          </a:blip>
          <a:srcRect/>
          <a:stretch/>
        </p:blipFill>
        <p:spPr>
          <a:xfrm>
            <a:off x="5653374" y="2556221"/>
            <a:ext cx="1488300" cy="1480200"/>
          </a:xfrm>
          <a:prstGeom prst="rect">
            <a:avLst/>
          </a:prstGeom>
          <a:noFill/>
          <a:ln>
            <a:noFill/>
          </a:ln>
        </p:spPr>
      </p:pic>
      <p:pic>
        <p:nvPicPr>
          <p:cNvPr id="166" name="Shape 166"/>
          <p:cNvPicPr preferRelativeResize="0"/>
          <p:nvPr/>
        </p:nvPicPr>
        <p:blipFill rotWithShape="1">
          <a:blip r:embed="rId5">
            <a:alphaModFix/>
          </a:blip>
          <a:srcRect/>
          <a:stretch/>
        </p:blipFill>
        <p:spPr>
          <a:xfrm>
            <a:off x="4017587" y="2559989"/>
            <a:ext cx="1521600" cy="1504800"/>
          </a:xfrm>
          <a:prstGeom prst="rect">
            <a:avLst/>
          </a:prstGeom>
          <a:noFill/>
          <a:ln>
            <a:noFill/>
          </a:ln>
        </p:spPr>
      </p:pic>
      <p:pic>
        <p:nvPicPr>
          <p:cNvPr id="167" name="Shape 167"/>
          <p:cNvPicPr preferRelativeResize="0"/>
          <p:nvPr/>
        </p:nvPicPr>
        <p:blipFill rotWithShape="1">
          <a:blip r:embed="rId6">
            <a:alphaModFix/>
          </a:blip>
          <a:srcRect/>
          <a:stretch/>
        </p:blipFill>
        <p:spPr>
          <a:xfrm>
            <a:off x="2398339" y="2557479"/>
            <a:ext cx="1496699" cy="1488300"/>
          </a:xfrm>
          <a:prstGeom prst="rect">
            <a:avLst/>
          </a:prstGeom>
          <a:noFill/>
          <a:ln>
            <a:noFill/>
          </a:ln>
        </p:spPr>
      </p:pic>
      <p:pic>
        <p:nvPicPr>
          <p:cNvPr id="168" name="Shape 168"/>
          <p:cNvPicPr preferRelativeResize="0"/>
          <p:nvPr/>
        </p:nvPicPr>
        <p:blipFill rotWithShape="1">
          <a:blip r:embed="rId7">
            <a:alphaModFix/>
          </a:blip>
          <a:srcRect/>
          <a:stretch/>
        </p:blipFill>
        <p:spPr>
          <a:xfrm>
            <a:off x="760037" y="2559989"/>
            <a:ext cx="1504800" cy="1504800"/>
          </a:xfrm>
          <a:prstGeom prst="rect">
            <a:avLst/>
          </a:prstGeom>
          <a:noFill/>
          <a:ln>
            <a:noFill/>
          </a:ln>
        </p:spPr>
      </p:pic>
      <p:sp>
        <p:nvSpPr>
          <p:cNvPr id="169" name="Shape 169"/>
          <p:cNvSpPr txBox="1"/>
          <p:nvPr/>
        </p:nvSpPr>
        <p:spPr>
          <a:xfrm>
            <a:off x="962025" y="1242302"/>
            <a:ext cx="7223329" cy="561599"/>
          </a:xfrm>
          <a:prstGeom prst="rect">
            <a:avLst/>
          </a:prstGeom>
          <a:noFill/>
          <a:ln>
            <a:noFill/>
          </a:ln>
        </p:spPr>
        <p:txBody>
          <a:bodyPr lIns="91425" tIns="91425" rIns="91425" bIns="91425" anchor="ctr" anchorCtr="0">
            <a:noAutofit/>
          </a:bodyPr>
          <a:lstStyle/>
          <a:p>
            <a:pPr lvl="0" rtl="0">
              <a:spcBef>
                <a:spcPts val="0"/>
              </a:spcBef>
              <a:buNone/>
            </a:pPr>
            <a:r>
              <a:rPr lang="en-US" dirty="0">
                <a:solidFill>
                  <a:schemeClr val="dk1"/>
                </a:solidFill>
                <a:latin typeface="Questrial"/>
                <a:ea typeface="Questrial"/>
                <a:cs typeface="Questrial"/>
                <a:sym typeface="Questrial"/>
              </a:rPr>
              <a:t>Our network of KOL (Opinion Leaders) are the most </a:t>
            </a:r>
            <a:r>
              <a:rPr lang="en-US" dirty="0" smtClean="0">
                <a:solidFill>
                  <a:schemeClr val="dk1"/>
                </a:solidFill>
                <a:latin typeface="Questrial"/>
                <a:ea typeface="Questrial"/>
                <a:cs typeface="Questrial"/>
                <a:sym typeface="Questrial"/>
              </a:rPr>
              <a:t>influential </a:t>
            </a:r>
            <a:r>
              <a:rPr lang="en-US" dirty="0">
                <a:solidFill>
                  <a:schemeClr val="dk1"/>
                </a:solidFill>
                <a:latin typeface="Questrial"/>
                <a:ea typeface="Questrial"/>
                <a:cs typeface="Questrial"/>
                <a:sym typeface="Questrial"/>
              </a:rPr>
              <a:t>in China.  In 2014 GoUSA </a:t>
            </a:r>
            <a:r>
              <a:rPr lang="en-US" dirty="0" smtClean="0">
                <a:solidFill>
                  <a:schemeClr val="dk1"/>
                </a:solidFill>
                <a:latin typeface="Questrial"/>
                <a:ea typeface="Questrial"/>
                <a:cs typeface="Questrial"/>
                <a:sym typeface="Questrial"/>
              </a:rPr>
              <a:t>received </a:t>
            </a:r>
            <a:r>
              <a:rPr lang="en-US" dirty="0">
                <a:solidFill>
                  <a:schemeClr val="dk1"/>
                </a:solidFill>
                <a:latin typeface="Questrial"/>
                <a:ea typeface="Questrial"/>
                <a:cs typeface="Questrial"/>
                <a:sym typeface="Questrial"/>
              </a:rPr>
              <a:t>over 100,000,000 impressions through KOLS.</a:t>
            </a:r>
          </a:p>
        </p:txBody>
      </p:sp>
      <p:sp>
        <p:nvSpPr>
          <p:cNvPr id="2" name="Title 1"/>
          <p:cNvSpPr>
            <a:spLocks noGrp="1"/>
          </p:cNvSpPr>
          <p:nvPr>
            <p:ph type="title"/>
          </p:nvPr>
        </p:nvSpPr>
        <p:spPr/>
        <p:txBody>
          <a:bodyPr/>
          <a:lstStyle/>
          <a:p>
            <a:r>
              <a:rPr lang="en-US" dirty="0" smtClean="0"/>
              <a:t>Popular Travel Bloggers</a:t>
            </a:r>
            <a:endParaRPr lang="en-US" dirty="0"/>
          </a:p>
        </p:txBody>
      </p:sp>
    </p:spTree>
    <p:extLst>
      <p:ext uri="{BB962C8B-B14F-4D97-AF65-F5344CB8AC3E}">
        <p14:creationId xmlns:p14="http://schemas.microsoft.com/office/powerpoint/2010/main" val="3112959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Shape 175"/>
          <p:cNvSpPr txBox="1">
            <a:spLocks noGrp="1"/>
          </p:cNvSpPr>
          <p:nvPr>
            <p:ph type="body" idx="1"/>
          </p:nvPr>
        </p:nvSpPr>
        <p:spPr>
          <a:xfrm>
            <a:off x="762000" y="1112838"/>
            <a:ext cx="8229600" cy="4525963"/>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Arial"/>
              <a:buNone/>
            </a:pPr>
            <a:r>
              <a:rPr lang="en-US" sz="1600" b="0" i="0" u="none" strike="noStrike" cap="none" baseline="0" dirty="0">
                <a:solidFill>
                  <a:schemeClr val="dk1"/>
                </a:solidFill>
                <a:latin typeface="Questrial"/>
                <a:ea typeface="Questrial"/>
                <a:cs typeface="Questrial"/>
                <a:sym typeface="Questrial"/>
              </a:rPr>
              <a:t>We produce </a:t>
            </a:r>
            <a:r>
              <a:rPr lang="en-US" sz="1600" b="0" i="0" u="none" strike="noStrike" cap="none" baseline="0" dirty="0" smtClean="0">
                <a:solidFill>
                  <a:schemeClr val="dk1"/>
                </a:solidFill>
                <a:latin typeface="Questrial"/>
                <a:ea typeface="Questrial"/>
                <a:cs typeface="Questrial"/>
                <a:sym typeface="Questrial"/>
              </a:rPr>
              <a:t>1000s  </a:t>
            </a:r>
            <a:r>
              <a:rPr lang="en-US" sz="1600" b="0" i="0" u="none" strike="noStrike" cap="none" baseline="0" dirty="0">
                <a:solidFill>
                  <a:schemeClr val="dk1"/>
                </a:solidFill>
                <a:latin typeface="Questrial"/>
                <a:ea typeface="Questrial"/>
                <a:cs typeface="Questrial"/>
                <a:sym typeface="Questrial"/>
              </a:rPr>
              <a:t>of unique content pieces which are shared through dozens of media outlets across China.</a:t>
            </a:r>
          </a:p>
          <a:p>
            <a:pPr marL="0" marR="0" lvl="0" indent="0" algn="ctr" rtl="0">
              <a:spcBef>
                <a:spcPts val="640"/>
              </a:spcBef>
              <a:buClr>
                <a:schemeClr val="dk1"/>
              </a:buClr>
              <a:buFont typeface="Arial"/>
              <a:buNone/>
            </a:pPr>
            <a:endParaRPr sz="3200" b="0" i="0" u="none" strike="noStrike" cap="none" baseline="0" dirty="0">
              <a:solidFill>
                <a:schemeClr val="dk1"/>
              </a:solidFill>
              <a:latin typeface="Questrial"/>
              <a:ea typeface="Questrial"/>
              <a:cs typeface="Questrial"/>
              <a:sym typeface="Questrial"/>
            </a:endParaRPr>
          </a:p>
          <a:p>
            <a:pPr marL="0" marR="0" lvl="0" indent="0" algn="ctr" rtl="0">
              <a:spcBef>
                <a:spcPts val="640"/>
              </a:spcBef>
              <a:buClr>
                <a:schemeClr val="dk1"/>
              </a:buClr>
              <a:buFont typeface="Arial"/>
              <a:buNone/>
            </a:pPr>
            <a:endParaRPr sz="3200" b="0" i="0" u="none" strike="noStrike" cap="none" baseline="0" dirty="0">
              <a:solidFill>
                <a:schemeClr val="dk1"/>
              </a:solidFill>
              <a:latin typeface="Questrial"/>
              <a:ea typeface="Questrial"/>
              <a:cs typeface="Questrial"/>
              <a:sym typeface="Questrial"/>
            </a:endParaRPr>
          </a:p>
          <a:p>
            <a:pPr marL="0" marR="0" lvl="0" indent="0" algn="ctr" rtl="0">
              <a:spcBef>
                <a:spcPts val="360"/>
              </a:spcBef>
              <a:buClr>
                <a:schemeClr val="dk1"/>
              </a:buClr>
              <a:buFont typeface="Arial"/>
              <a:buNone/>
            </a:pPr>
            <a:endParaRPr sz="1800" b="0" i="0" u="none" strike="noStrike" cap="none" baseline="0" dirty="0">
              <a:solidFill>
                <a:schemeClr val="dk1"/>
              </a:solidFill>
              <a:latin typeface="Questrial"/>
              <a:ea typeface="Questrial"/>
              <a:cs typeface="Questrial"/>
              <a:sym typeface="Questrial"/>
            </a:endParaRPr>
          </a:p>
          <a:p>
            <a:pPr marL="0" marR="0" lvl="0" indent="0" algn="ctr" rtl="0">
              <a:spcBef>
                <a:spcPts val="320"/>
              </a:spcBef>
              <a:buClr>
                <a:schemeClr val="dk1"/>
              </a:buClr>
              <a:buSzPct val="25000"/>
              <a:buFont typeface="Arial"/>
              <a:buNone/>
            </a:pPr>
            <a:r>
              <a:rPr lang="en-US" sz="1600" b="0" i="0" u="none" strike="noStrike" cap="none" baseline="0" dirty="0">
                <a:solidFill>
                  <a:schemeClr val="dk1"/>
                </a:solidFill>
                <a:latin typeface="Questrial"/>
                <a:ea typeface="Questrial"/>
                <a:cs typeface="Questrial"/>
                <a:sym typeface="Questrial"/>
              </a:rPr>
              <a:t>We have exclusive content featured programs and </a:t>
            </a:r>
            <a:r>
              <a:rPr lang="en-US" sz="1600" b="0" i="0" u="none" strike="noStrike" cap="none" baseline="0" dirty="0" smtClean="0">
                <a:solidFill>
                  <a:schemeClr val="dk1"/>
                </a:solidFill>
                <a:latin typeface="Questrial"/>
                <a:ea typeface="Questrial"/>
                <a:cs typeface="Questrial"/>
                <a:sym typeface="Questrial"/>
              </a:rPr>
              <a:t>ad rolls </a:t>
            </a:r>
            <a:r>
              <a:rPr lang="en-US" sz="1600" b="0" i="0" u="none" strike="noStrike" cap="none" baseline="0" dirty="0">
                <a:solidFill>
                  <a:schemeClr val="dk1"/>
                </a:solidFill>
                <a:latin typeface="Questrial"/>
                <a:ea typeface="Questrial"/>
                <a:cs typeface="Questrial"/>
                <a:sym typeface="Questrial"/>
              </a:rPr>
              <a:t>which run across China’s largest video portals.</a:t>
            </a:r>
          </a:p>
        </p:txBody>
      </p:sp>
      <p:pic>
        <p:nvPicPr>
          <p:cNvPr id="176" name="Shape 176"/>
          <p:cNvPicPr preferRelativeResize="0"/>
          <p:nvPr/>
        </p:nvPicPr>
        <p:blipFill rotWithShape="1">
          <a:blip r:embed="rId3">
            <a:alphaModFix/>
          </a:blip>
          <a:srcRect l="4636" t="35762" r="5960" b="32450"/>
          <a:stretch/>
        </p:blipFill>
        <p:spPr>
          <a:xfrm>
            <a:off x="1066801" y="2192767"/>
            <a:ext cx="2151729" cy="765059"/>
          </a:xfrm>
          <a:prstGeom prst="rect">
            <a:avLst/>
          </a:prstGeom>
          <a:noFill/>
          <a:ln>
            <a:noFill/>
          </a:ln>
        </p:spPr>
      </p:pic>
      <p:pic>
        <p:nvPicPr>
          <p:cNvPr id="177" name="Shape 177"/>
          <p:cNvPicPr preferRelativeResize="0"/>
          <p:nvPr/>
        </p:nvPicPr>
        <p:blipFill rotWithShape="1">
          <a:blip r:embed="rId4">
            <a:alphaModFix/>
          </a:blip>
          <a:srcRect t="34106" r="4305" b="40066"/>
          <a:stretch/>
        </p:blipFill>
        <p:spPr>
          <a:xfrm>
            <a:off x="3657599" y="2192768"/>
            <a:ext cx="2362200" cy="637549"/>
          </a:xfrm>
          <a:prstGeom prst="rect">
            <a:avLst/>
          </a:prstGeom>
          <a:noFill/>
          <a:ln>
            <a:noFill/>
          </a:ln>
        </p:spPr>
      </p:pic>
      <p:pic>
        <p:nvPicPr>
          <p:cNvPr id="178" name="Shape 178"/>
          <p:cNvPicPr preferRelativeResize="0"/>
          <p:nvPr/>
        </p:nvPicPr>
        <p:blipFill rotWithShape="1">
          <a:blip r:embed="rId5">
            <a:alphaModFix/>
          </a:blip>
          <a:srcRect/>
          <a:stretch/>
        </p:blipFill>
        <p:spPr>
          <a:xfrm>
            <a:off x="6553201" y="2035963"/>
            <a:ext cx="2026283" cy="794353"/>
          </a:xfrm>
          <a:prstGeom prst="rect">
            <a:avLst/>
          </a:prstGeom>
          <a:noFill/>
          <a:ln>
            <a:noFill/>
          </a:ln>
        </p:spPr>
      </p:pic>
      <p:pic>
        <p:nvPicPr>
          <p:cNvPr id="179" name="Shape 179"/>
          <p:cNvPicPr preferRelativeResize="0"/>
          <p:nvPr/>
        </p:nvPicPr>
        <p:blipFill rotWithShape="1">
          <a:blip r:embed="rId6">
            <a:alphaModFix/>
          </a:blip>
          <a:srcRect t="32119" b="30132"/>
          <a:stretch/>
        </p:blipFill>
        <p:spPr>
          <a:xfrm>
            <a:off x="762000" y="4773926"/>
            <a:ext cx="2220494" cy="838199"/>
          </a:xfrm>
          <a:prstGeom prst="rect">
            <a:avLst/>
          </a:prstGeom>
          <a:noFill/>
          <a:ln>
            <a:noFill/>
          </a:ln>
        </p:spPr>
      </p:pic>
      <p:pic>
        <p:nvPicPr>
          <p:cNvPr id="180" name="Shape 180"/>
          <p:cNvPicPr preferRelativeResize="0"/>
          <p:nvPr/>
        </p:nvPicPr>
        <p:blipFill rotWithShape="1">
          <a:blip r:embed="rId7">
            <a:alphaModFix/>
          </a:blip>
          <a:srcRect l="20833" t="11732" r="7499" b="26888"/>
          <a:stretch/>
        </p:blipFill>
        <p:spPr>
          <a:xfrm>
            <a:off x="3352800" y="4343400"/>
            <a:ext cx="4060722" cy="1956309"/>
          </a:xfrm>
          <a:prstGeom prst="rect">
            <a:avLst/>
          </a:prstGeom>
          <a:noFill/>
          <a:ln>
            <a:solidFill>
              <a:schemeClr val="tx1"/>
            </a:solidFill>
          </a:ln>
        </p:spPr>
      </p:pic>
      <p:sp>
        <p:nvSpPr>
          <p:cNvPr id="181" name="Shape 181"/>
          <p:cNvSpPr/>
          <p:nvPr/>
        </p:nvSpPr>
        <p:spPr>
          <a:xfrm>
            <a:off x="3352802" y="4541837"/>
            <a:ext cx="3200399" cy="1630363"/>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dirty="0">
              <a:solidFill>
                <a:schemeClr val="lt1"/>
              </a:solidFill>
              <a:latin typeface="Calibri"/>
              <a:ea typeface="Calibri"/>
              <a:cs typeface="Calibri"/>
              <a:sym typeface="Calibri"/>
            </a:endParaRPr>
          </a:p>
        </p:txBody>
      </p:sp>
      <p:pic>
        <p:nvPicPr>
          <p:cNvPr id="182" name="Shape 182"/>
          <p:cNvPicPr preferRelativeResize="0"/>
          <p:nvPr/>
        </p:nvPicPr>
        <p:blipFill rotWithShape="1">
          <a:blip r:embed="rId8">
            <a:alphaModFix/>
          </a:blip>
          <a:srcRect/>
          <a:stretch/>
        </p:blipFill>
        <p:spPr>
          <a:xfrm>
            <a:off x="4218003" y="5193026"/>
            <a:ext cx="1573196" cy="445775"/>
          </a:xfrm>
          <a:prstGeom prst="rect">
            <a:avLst/>
          </a:prstGeom>
          <a:noFill/>
          <a:ln>
            <a:noFill/>
          </a:ln>
        </p:spPr>
      </p:pic>
      <p:sp>
        <p:nvSpPr>
          <p:cNvPr id="2" name="Title 1"/>
          <p:cNvSpPr>
            <a:spLocks noGrp="1"/>
          </p:cNvSpPr>
          <p:nvPr>
            <p:ph type="title"/>
          </p:nvPr>
        </p:nvSpPr>
        <p:spPr/>
        <p:txBody>
          <a:bodyPr/>
          <a:lstStyle/>
          <a:p>
            <a:r>
              <a:rPr lang="en-US" dirty="0" smtClean="0"/>
              <a:t>Syndicated Content</a:t>
            </a:r>
            <a:endParaRPr lang="en-US" dirty="0"/>
          </a:p>
        </p:txBody>
      </p:sp>
    </p:spTree>
    <p:extLst>
      <p:ext uri="{BB962C8B-B14F-4D97-AF65-F5344CB8AC3E}">
        <p14:creationId xmlns:p14="http://schemas.microsoft.com/office/powerpoint/2010/main" val="1656859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977154"/>
            <a:ext cx="7769224" cy="774233"/>
          </a:xfrm>
        </p:spPr>
        <p:txBody>
          <a:bodyPr/>
          <a:lstStyle/>
          <a:p>
            <a:r>
              <a:rPr lang="en-US" sz="3600" dirty="0" smtClean="0"/>
              <a:t>Brand USA </a:t>
            </a:r>
            <a:br>
              <a:rPr lang="en-US" sz="3600" dirty="0" smtClean="0"/>
            </a:br>
            <a:r>
              <a:rPr lang="en-US" sz="3600" dirty="0" smtClean="0"/>
              <a:t>Digital Opportunities </a:t>
            </a:r>
            <a:r>
              <a:rPr lang="en-US" sz="3600" smtClean="0"/>
              <a:t>in China</a:t>
            </a:r>
            <a:br>
              <a:rPr lang="en-US" sz="3600" smtClean="0"/>
            </a:br>
            <a:endParaRPr lang="en-US" sz="3600" dirty="0"/>
          </a:p>
        </p:txBody>
      </p:sp>
    </p:spTree>
    <p:extLst>
      <p:ext uri="{BB962C8B-B14F-4D97-AF65-F5344CB8AC3E}">
        <p14:creationId xmlns:p14="http://schemas.microsoft.com/office/powerpoint/2010/main" val="175835601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6" name="Shape 196"/>
          <p:cNvSpPr/>
          <p:nvPr/>
        </p:nvSpPr>
        <p:spPr>
          <a:xfrm>
            <a:off x="810129" y="1270221"/>
            <a:ext cx="7876800" cy="841200"/>
          </a:xfrm>
          <a:prstGeom prst="rect">
            <a:avLst/>
          </a:prstGeom>
          <a:noFill/>
          <a:ln>
            <a:noFill/>
          </a:ln>
        </p:spPr>
        <p:txBody>
          <a:bodyPr lIns="50800" tIns="50800" rIns="50800" bIns="50800" anchor="ctr" anchorCtr="0">
            <a:noAutofit/>
          </a:bodyPr>
          <a:lstStyle/>
          <a:p>
            <a:pPr marL="0" marR="0" lvl="0" indent="0" algn="l" rtl="0">
              <a:spcBef>
                <a:spcPts val="0"/>
              </a:spcBef>
              <a:buSzPct val="25000"/>
              <a:buNone/>
            </a:pPr>
            <a:r>
              <a:rPr lang="en-US" b="0" i="0" u="none" strike="noStrike" cap="none" baseline="0" dirty="0">
                <a:latin typeface="Questrial"/>
                <a:ea typeface="Questrial"/>
                <a:cs typeface="Questrial"/>
                <a:sym typeface="Questrial"/>
              </a:rPr>
              <a:t>We’re now offering </a:t>
            </a:r>
            <a:r>
              <a:rPr lang="en-US" b="1" i="0" u="none" strike="noStrike" cap="none" baseline="0" dirty="0">
                <a:latin typeface="Questrial"/>
                <a:ea typeface="Questrial"/>
                <a:cs typeface="Questrial"/>
                <a:sym typeface="Questrial"/>
              </a:rPr>
              <a:t>‘high value’ </a:t>
            </a:r>
            <a:r>
              <a:rPr lang="en-US" b="0" i="0" u="none" strike="noStrike" cap="none" baseline="0" dirty="0" smtClean="0">
                <a:latin typeface="Questrial"/>
                <a:ea typeface="Questrial"/>
                <a:cs typeface="Questrial"/>
                <a:sym typeface="Questrial"/>
              </a:rPr>
              <a:t>programs </a:t>
            </a:r>
            <a:r>
              <a:rPr lang="en-US" b="0" i="0" u="none" strike="noStrike" cap="none" baseline="0" dirty="0">
                <a:latin typeface="Questrial"/>
                <a:ea typeface="Questrial"/>
                <a:cs typeface="Questrial"/>
                <a:sym typeface="Questrial"/>
              </a:rPr>
              <a:t>across all our channels which </a:t>
            </a:r>
            <a:r>
              <a:rPr lang="en-US" b="0" i="0" u="none" strike="noStrike" cap="none" baseline="0" dirty="0" smtClean="0">
                <a:latin typeface="Questrial"/>
                <a:ea typeface="Questrial"/>
                <a:cs typeface="Questrial"/>
                <a:sym typeface="Questrial"/>
              </a:rPr>
              <a:t>provide partners</a:t>
            </a:r>
            <a:r>
              <a:rPr lang="en-US" b="0" i="0" u="none" strike="noStrike" cap="none" dirty="0" smtClean="0">
                <a:latin typeface="Questrial"/>
                <a:ea typeface="Questrial"/>
                <a:cs typeface="Questrial"/>
                <a:sym typeface="Questrial"/>
              </a:rPr>
              <a:t> </a:t>
            </a:r>
            <a:r>
              <a:rPr lang="en-US" b="0" i="0" u="none" strike="noStrike" cap="none" baseline="0" dirty="0" smtClean="0">
                <a:latin typeface="Questrial"/>
                <a:ea typeface="Questrial"/>
                <a:cs typeface="Questrial"/>
                <a:sym typeface="Questrial"/>
              </a:rPr>
              <a:t>reach throughout China.</a:t>
            </a:r>
            <a:endParaRPr lang="en-US" dirty="0">
              <a:latin typeface="Questrial"/>
              <a:ea typeface="Questrial"/>
              <a:cs typeface="Questrial"/>
              <a:sym typeface="Questrial"/>
            </a:endParaRPr>
          </a:p>
        </p:txBody>
      </p:sp>
      <p:pic>
        <p:nvPicPr>
          <p:cNvPr id="198" name="Shape 198"/>
          <p:cNvPicPr preferRelativeResize="0"/>
          <p:nvPr/>
        </p:nvPicPr>
        <p:blipFill rotWithShape="1">
          <a:blip r:embed="rId3">
            <a:alphaModFix/>
          </a:blip>
          <a:srcRect/>
          <a:stretch/>
        </p:blipFill>
        <p:spPr>
          <a:xfrm rot="10800000">
            <a:off x="-1260411" y="7084816"/>
            <a:ext cx="11109789" cy="25400"/>
          </a:xfrm>
          <a:prstGeom prst="rect">
            <a:avLst/>
          </a:prstGeom>
          <a:noFill/>
          <a:ln>
            <a:noFill/>
          </a:ln>
        </p:spPr>
      </p:pic>
      <p:sp>
        <p:nvSpPr>
          <p:cNvPr id="199" name="Shape 199"/>
          <p:cNvSpPr/>
          <p:nvPr/>
        </p:nvSpPr>
        <p:spPr>
          <a:xfrm>
            <a:off x="962026" y="2511154"/>
            <a:ext cx="4130092" cy="17544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b="1" i="0" u="none" strike="noStrike" cap="none" baseline="0" dirty="0">
                <a:latin typeface="Questrial"/>
                <a:ea typeface="Questrial"/>
                <a:cs typeface="Questrial"/>
                <a:sym typeface="Questrial"/>
              </a:rPr>
              <a:t>Campaign </a:t>
            </a:r>
            <a:r>
              <a:rPr lang="en-US" b="1" i="0" u="none" strike="noStrike" cap="none" baseline="0" dirty="0" smtClean="0">
                <a:latin typeface="Questrial"/>
                <a:ea typeface="Questrial"/>
                <a:cs typeface="Questrial"/>
                <a:sym typeface="Questrial"/>
              </a:rPr>
              <a:t>Site</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Video </a:t>
            </a:r>
            <a:r>
              <a:rPr lang="en-US" b="0" i="0" u="none" strike="noStrike" cap="none" baseline="0" dirty="0">
                <a:latin typeface="Questrial"/>
                <a:ea typeface="Questrial"/>
                <a:cs typeface="Questrial"/>
                <a:sym typeface="Questrial"/>
              </a:rPr>
              <a:t>and Photo </a:t>
            </a:r>
            <a:r>
              <a:rPr lang="en-US" b="0" i="0" u="none" strike="noStrike" cap="none" baseline="0" dirty="0" smtClean="0">
                <a:latin typeface="Questrial"/>
                <a:ea typeface="Questrial"/>
                <a:cs typeface="Questrial"/>
                <a:sym typeface="Questrial"/>
              </a:rPr>
              <a:t>Gallery</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Custom </a:t>
            </a:r>
            <a:r>
              <a:rPr lang="en-US" b="0" i="0" u="none" strike="noStrike" cap="none" baseline="0" dirty="0">
                <a:latin typeface="Questrial"/>
                <a:ea typeface="Questrial"/>
                <a:cs typeface="Questrial"/>
                <a:sym typeface="Questrial"/>
              </a:rPr>
              <a:t>URLs (.CN/.</a:t>
            </a:r>
            <a:r>
              <a:rPr lang="en-US" b="0" i="0" u="none" strike="noStrike" cap="none" baseline="0" dirty="0" smtClean="0">
                <a:latin typeface="Questrial"/>
                <a:ea typeface="Questrial"/>
                <a:cs typeface="Questrial"/>
                <a:sym typeface="Questrial"/>
              </a:rPr>
              <a:t>TW)</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Up </a:t>
            </a:r>
            <a:r>
              <a:rPr lang="en-US" b="0" i="0" u="none" strike="noStrike" cap="none" baseline="0" dirty="0">
                <a:latin typeface="Questrial"/>
                <a:ea typeface="Questrial"/>
                <a:cs typeface="Questrial"/>
                <a:sym typeface="Questrial"/>
              </a:rPr>
              <a:t>to 10 activity </a:t>
            </a:r>
            <a:r>
              <a:rPr lang="en-US" b="0" i="0" u="none" strike="noStrike" cap="none" baseline="0" dirty="0" smtClean="0">
                <a:latin typeface="Questrial"/>
                <a:ea typeface="Questrial"/>
                <a:cs typeface="Questrial"/>
                <a:sym typeface="Questrial"/>
              </a:rPr>
              <a:t>listings</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1 </a:t>
            </a:r>
            <a:r>
              <a:rPr lang="en-US" b="0" i="0" u="none" strike="noStrike" cap="none" baseline="0" dirty="0">
                <a:latin typeface="Questrial"/>
                <a:ea typeface="Questrial"/>
                <a:cs typeface="Questrial"/>
                <a:sym typeface="Questrial"/>
              </a:rPr>
              <a:t>month featured tiled </a:t>
            </a:r>
            <a:r>
              <a:rPr lang="en-US" b="0" i="0" u="none" strike="noStrike" cap="none" baseline="0" dirty="0" smtClean="0">
                <a:latin typeface="Questrial"/>
                <a:ea typeface="Questrial"/>
                <a:cs typeface="Questrial"/>
                <a:sym typeface="Questrial"/>
              </a:rPr>
              <a:t>promo</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2 </a:t>
            </a:r>
            <a:r>
              <a:rPr lang="en-US" b="0" i="0" u="none" strike="noStrike" cap="none" baseline="0" dirty="0">
                <a:latin typeface="Questrial"/>
                <a:ea typeface="Questrial"/>
                <a:cs typeface="Questrial"/>
                <a:sym typeface="Questrial"/>
              </a:rPr>
              <a:t>posts per a month for 3 months on GoUSA social </a:t>
            </a:r>
            <a:r>
              <a:rPr lang="en-US" b="0" i="0" u="none" strike="noStrike" cap="none" baseline="0" dirty="0" smtClean="0">
                <a:latin typeface="Questrial"/>
                <a:ea typeface="Questrial"/>
                <a:cs typeface="Questrial"/>
                <a:sym typeface="Questrial"/>
              </a:rPr>
              <a:t>channels</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Up </a:t>
            </a:r>
            <a:r>
              <a:rPr lang="en-US" b="0" i="0" u="none" strike="noStrike" cap="none" baseline="0" dirty="0">
                <a:latin typeface="Questrial"/>
                <a:ea typeface="Questrial"/>
                <a:cs typeface="Questrial"/>
                <a:sym typeface="Questrial"/>
              </a:rPr>
              <a:t>to 2 featured blogs on </a:t>
            </a:r>
            <a:r>
              <a:rPr lang="en-US" b="0" i="0" u="none" strike="noStrike" cap="none" baseline="0" dirty="0" smtClean="0">
                <a:latin typeface="Questrial"/>
                <a:ea typeface="Questrial"/>
                <a:cs typeface="Questrial"/>
                <a:sym typeface="Questrial"/>
              </a:rPr>
              <a:t>GoUSA</a:t>
            </a:r>
          </a:p>
          <a:p>
            <a:pPr marL="285750" marR="0" lvl="0" indent="-285750" algn="l" rtl="0">
              <a:spcBef>
                <a:spcPts val="0"/>
              </a:spcBef>
              <a:buClr>
                <a:srgbClr val="B71234"/>
              </a:buClr>
              <a:buSzPct val="100000"/>
              <a:buFont typeface="Arial" panose="020B0604020202020204" pitchFamily="34" charset="0"/>
              <a:buChar char="•"/>
            </a:pPr>
            <a:r>
              <a:rPr lang="en-US" b="0" i="0" u="none" strike="noStrike" cap="none" baseline="0" dirty="0" smtClean="0">
                <a:latin typeface="Questrial"/>
                <a:ea typeface="Questrial"/>
                <a:cs typeface="Questrial"/>
                <a:sym typeface="Questrial"/>
              </a:rPr>
              <a:t>Quarterly reporting</a:t>
            </a:r>
          </a:p>
          <a:p>
            <a:pPr marR="0" lvl="0" algn="l" rtl="0">
              <a:spcBef>
                <a:spcPts val="0"/>
              </a:spcBef>
              <a:buClr>
                <a:srgbClr val="53585F"/>
              </a:buClr>
              <a:buSzPct val="75000"/>
            </a:pPr>
            <a:endParaRPr lang="en-US" dirty="0">
              <a:latin typeface="Questrial"/>
              <a:ea typeface="Questrial"/>
              <a:cs typeface="Questrial"/>
              <a:sym typeface="Questrial"/>
            </a:endParaRPr>
          </a:p>
        </p:txBody>
      </p:sp>
      <p:sp>
        <p:nvSpPr>
          <p:cNvPr id="2" name="Title 1"/>
          <p:cNvSpPr>
            <a:spLocks noGrp="1"/>
          </p:cNvSpPr>
          <p:nvPr>
            <p:ph type="title"/>
          </p:nvPr>
        </p:nvSpPr>
        <p:spPr/>
        <p:txBody>
          <a:bodyPr/>
          <a:lstStyle/>
          <a:p>
            <a:r>
              <a:rPr lang="en-US" dirty="0" smtClean="0"/>
              <a:t>Campaign Page</a:t>
            </a:r>
            <a:endParaRPr lang="en-US" dirty="0"/>
          </a:p>
        </p:txBody>
      </p:sp>
      <p:pic>
        <p:nvPicPr>
          <p:cNvPr id="1026" name="Picture 2" descr="C:\Users\CBillingsley\AppData\Local\Microsoft\Windows\Temporary Internet Files\Content.Outlook\Z7QIJGGB\GoUSA cn_TopOfPageScreen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6646" y="1984436"/>
            <a:ext cx="2606328" cy="37955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079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7" name="Shape 207"/>
          <p:cNvSpPr/>
          <p:nvPr/>
        </p:nvSpPr>
        <p:spPr>
          <a:xfrm>
            <a:off x="942930" y="1812719"/>
            <a:ext cx="3897518" cy="1539000"/>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b="1" i="0" u="none" strike="noStrike" cap="none" baseline="0" dirty="0">
                <a:latin typeface="+mn-lt"/>
                <a:ea typeface="Questrial"/>
                <a:cs typeface="Questrial"/>
                <a:sym typeface="Questrial"/>
              </a:rPr>
              <a:t>The </a:t>
            </a:r>
            <a:r>
              <a:rPr lang="en-US" b="1" i="0" u="none" strike="noStrike" cap="none" baseline="0" dirty="0" smtClean="0">
                <a:latin typeface="+mn-lt"/>
                <a:ea typeface="Questrial"/>
                <a:cs typeface="Questrial"/>
                <a:sym typeface="Questrial"/>
              </a:rPr>
              <a:t>Custom Site:</a:t>
            </a:r>
            <a:r>
              <a:rPr lang="en-US" b="1" i="0" u="none" strike="noStrike" cap="none" dirty="0" smtClean="0">
                <a:latin typeface="+mn-lt"/>
                <a:ea typeface="Questrial"/>
                <a:cs typeface="Questrial"/>
                <a:sym typeface="Questrial"/>
              </a:rPr>
              <a:t> </a:t>
            </a:r>
            <a:r>
              <a:rPr lang="en-US" b="1" i="0" u="none" strike="noStrike" cap="none" baseline="0" dirty="0" smtClean="0">
                <a:latin typeface="+mn-lt"/>
                <a:ea typeface="Questrial"/>
                <a:cs typeface="Questrial"/>
                <a:sym typeface="Questrial"/>
              </a:rPr>
              <a:t>Making </a:t>
            </a:r>
            <a:r>
              <a:rPr lang="en-US" b="1" i="0" u="none" strike="noStrike" cap="none" baseline="0" dirty="0">
                <a:latin typeface="+mn-lt"/>
                <a:ea typeface="Questrial"/>
                <a:cs typeface="Questrial"/>
                <a:sym typeface="Questrial"/>
              </a:rPr>
              <a:t>an </a:t>
            </a:r>
            <a:r>
              <a:rPr lang="en-US" b="1" i="0" u="none" strike="noStrike" cap="none" baseline="0" dirty="0" smtClean="0">
                <a:latin typeface="+mn-lt"/>
                <a:ea typeface="Questrial"/>
                <a:cs typeface="Questrial"/>
                <a:sym typeface="Questrial"/>
              </a:rPr>
              <a:t>Impact </a:t>
            </a:r>
            <a:endParaRPr lang="en-US" b="1" i="0" u="none" strike="noStrike" cap="none" baseline="0" dirty="0">
              <a:latin typeface="+mn-lt"/>
              <a:ea typeface="Questrial"/>
              <a:cs typeface="Questrial"/>
              <a:sym typeface="Questrial"/>
            </a:endParaRPr>
          </a:p>
          <a:p>
            <a:pPr marL="209901" marR="0" lvl="0" indent="-209901" algn="l" rtl="0">
              <a:spcBef>
                <a:spcPts val="0"/>
              </a:spcBef>
              <a:buClr>
                <a:srgbClr val="53585F"/>
              </a:buClr>
              <a:buSzPct val="75000"/>
              <a:buFont typeface="Questrial"/>
              <a:buChar char="-"/>
            </a:pPr>
            <a:r>
              <a:rPr lang="en-US" b="0" i="0" u="none" strike="noStrike" cap="none" baseline="0" dirty="0">
                <a:latin typeface="+mn-lt"/>
                <a:ea typeface="Questrial"/>
                <a:cs typeface="Questrial"/>
                <a:sym typeface="Questrial"/>
              </a:rPr>
              <a:t>Up to 50 activity listings</a:t>
            </a:r>
          </a:p>
          <a:p>
            <a:pPr marL="209901" marR="0" lvl="0" indent="-209901" algn="l" rtl="0">
              <a:spcBef>
                <a:spcPts val="0"/>
              </a:spcBef>
              <a:buClr>
                <a:srgbClr val="53585F"/>
              </a:buClr>
              <a:buSzPct val="75000"/>
              <a:buFont typeface="Questrial"/>
              <a:buChar char="-"/>
            </a:pPr>
            <a:r>
              <a:rPr lang="en-US" b="0" i="0" u="none" strike="noStrike" cap="none" baseline="0" dirty="0">
                <a:latin typeface="+mn-lt"/>
                <a:ea typeface="Questrial"/>
                <a:cs typeface="Questrial"/>
                <a:sym typeface="Questrial"/>
              </a:rPr>
              <a:t>3 month featured tiled promo</a:t>
            </a:r>
          </a:p>
          <a:p>
            <a:pPr marL="209901" marR="0" lvl="0" indent="-209901" algn="l" rtl="0">
              <a:spcBef>
                <a:spcPts val="0"/>
              </a:spcBef>
              <a:buClr>
                <a:srgbClr val="53585F"/>
              </a:buClr>
              <a:buSzPct val="75000"/>
              <a:buFont typeface="Questrial"/>
              <a:buChar char="-"/>
            </a:pPr>
            <a:r>
              <a:rPr lang="en-US" b="0" i="0" u="none" strike="noStrike" cap="none" baseline="0" dirty="0">
                <a:latin typeface="+mn-lt"/>
                <a:ea typeface="Questrial"/>
                <a:cs typeface="Questrial"/>
                <a:sym typeface="Questrial"/>
              </a:rPr>
              <a:t>5 posts per a month for 6 months on GoUSA social channels</a:t>
            </a:r>
          </a:p>
          <a:p>
            <a:pPr marL="209901" marR="0" lvl="0" indent="-209901" algn="l" rtl="0">
              <a:spcBef>
                <a:spcPts val="0"/>
              </a:spcBef>
              <a:buClr>
                <a:srgbClr val="53585F"/>
              </a:buClr>
              <a:buSzPct val="75000"/>
              <a:buFont typeface="Questrial"/>
              <a:buChar char="-"/>
            </a:pPr>
            <a:r>
              <a:rPr lang="en-US" b="0" i="0" u="none" strike="noStrike" cap="none" baseline="0" dirty="0">
                <a:latin typeface="+mn-lt"/>
                <a:ea typeface="Questrial"/>
                <a:cs typeface="Questrial"/>
                <a:sym typeface="Questrial"/>
              </a:rPr>
              <a:t>Up to 2 featured blogs per a month over 3 months</a:t>
            </a:r>
          </a:p>
          <a:p>
            <a:pPr marL="209901" marR="0" lvl="0" indent="-209901" algn="l" rtl="0">
              <a:spcBef>
                <a:spcPts val="0"/>
              </a:spcBef>
              <a:buClr>
                <a:srgbClr val="53585F"/>
              </a:buClr>
              <a:buSzPct val="75000"/>
              <a:buFont typeface="Questrial"/>
              <a:buChar char="-"/>
            </a:pPr>
            <a:r>
              <a:rPr lang="en-US" b="0" i="0" u="none" strike="noStrike" cap="none" baseline="0" dirty="0">
                <a:latin typeface="+mn-lt"/>
                <a:ea typeface="Questrial"/>
                <a:cs typeface="Questrial"/>
                <a:sym typeface="Questrial"/>
              </a:rPr>
              <a:t>Localized banner design</a:t>
            </a:r>
          </a:p>
          <a:p>
            <a:pPr marL="209901" marR="0" lvl="0" indent="-209901" algn="l" rtl="0">
              <a:spcBef>
                <a:spcPts val="0"/>
              </a:spcBef>
              <a:buClr>
                <a:srgbClr val="53585F"/>
              </a:buClr>
              <a:buSzPct val="75000"/>
              <a:buFont typeface="Questrial"/>
              <a:buChar char="-"/>
            </a:pPr>
            <a:r>
              <a:rPr lang="en-US" b="0" i="0" u="none" strike="noStrike" cap="none" baseline="0" dirty="0">
                <a:latin typeface="+mn-lt"/>
                <a:ea typeface="Questrial"/>
                <a:cs typeface="Questrial"/>
                <a:sym typeface="Questrial"/>
              </a:rPr>
              <a:t>China social links</a:t>
            </a:r>
          </a:p>
          <a:p>
            <a:pPr marR="0" algn="l" rtl="0">
              <a:spcBef>
                <a:spcPts val="0"/>
              </a:spcBef>
              <a:buNone/>
            </a:pPr>
            <a:endParaRPr dirty="0">
              <a:latin typeface="Questrial"/>
              <a:ea typeface="Questrial"/>
              <a:cs typeface="Questrial"/>
              <a:sym typeface="Questrial"/>
            </a:endParaRPr>
          </a:p>
          <a:p>
            <a:pPr marR="0" algn="l" rtl="0">
              <a:spcBef>
                <a:spcPts val="0"/>
              </a:spcBef>
              <a:buNone/>
            </a:pPr>
            <a:r>
              <a:rPr lang="en-US" b="1" dirty="0" smtClean="0">
                <a:latin typeface="Questrial"/>
                <a:ea typeface="Questrial"/>
                <a:cs typeface="Questrial"/>
                <a:sym typeface="Questrial"/>
              </a:rPr>
              <a:t>Promoting the Custom Site</a:t>
            </a:r>
            <a:endParaRPr lang="en-US" b="1" dirty="0">
              <a:latin typeface="Questrial"/>
              <a:ea typeface="Questrial"/>
              <a:cs typeface="Questrial"/>
              <a:sym typeface="Questrial"/>
            </a:endParaRPr>
          </a:p>
          <a:p>
            <a:pPr marL="209901" lvl="0" indent="-209901" rtl="0">
              <a:spcBef>
                <a:spcPts val="0"/>
              </a:spcBef>
              <a:buClr>
                <a:srgbClr val="53585F"/>
              </a:buClr>
              <a:buSzPct val="75000"/>
              <a:buFont typeface="Questrial"/>
              <a:buChar char="-"/>
            </a:pPr>
            <a:r>
              <a:rPr lang="en-US" dirty="0">
                <a:latin typeface="Questrial"/>
                <a:ea typeface="Questrial"/>
                <a:cs typeface="Questrial"/>
                <a:sym typeface="Questrial"/>
              </a:rPr>
              <a:t>Syndicate up to 5 content pieces with China’s leading travel content websites</a:t>
            </a:r>
          </a:p>
          <a:p>
            <a:pPr marL="209901" lvl="0" indent="-209901" rtl="0">
              <a:spcBef>
                <a:spcPts val="0"/>
              </a:spcBef>
              <a:buClr>
                <a:srgbClr val="53585F"/>
              </a:buClr>
              <a:buSzPct val="75000"/>
              <a:buFont typeface="Questrial"/>
              <a:buChar char="-"/>
            </a:pPr>
            <a:r>
              <a:rPr lang="en-US" dirty="0">
                <a:latin typeface="Questrial"/>
                <a:ea typeface="Questrial"/>
                <a:cs typeface="Questrial"/>
                <a:sym typeface="Questrial"/>
              </a:rPr>
              <a:t>Be featured in strategic media placement across key partners</a:t>
            </a:r>
          </a:p>
          <a:p>
            <a:pPr marR="0" lvl="0" algn="l" rtl="0">
              <a:spcBef>
                <a:spcPts val="0"/>
              </a:spcBef>
              <a:buNone/>
            </a:pPr>
            <a:endParaRPr dirty="0">
              <a:solidFill>
                <a:srgbClr val="B71234"/>
              </a:solidFill>
              <a:latin typeface="Questrial"/>
              <a:ea typeface="Questrial"/>
              <a:cs typeface="Questrial"/>
              <a:sym typeface="Questrial"/>
            </a:endParaRPr>
          </a:p>
          <a:p>
            <a:pPr marR="0" lvl="0" algn="l" rtl="0">
              <a:spcBef>
                <a:spcPts val="0"/>
              </a:spcBef>
              <a:buNone/>
            </a:pPr>
            <a:endParaRPr dirty="0">
              <a:solidFill>
                <a:srgbClr val="53585F"/>
              </a:solidFill>
              <a:latin typeface="Questrial"/>
              <a:ea typeface="Questrial"/>
              <a:cs typeface="Questrial"/>
              <a:sym typeface="Questrial"/>
            </a:endParaRPr>
          </a:p>
        </p:txBody>
      </p:sp>
      <p:sp>
        <p:nvSpPr>
          <p:cNvPr id="209" name="Shape 209"/>
          <p:cNvSpPr txBox="1"/>
          <p:nvPr/>
        </p:nvSpPr>
        <p:spPr>
          <a:xfrm>
            <a:off x="685802" y="6438971"/>
            <a:ext cx="5057399" cy="246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0" i="1" u="none" strike="noStrike" cap="none" baseline="0" dirty="0" smtClean="0">
                <a:solidFill>
                  <a:schemeClr val="dk1"/>
                </a:solidFill>
                <a:latin typeface="Questrial"/>
                <a:ea typeface="Questrial"/>
                <a:cs typeface="Questrial"/>
                <a:sym typeface="Questrial"/>
              </a:rPr>
              <a:t>*Cust</a:t>
            </a:r>
            <a:r>
              <a:rPr lang="en-US" sz="1000" i="1" dirty="0" smtClean="0">
                <a:solidFill>
                  <a:schemeClr val="dk1"/>
                </a:solidFill>
                <a:latin typeface="Questrial"/>
                <a:ea typeface="Questrial"/>
                <a:cs typeface="Questrial"/>
                <a:sym typeface="Questrial"/>
              </a:rPr>
              <a:t>om site </a:t>
            </a:r>
            <a:r>
              <a:rPr lang="en-US" sz="1000" b="0" i="1" u="none" strike="noStrike" cap="none" baseline="0" dirty="0" smtClean="0">
                <a:solidFill>
                  <a:schemeClr val="dk1"/>
                </a:solidFill>
                <a:latin typeface="Questrial"/>
                <a:ea typeface="Questrial"/>
                <a:cs typeface="Questrial"/>
                <a:sym typeface="Questrial"/>
              </a:rPr>
              <a:t>includes </a:t>
            </a:r>
            <a:r>
              <a:rPr lang="en-US" sz="1000" b="0" i="1" u="none" strike="noStrike" cap="none" baseline="0" dirty="0">
                <a:solidFill>
                  <a:schemeClr val="dk1"/>
                </a:solidFill>
                <a:latin typeface="Questrial"/>
                <a:ea typeface="Questrial"/>
                <a:cs typeface="Questrial"/>
                <a:sym typeface="Questrial"/>
              </a:rPr>
              <a:t>all features in campaign package</a:t>
            </a:r>
          </a:p>
        </p:txBody>
      </p:sp>
      <p:sp>
        <p:nvSpPr>
          <p:cNvPr id="213" name="Shape 213"/>
          <p:cNvSpPr/>
          <p:nvPr/>
        </p:nvSpPr>
        <p:spPr>
          <a:xfrm>
            <a:off x="810000" y="819195"/>
            <a:ext cx="7876800" cy="841200"/>
          </a:xfrm>
          <a:prstGeom prst="rect">
            <a:avLst/>
          </a:prstGeom>
          <a:noFill/>
          <a:ln>
            <a:noFill/>
          </a:ln>
        </p:spPr>
        <p:txBody>
          <a:bodyPr lIns="50800" tIns="50800" rIns="50800" bIns="50800" anchor="ctr" anchorCtr="0">
            <a:noAutofit/>
          </a:bodyPr>
          <a:lstStyle/>
          <a:p>
            <a:pPr marL="0" marR="0" lvl="0" indent="0" algn="l" rtl="0">
              <a:spcBef>
                <a:spcPts val="0"/>
              </a:spcBef>
              <a:buSzPct val="25000"/>
              <a:buNone/>
            </a:pPr>
            <a:r>
              <a:rPr lang="en-US" dirty="0">
                <a:latin typeface="Questrial"/>
                <a:ea typeface="Questrial"/>
                <a:cs typeface="Questrial"/>
                <a:sym typeface="Questrial"/>
              </a:rPr>
              <a:t>Create full content pages and gain a real impact in China</a:t>
            </a:r>
            <a:r>
              <a:rPr lang="en-US" dirty="0" smtClean="0">
                <a:latin typeface="Questrial"/>
                <a:ea typeface="Questrial"/>
                <a:cs typeface="Questrial"/>
                <a:sym typeface="Questrial"/>
              </a:rPr>
              <a:t>.</a:t>
            </a:r>
            <a:endParaRPr lang="en-US" dirty="0">
              <a:latin typeface="Questrial"/>
              <a:ea typeface="Questrial"/>
              <a:cs typeface="Questrial"/>
              <a:sym typeface="Questrial"/>
            </a:endParaRPr>
          </a:p>
        </p:txBody>
      </p:sp>
      <p:sp>
        <p:nvSpPr>
          <p:cNvPr id="2" name="Title 1"/>
          <p:cNvSpPr>
            <a:spLocks noGrp="1"/>
          </p:cNvSpPr>
          <p:nvPr>
            <p:ph type="title"/>
          </p:nvPr>
        </p:nvSpPr>
        <p:spPr/>
        <p:txBody>
          <a:bodyPr/>
          <a:lstStyle/>
          <a:p>
            <a:r>
              <a:rPr lang="en-US" dirty="0" smtClean="0"/>
              <a:t>Custom Sites</a:t>
            </a:r>
            <a:endParaRPr lang="en-US" dirty="0"/>
          </a:p>
        </p:txBody>
      </p:sp>
      <p:pic>
        <p:nvPicPr>
          <p:cNvPr id="6" name="Picture 5" descr="C:\Users\Brett Peterson\AppData\Local\Microsoft\Windows\Temporary Internet Files\Content.Outlook\EM70YMXK\Screen Shot 2014-08-20 at 9 57 20 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58" y="1972018"/>
            <a:ext cx="3684704" cy="29690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10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Shape 270"/>
          <p:cNvSpPr/>
          <p:nvPr/>
        </p:nvSpPr>
        <p:spPr>
          <a:xfrm>
            <a:off x="962024" y="1942233"/>
            <a:ext cx="5488681" cy="1323439"/>
          </a:xfrm>
          <a:prstGeom prst="rect">
            <a:avLst/>
          </a:prstGeom>
          <a:noFill/>
          <a:ln>
            <a:noFill/>
          </a:ln>
        </p:spPr>
        <p:txBody>
          <a:bodyPr lIns="0" tIns="0" rIns="0" bIns="0" anchor="t" anchorCtr="0">
            <a:noAutofit/>
          </a:bodyPr>
          <a:lstStyle/>
          <a:p>
            <a:pPr marL="0" marR="0" lvl="0" indent="0" algn="l" rtl="0">
              <a:spcBef>
                <a:spcPts val="0"/>
              </a:spcBef>
              <a:buSzPct val="25000"/>
              <a:buNone/>
            </a:pPr>
            <a:r>
              <a:rPr lang="en-US" sz="1600" b="1" i="0" u="none" strike="noStrike" cap="none" baseline="0" dirty="0">
                <a:latin typeface="+mn-lt"/>
                <a:ea typeface="Questrial"/>
                <a:cs typeface="Questrial"/>
                <a:sym typeface="Questrial"/>
              </a:rPr>
              <a:t>Full Service: Make that </a:t>
            </a:r>
            <a:r>
              <a:rPr lang="en-US" sz="1600" b="1" i="0" u="none" strike="noStrike" cap="none" baseline="0" dirty="0" smtClean="0">
                <a:latin typeface="+mn-lt"/>
                <a:ea typeface="Questrial"/>
                <a:cs typeface="Questrial"/>
                <a:sym typeface="Questrial"/>
              </a:rPr>
              <a:t>Presence </a:t>
            </a:r>
            <a:r>
              <a:rPr lang="en-US" sz="1600" b="1" dirty="0">
                <a:latin typeface="+mn-lt"/>
                <a:ea typeface="Questrial"/>
                <a:cs typeface="Questrial"/>
                <a:sym typeface="Questrial"/>
              </a:rPr>
              <a:t>F</a:t>
            </a:r>
            <a:r>
              <a:rPr lang="en-US" sz="1600" b="1" i="0" u="none" strike="noStrike" cap="none" baseline="0" dirty="0" smtClean="0">
                <a:latin typeface="+mn-lt"/>
                <a:ea typeface="Questrial"/>
                <a:cs typeface="Questrial"/>
                <a:sym typeface="Questrial"/>
              </a:rPr>
              <a:t>elt   </a:t>
            </a:r>
            <a:endParaRPr lang="en-US" sz="1600" b="1" i="0" u="none" strike="noStrike" cap="none" baseline="0" dirty="0">
              <a:latin typeface="+mn-lt"/>
              <a:ea typeface="Questrial"/>
              <a:cs typeface="Questrial"/>
              <a:sym typeface="Questrial"/>
            </a:endParaRPr>
          </a:p>
          <a:p>
            <a:pPr marL="209901" marR="0" lvl="0" indent="-209901" algn="l" rtl="0">
              <a:spcBef>
                <a:spcPts val="0"/>
              </a:spcBef>
              <a:buClr>
                <a:srgbClr val="53585F"/>
              </a:buClr>
              <a:buSzPct val="75000"/>
              <a:buFont typeface="Questrial"/>
              <a:buChar char="-"/>
            </a:pPr>
            <a:r>
              <a:rPr lang="en-US" sz="1600" b="0" i="0" u="none" strike="noStrike" cap="none" baseline="0" dirty="0">
                <a:latin typeface="+mn-lt"/>
                <a:ea typeface="Questrial"/>
                <a:cs typeface="Questrial"/>
                <a:sym typeface="Questrial"/>
              </a:rPr>
              <a:t>Full Campaign Management</a:t>
            </a:r>
          </a:p>
          <a:p>
            <a:pPr marL="209901" marR="0" lvl="0" indent="-209901" algn="l" rtl="0">
              <a:spcBef>
                <a:spcPts val="0"/>
              </a:spcBef>
              <a:buClr>
                <a:srgbClr val="53585F"/>
              </a:buClr>
              <a:buSzPct val="75000"/>
              <a:buFont typeface="Questrial"/>
              <a:buChar char="-"/>
            </a:pPr>
            <a:r>
              <a:rPr lang="en-US" sz="1600" b="0" i="0" u="none" strike="noStrike" cap="none" baseline="0" dirty="0">
                <a:latin typeface="+mn-lt"/>
                <a:ea typeface="Questrial"/>
                <a:cs typeface="Questrial"/>
                <a:sym typeface="Questrial"/>
              </a:rPr>
              <a:t>Account Support</a:t>
            </a:r>
          </a:p>
          <a:p>
            <a:pPr marL="209901" marR="0" lvl="0" indent="-209901" algn="l" rtl="0">
              <a:spcBef>
                <a:spcPts val="0"/>
              </a:spcBef>
              <a:buClr>
                <a:srgbClr val="53585F"/>
              </a:buClr>
              <a:buSzPct val="75000"/>
              <a:buFont typeface="Questrial"/>
              <a:buChar char="-"/>
            </a:pPr>
            <a:r>
              <a:rPr lang="en-US" sz="1600" b="0" i="0" u="none" strike="noStrike" cap="none" baseline="0" dirty="0">
                <a:latin typeface="+mn-lt"/>
                <a:ea typeface="Questrial"/>
                <a:cs typeface="Questrial"/>
                <a:sym typeface="Questrial"/>
              </a:rPr>
              <a:t>Social Media Strategy Planning and Custom Content Creation</a:t>
            </a:r>
          </a:p>
          <a:p>
            <a:pPr marL="209901" marR="0" lvl="0" indent="-209901" algn="l" rtl="0">
              <a:spcBef>
                <a:spcPts val="0"/>
              </a:spcBef>
              <a:buClr>
                <a:srgbClr val="53585F"/>
              </a:buClr>
              <a:buSzPct val="75000"/>
              <a:buFont typeface="Questrial"/>
              <a:buChar char="-"/>
            </a:pPr>
            <a:r>
              <a:rPr lang="en-US" sz="1600" b="0" i="0" u="none" strike="noStrike" cap="none" baseline="0" dirty="0">
                <a:latin typeface="+mn-lt"/>
                <a:ea typeface="Questrial"/>
                <a:cs typeface="Questrial"/>
                <a:sym typeface="Questrial"/>
              </a:rPr>
              <a:t>Monthly Strategy Reporting</a:t>
            </a:r>
          </a:p>
          <a:p>
            <a:pPr marL="209901" marR="0" lvl="0" indent="-209901" algn="l" rtl="0">
              <a:spcBef>
                <a:spcPts val="0"/>
              </a:spcBef>
              <a:buClr>
                <a:srgbClr val="53585F"/>
              </a:buClr>
              <a:buSzPct val="75000"/>
              <a:buFont typeface="Questrial"/>
              <a:buChar char="-"/>
            </a:pPr>
            <a:r>
              <a:rPr lang="en-US" sz="1600" b="0" i="0" u="none" strike="noStrike" cap="none" baseline="0" dirty="0">
                <a:latin typeface="+mn-lt"/>
                <a:ea typeface="Questrial"/>
                <a:cs typeface="Questrial"/>
                <a:sym typeface="Questrial"/>
              </a:rPr>
              <a:t>5 Key Opinion Leaders per </a:t>
            </a:r>
            <a:r>
              <a:rPr lang="en-US" sz="1600" b="0" i="0" u="none" strike="noStrike" cap="none" baseline="0" dirty="0" smtClean="0">
                <a:latin typeface="+mn-lt"/>
                <a:ea typeface="Questrial"/>
                <a:cs typeface="Questrial"/>
                <a:sym typeface="Questrial"/>
              </a:rPr>
              <a:t>Month</a:t>
            </a:r>
            <a:endParaRPr lang="en-US" sz="1600" b="0" i="0" u="none" strike="noStrike" cap="none" baseline="0" dirty="0">
              <a:latin typeface="+mn-lt"/>
              <a:ea typeface="Questrial"/>
              <a:cs typeface="Questrial"/>
              <a:sym typeface="Questrial"/>
            </a:endParaRPr>
          </a:p>
        </p:txBody>
      </p:sp>
      <p:sp>
        <p:nvSpPr>
          <p:cNvPr id="275" name="Shape 275"/>
          <p:cNvSpPr/>
          <p:nvPr/>
        </p:nvSpPr>
        <p:spPr>
          <a:xfrm>
            <a:off x="765996" y="977154"/>
            <a:ext cx="7052571" cy="379591"/>
          </a:xfrm>
          <a:prstGeom prst="rect">
            <a:avLst/>
          </a:prstGeom>
          <a:noFill/>
          <a:ln>
            <a:noFill/>
          </a:ln>
        </p:spPr>
        <p:txBody>
          <a:bodyPr lIns="50800" tIns="50800" rIns="50800" bIns="50800" anchor="ctr" anchorCtr="0">
            <a:noAutofit/>
          </a:bodyPr>
          <a:lstStyle/>
          <a:p>
            <a:pPr marL="0" marR="0" lvl="0" indent="0" algn="l" rtl="0">
              <a:spcBef>
                <a:spcPts val="0"/>
              </a:spcBef>
              <a:buSzPct val="25000"/>
              <a:buNone/>
            </a:pPr>
            <a:r>
              <a:rPr lang="en-US" sz="1800" i="0" u="none" strike="noStrike" cap="none" baseline="0" dirty="0" smtClean="0">
                <a:latin typeface="Questrial"/>
                <a:ea typeface="Questrial"/>
                <a:cs typeface="Questrial"/>
                <a:sym typeface="Questrial"/>
              </a:rPr>
              <a:t>Brand USA will extend its reach targeting your destination</a:t>
            </a:r>
            <a:endParaRPr lang="en-US" sz="1800" i="0" u="none" strike="noStrike" cap="none" baseline="0" dirty="0">
              <a:latin typeface="Questrial"/>
              <a:ea typeface="Questrial"/>
              <a:cs typeface="Questrial"/>
              <a:sym typeface="Questrial"/>
            </a:endParaRPr>
          </a:p>
        </p:txBody>
      </p:sp>
      <p:sp>
        <p:nvSpPr>
          <p:cNvPr id="277" name="Shape 277"/>
          <p:cNvSpPr/>
          <p:nvPr/>
        </p:nvSpPr>
        <p:spPr>
          <a:xfrm>
            <a:off x="962025" y="1741714"/>
            <a:ext cx="5666869" cy="1323439"/>
          </a:xfrm>
          <a:prstGeom prst="rect">
            <a:avLst/>
          </a:prstGeom>
          <a:noFill/>
          <a:ln>
            <a:noFill/>
          </a:ln>
        </p:spPr>
        <p:txBody>
          <a:bodyPr lIns="0" tIns="0" rIns="0" bIns="0" anchor="t" anchorCtr="0">
            <a:noAutofit/>
          </a:bodyPr>
          <a:lstStyle/>
          <a:p>
            <a:pPr marL="0" marR="0" lvl="0" indent="0" algn="l" rtl="0">
              <a:spcBef>
                <a:spcPts val="0"/>
              </a:spcBef>
              <a:buSzPct val="25000"/>
              <a:buNone/>
            </a:pPr>
            <a:endParaRPr lang="en-US" sz="1600" b="0" i="0" u="none" strike="noStrike" cap="none" baseline="0" dirty="0">
              <a:latin typeface="+mn-lt"/>
              <a:ea typeface="Questrial"/>
              <a:cs typeface="Questrial"/>
              <a:sym typeface="Questrial"/>
            </a:endParaRPr>
          </a:p>
        </p:txBody>
      </p:sp>
      <p:sp>
        <p:nvSpPr>
          <p:cNvPr id="278" name="Shape 278"/>
          <p:cNvSpPr txBox="1"/>
          <p:nvPr/>
        </p:nvSpPr>
        <p:spPr>
          <a:xfrm>
            <a:off x="810128" y="6460186"/>
            <a:ext cx="5057270"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sz="1000" b="0" i="1" u="none" strike="noStrike" cap="none" baseline="0" dirty="0">
              <a:solidFill>
                <a:schemeClr val="dk1"/>
              </a:solidFill>
              <a:latin typeface="Questrial"/>
              <a:ea typeface="Questrial"/>
              <a:cs typeface="Questrial"/>
              <a:sym typeface="Questrial"/>
            </a:endParaRPr>
          </a:p>
        </p:txBody>
      </p:sp>
      <p:sp>
        <p:nvSpPr>
          <p:cNvPr id="2" name="Title 1"/>
          <p:cNvSpPr>
            <a:spLocks noGrp="1"/>
          </p:cNvSpPr>
          <p:nvPr>
            <p:ph type="title"/>
          </p:nvPr>
        </p:nvSpPr>
        <p:spPr/>
        <p:txBody>
          <a:bodyPr/>
          <a:lstStyle/>
          <a:p>
            <a:r>
              <a:rPr lang="en-US" dirty="0" smtClean="0"/>
              <a:t>Get Social</a:t>
            </a:r>
            <a:endParaRPr lang="en-US" dirty="0"/>
          </a:p>
        </p:txBody>
      </p:sp>
    </p:spTree>
    <p:extLst>
      <p:ext uri="{BB962C8B-B14F-4D97-AF65-F5344CB8AC3E}">
        <p14:creationId xmlns:p14="http://schemas.microsoft.com/office/powerpoint/2010/main" val="3037685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 name="Title 1"/>
          <p:cNvSpPr>
            <a:spLocks noGrp="1"/>
          </p:cNvSpPr>
          <p:nvPr>
            <p:ph type="title"/>
          </p:nvPr>
        </p:nvSpPr>
        <p:spPr>
          <a:xfrm>
            <a:off x="962025" y="1176315"/>
            <a:ext cx="7769224" cy="774233"/>
          </a:xfrm>
        </p:spPr>
        <p:txBody>
          <a:bodyPr/>
          <a:lstStyle/>
          <a:p>
            <a:r>
              <a:rPr lang="en-US" sz="3600" dirty="0" smtClean="0"/>
              <a:t>Learn How Massachusetts Let Us Tell Their Story</a:t>
            </a:r>
            <a:endParaRPr lang="en-US" sz="3600" dirty="0"/>
          </a:p>
        </p:txBody>
      </p:sp>
    </p:spTree>
    <p:extLst>
      <p:ext uri="{BB962C8B-B14F-4D97-AF65-F5344CB8AC3E}">
        <p14:creationId xmlns:p14="http://schemas.microsoft.com/office/powerpoint/2010/main" val="730002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4" name="Shape 224"/>
          <p:cNvPicPr preferRelativeResize="0"/>
          <p:nvPr/>
        </p:nvPicPr>
        <p:blipFill rotWithShape="1">
          <a:blip r:embed="rId3">
            <a:alphaModFix/>
          </a:blip>
          <a:srcRect/>
          <a:stretch/>
        </p:blipFill>
        <p:spPr>
          <a:xfrm>
            <a:off x="6372432" y="838314"/>
            <a:ext cx="1903799" cy="5257799"/>
          </a:xfrm>
          <a:prstGeom prst="rect">
            <a:avLst/>
          </a:prstGeom>
          <a:noFill/>
          <a:ln>
            <a:noFill/>
          </a:ln>
        </p:spPr>
      </p:pic>
      <p:pic>
        <p:nvPicPr>
          <p:cNvPr id="225" name="Shape 225"/>
          <p:cNvPicPr preferRelativeResize="0"/>
          <p:nvPr/>
        </p:nvPicPr>
        <p:blipFill rotWithShape="1">
          <a:blip r:embed="rId3">
            <a:alphaModFix/>
          </a:blip>
          <a:srcRect r="2531" b="73876"/>
          <a:stretch/>
        </p:blipFill>
        <p:spPr>
          <a:xfrm>
            <a:off x="4842067" y="2879450"/>
            <a:ext cx="3602699" cy="2666999"/>
          </a:xfrm>
          <a:prstGeom prst="rect">
            <a:avLst/>
          </a:prstGeom>
          <a:noFill/>
          <a:ln>
            <a:noFill/>
          </a:ln>
        </p:spPr>
      </p:pic>
      <p:sp>
        <p:nvSpPr>
          <p:cNvPr id="226" name="Shape 226"/>
          <p:cNvSpPr/>
          <p:nvPr/>
        </p:nvSpPr>
        <p:spPr>
          <a:xfrm>
            <a:off x="859483" y="1465344"/>
            <a:ext cx="3886201" cy="345441"/>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7BA1CE"/>
                </a:solidFill>
                <a:latin typeface="Questrial"/>
                <a:ea typeface="Questrial"/>
                <a:cs typeface="Questrial"/>
                <a:sym typeface="Questrial"/>
              </a:rPr>
              <a:t>SITE VISITORS:</a:t>
            </a:r>
          </a:p>
        </p:txBody>
      </p:sp>
      <p:sp>
        <p:nvSpPr>
          <p:cNvPr id="227" name="Shape 227"/>
          <p:cNvSpPr/>
          <p:nvPr/>
        </p:nvSpPr>
        <p:spPr>
          <a:xfrm>
            <a:off x="2536268" y="1325647"/>
            <a:ext cx="2305799" cy="510900"/>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3000" b="1" i="0" u="none" strike="noStrike" cap="none" baseline="0" dirty="0">
                <a:solidFill>
                  <a:srgbClr val="201E79"/>
                </a:solidFill>
                <a:latin typeface="Calibri"/>
                <a:ea typeface="Calibri"/>
                <a:cs typeface="Calibri"/>
                <a:sym typeface="Calibri"/>
              </a:rPr>
              <a:t>2.1 MILLION</a:t>
            </a:r>
          </a:p>
        </p:txBody>
      </p:sp>
      <p:sp>
        <p:nvSpPr>
          <p:cNvPr id="228" name="Shape 228"/>
          <p:cNvSpPr/>
          <p:nvPr/>
        </p:nvSpPr>
        <p:spPr>
          <a:xfrm>
            <a:off x="2566058" y="2043429"/>
            <a:ext cx="3886201" cy="345441"/>
          </a:xfrm>
          <a:prstGeom prst="rect">
            <a:avLst/>
          </a:prstGeom>
          <a:noFill/>
          <a:ln>
            <a:noFill/>
          </a:ln>
        </p:spPr>
        <p:txBody>
          <a:bodyPr lIns="45700" tIns="45700" rIns="45700" bIns="45700" anchor="t" anchorCtr="0">
            <a:noAutofit/>
          </a:bodyPr>
          <a:lstStyle/>
          <a:p>
            <a:pPr marL="342900" marR="0" lvl="0" indent="-342900" algn="l" rtl="0">
              <a:spcBef>
                <a:spcPts val="0"/>
              </a:spcBef>
              <a:buNone/>
            </a:pPr>
            <a:endParaRPr sz="1600" b="1" i="0" u="none" strike="noStrike" cap="none" baseline="0" dirty="0">
              <a:solidFill>
                <a:srgbClr val="7BA1CE"/>
              </a:solidFill>
              <a:latin typeface="Questrial"/>
              <a:ea typeface="Questrial"/>
              <a:cs typeface="Questrial"/>
              <a:sym typeface="Questrial"/>
            </a:endParaRPr>
          </a:p>
        </p:txBody>
      </p:sp>
      <p:sp>
        <p:nvSpPr>
          <p:cNvPr id="229" name="Shape 229"/>
          <p:cNvSpPr/>
          <p:nvPr/>
        </p:nvSpPr>
        <p:spPr>
          <a:xfrm>
            <a:off x="1087037" y="1939150"/>
            <a:ext cx="3726513" cy="553997"/>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3000" b="1" i="0" u="none" strike="noStrike" cap="none" baseline="0" dirty="0">
                <a:solidFill>
                  <a:srgbClr val="201E79"/>
                </a:solidFill>
                <a:latin typeface="Calibri"/>
                <a:ea typeface="Calibri"/>
                <a:cs typeface="Calibri"/>
                <a:sym typeface="Calibri"/>
              </a:rPr>
              <a:t>OVER </a:t>
            </a:r>
            <a:r>
              <a:rPr lang="en-US" sz="3000" b="1" dirty="0">
                <a:solidFill>
                  <a:srgbClr val="201E79"/>
                </a:solidFill>
                <a:latin typeface="Calibri"/>
                <a:ea typeface="Calibri"/>
                <a:cs typeface="Calibri"/>
                <a:sym typeface="Calibri"/>
              </a:rPr>
              <a:t>2m </a:t>
            </a:r>
          </a:p>
        </p:txBody>
      </p:sp>
      <p:cxnSp>
        <p:nvCxnSpPr>
          <p:cNvPr id="230" name="Shape 230"/>
          <p:cNvCxnSpPr/>
          <p:nvPr/>
        </p:nvCxnSpPr>
        <p:spPr>
          <a:xfrm>
            <a:off x="1087037" y="1839414"/>
            <a:ext cx="3173534" cy="0"/>
          </a:xfrm>
          <a:prstGeom prst="straightConnector1">
            <a:avLst/>
          </a:prstGeom>
          <a:noFill/>
          <a:ln w="25400" cap="flat">
            <a:solidFill>
              <a:srgbClr val="C7C7C7"/>
            </a:solidFill>
            <a:prstDash val="solid"/>
            <a:round/>
            <a:headEnd type="none" w="med" len="med"/>
            <a:tailEnd type="none" w="med" len="med"/>
          </a:ln>
        </p:spPr>
      </p:cxnSp>
      <p:sp>
        <p:nvSpPr>
          <p:cNvPr id="231" name="Shape 231"/>
          <p:cNvSpPr/>
          <p:nvPr/>
        </p:nvSpPr>
        <p:spPr>
          <a:xfrm>
            <a:off x="1476131" y="2065219"/>
            <a:ext cx="3886200" cy="345299"/>
          </a:xfrm>
          <a:prstGeom prst="rect">
            <a:avLst/>
          </a:prstGeom>
          <a:noFill/>
          <a:ln>
            <a:noFill/>
          </a:ln>
        </p:spPr>
        <p:txBody>
          <a:bodyPr lIns="45700" tIns="45700" rIns="45700" bIns="45700" anchor="t" anchorCtr="0">
            <a:noAutofit/>
          </a:bodyPr>
          <a:lstStyle/>
          <a:p>
            <a:pPr marL="342900" marR="0" lvl="0" indent="-342900" algn="ctr" rtl="0">
              <a:spcBef>
                <a:spcPts val="0"/>
              </a:spcBef>
              <a:buSzPct val="25000"/>
              <a:buNone/>
            </a:pPr>
            <a:r>
              <a:rPr lang="en-US" sz="1600" b="1" i="0" u="none" strike="noStrike" cap="none" baseline="0" dirty="0">
                <a:solidFill>
                  <a:srgbClr val="7BA1CE"/>
                </a:solidFill>
                <a:latin typeface="Questrial"/>
                <a:ea typeface="Questrial"/>
                <a:cs typeface="Questrial"/>
                <a:sym typeface="Questrial"/>
              </a:rPr>
              <a:t>PAGEVIEWS</a:t>
            </a:r>
          </a:p>
        </p:txBody>
      </p:sp>
      <p:cxnSp>
        <p:nvCxnSpPr>
          <p:cNvPr id="232" name="Shape 232"/>
          <p:cNvCxnSpPr/>
          <p:nvPr/>
        </p:nvCxnSpPr>
        <p:spPr>
          <a:xfrm>
            <a:off x="1106467" y="2493147"/>
            <a:ext cx="3173534" cy="0"/>
          </a:xfrm>
          <a:prstGeom prst="straightConnector1">
            <a:avLst/>
          </a:prstGeom>
          <a:noFill/>
          <a:ln w="25400" cap="flat">
            <a:solidFill>
              <a:srgbClr val="C7C7C7"/>
            </a:solidFill>
            <a:prstDash val="solid"/>
            <a:round/>
            <a:headEnd type="none" w="med" len="med"/>
            <a:tailEnd type="none" w="med" len="med"/>
          </a:ln>
        </p:spPr>
      </p:cxnSp>
      <p:sp>
        <p:nvSpPr>
          <p:cNvPr id="233" name="Shape 233"/>
          <p:cNvSpPr/>
          <p:nvPr/>
        </p:nvSpPr>
        <p:spPr>
          <a:xfrm>
            <a:off x="1706066" y="2622920"/>
            <a:ext cx="3886201" cy="345441"/>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7BA1CE"/>
                </a:solidFill>
                <a:latin typeface="Questrial"/>
                <a:ea typeface="Questrial"/>
                <a:cs typeface="Questrial"/>
                <a:sym typeface="Questrial"/>
              </a:rPr>
              <a:t>ACTIVITIES LISTED</a:t>
            </a:r>
          </a:p>
        </p:txBody>
      </p:sp>
      <p:sp>
        <p:nvSpPr>
          <p:cNvPr id="234" name="Shape 234"/>
          <p:cNvSpPr/>
          <p:nvPr/>
        </p:nvSpPr>
        <p:spPr>
          <a:xfrm>
            <a:off x="1006034" y="2546719"/>
            <a:ext cx="739822" cy="510776"/>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3000" b="1" i="0" u="none" strike="noStrike" cap="none" baseline="0" dirty="0">
                <a:solidFill>
                  <a:srgbClr val="201E79"/>
                </a:solidFill>
                <a:latin typeface="Calibri"/>
                <a:ea typeface="Calibri"/>
                <a:cs typeface="Calibri"/>
                <a:sym typeface="Calibri"/>
              </a:rPr>
              <a:t>138</a:t>
            </a:r>
          </a:p>
        </p:txBody>
      </p:sp>
      <p:sp>
        <p:nvSpPr>
          <p:cNvPr id="235" name="Shape 235"/>
          <p:cNvSpPr/>
          <p:nvPr/>
        </p:nvSpPr>
        <p:spPr>
          <a:xfrm>
            <a:off x="1066677" y="2916291"/>
            <a:ext cx="3886201" cy="345441"/>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C7C7C7"/>
                </a:solidFill>
                <a:latin typeface="Questrial"/>
                <a:ea typeface="Questrial"/>
                <a:cs typeface="Questrial"/>
                <a:sym typeface="Questrial"/>
              </a:rPr>
              <a:t>(ADDED OVER 80 WITH LAUNCH)</a:t>
            </a:r>
          </a:p>
        </p:txBody>
      </p:sp>
      <p:cxnSp>
        <p:nvCxnSpPr>
          <p:cNvPr id="236" name="Shape 236"/>
          <p:cNvCxnSpPr/>
          <p:nvPr/>
        </p:nvCxnSpPr>
        <p:spPr>
          <a:xfrm>
            <a:off x="1087037" y="3433853"/>
            <a:ext cx="3173534" cy="0"/>
          </a:xfrm>
          <a:prstGeom prst="straightConnector1">
            <a:avLst/>
          </a:prstGeom>
          <a:noFill/>
          <a:ln w="25400" cap="flat">
            <a:solidFill>
              <a:srgbClr val="C7C7C7"/>
            </a:solidFill>
            <a:prstDash val="solid"/>
            <a:round/>
            <a:headEnd type="none" w="med" len="med"/>
            <a:tailEnd type="none" w="med" len="med"/>
          </a:ln>
        </p:spPr>
      </p:cxnSp>
      <p:sp>
        <p:nvSpPr>
          <p:cNvPr id="237" name="Shape 237"/>
          <p:cNvSpPr/>
          <p:nvPr/>
        </p:nvSpPr>
        <p:spPr>
          <a:xfrm>
            <a:off x="1060057" y="3510830"/>
            <a:ext cx="3886201" cy="332740"/>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550" b="1" i="0" u="none" strike="noStrike" cap="none" baseline="0" dirty="0">
                <a:solidFill>
                  <a:srgbClr val="7BA1CE"/>
                </a:solidFill>
                <a:latin typeface="Questrial"/>
                <a:ea typeface="Questrial"/>
                <a:cs typeface="Questrial"/>
                <a:sym typeface="Questrial"/>
              </a:rPr>
              <a:t>EACH ACTIVITY AVERAGE</a:t>
            </a:r>
            <a:r>
              <a:rPr lang="en-US" sz="1550" b="1" dirty="0">
                <a:solidFill>
                  <a:srgbClr val="7BA1CE"/>
                </a:solidFill>
                <a:latin typeface="Questrial"/>
                <a:ea typeface="Questrial"/>
                <a:cs typeface="Questrial"/>
                <a:sym typeface="Questrial"/>
              </a:rPr>
              <a:t>D</a:t>
            </a:r>
          </a:p>
        </p:txBody>
      </p:sp>
      <p:sp>
        <p:nvSpPr>
          <p:cNvPr id="238" name="Shape 238"/>
          <p:cNvSpPr/>
          <p:nvPr/>
        </p:nvSpPr>
        <p:spPr>
          <a:xfrm>
            <a:off x="1030784" y="3797799"/>
            <a:ext cx="3996369" cy="523219"/>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2800" b="1" i="0" u="none" strike="noStrike" cap="none" baseline="0" dirty="0">
                <a:solidFill>
                  <a:srgbClr val="201E79"/>
                </a:solidFill>
                <a:latin typeface="Calibri"/>
                <a:ea typeface="Calibri"/>
                <a:cs typeface="Calibri"/>
                <a:sym typeface="Calibri"/>
              </a:rPr>
              <a:t>25 SHARES TO WEIBO</a:t>
            </a:r>
          </a:p>
        </p:txBody>
      </p:sp>
      <p:cxnSp>
        <p:nvCxnSpPr>
          <p:cNvPr id="239" name="Shape 239"/>
          <p:cNvCxnSpPr/>
          <p:nvPr/>
        </p:nvCxnSpPr>
        <p:spPr>
          <a:xfrm>
            <a:off x="1087037" y="4331134"/>
            <a:ext cx="3173534" cy="0"/>
          </a:xfrm>
          <a:prstGeom prst="straightConnector1">
            <a:avLst/>
          </a:prstGeom>
          <a:noFill/>
          <a:ln w="25400" cap="flat">
            <a:solidFill>
              <a:srgbClr val="C7C7C7"/>
            </a:solidFill>
            <a:prstDash val="solid"/>
            <a:round/>
            <a:headEnd type="none" w="med" len="med"/>
            <a:tailEnd type="none" w="med" len="med"/>
          </a:ln>
        </p:spPr>
      </p:cxnSp>
      <p:sp>
        <p:nvSpPr>
          <p:cNvPr id="240" name="Shape 240"/>
          <p:cNvSpPr/>
          <p:nvPr/>
        </p:nvSpPr>
        <p:spPr>
          <a:xfrm>
            <a:off x="1047355" y="4508374"/>
            <a:ext cx="3886200" cy="345299"/>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7BA1CE"/>
                </a:solidFill>
                <a:latin typeface="Questrial"/>
                <a:ea typeface="Questrial"/>
                <a:cs typeface="Questrial"/>
                <a:sym typeface="Questrial"/>
              </a:rPr>
              <a:t>WE CREATED</a:t>
            </a:r>
          </a:p>
        </p:txBody>
      </p:sp>
      <p:sp>
        <p:nvSpPr>
          <p:cNvPr id="241" name="Shape 241"/>
          <p:cNvSpPr/>
          <p:nvPr/>
        </p:nvSpPr>
        <p:spPr>
          <a:xfrm>
            <a:off x="2478964" y="4425573"/>
            <a:ext cx="2031300" cy="510900"/>
          </a:xfrm>
          <a:prstGeom prst="rect">
            <a:avLst/>
          </a:prstGeom>
          <a:noFill/>
          <a:ln>
            <a:noFill/>
          </a:ln>
        </p:spPr>
        <p:txBody>
          <a:bodyPr lIns="45700" tIns="45700" rIns="45700" bIns="45700" anchor="t" anchorCtr="0">
            <a:noAutofit/>
          </a:bodyPr>
          <a:lstStyle/>
          <a:p>
            <a:pPr marL="0" marR="0" lvl="0" indent="0" algn="l" rtl="0">
              <a:spcBef>
                <a:spcPts val="0"/>
              </a:spcBef>
              <a:buSzPct val="25000"/>
              <a:buNone/>
            </a:pPr>
            <a:r>
              <a:rPr lang="en-US" sz="3000" b="1" i="0" u="none" strike="noStrike" cap="none" baseline="0" dirty="0">
                <a:solidFill>
                  <a:srgbClr val="201E79"/>
                </a:solidFill>
                <a:latin typeface="Calibri"/>
                <a:ea typeface="Calibri"/>
                <a:cs typeface="Calibri"/>
                <a:sym typeface="Calibri"/>
              </a:rPr>
              <a:t>15 PIECES</a:t>
            </a:r>
          </a:p>
        </p:txBody>
      </p:sp>
      <p:sp>
        <p:nvSpPr>
          <p:cNvPr id="242" name="Shape 242"/>
          <p:cNvSpPr/>
          <p:nvPr/>
        </p:nvSpPr>
        <p:spPr>
          <a:xfrm>
            <a:off x="1989430" y="4926878"/>
            <a:ext cx="3886200" cy="345299"/>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7BA1CE"/>
                </a:solidFill>
                <a:latin typeface="Questrial"/>
                <a:ea typeface="Questrial"/>
                <a:cs typeface="Questrial"/>
                <a:sym typeface="Questrial"/>
              </a:rPr>
              <a:t>OF UNIQUE CONTENT</a:t>
            </a:r>
          </a:p>
        </p:txBody>
      </p:sp>
      <p:sp>
        <p:nvSpPr>
          <p:cNvPr id="6" name="Title 5"/>
          <p:cNvSpPr>
            <a:spLocks noGrp="1"/>
          </p:cNvSpPr>
          <p:nvPr>
            <p:ph type="title"/>
          </p:nvPr>
        </p:nvSpPr>
        <p:spPr/>
        <p:txBody>
          <a:bodyPr/>
          <a:lstStyle/>
          <a:p>
            <a:r>
              <a:rPr lang="en-US" dirty="0" smtClean="0"/>
              <a:t>Custom Site: Massachusetts</a:t>
            </a:r>
            <a:endParaRPr lang="en-US" dirty="0"/>
          </a:p>
        </p:txBody>
      </p:sp>
    </p:spTree>
    <p:extLst>
      <p:ext uri="{BB962C8B-B14F-4D97-AF65-F5344CB8AC3E}">
        <p14:creationId xmlns:p14="http://schemas.microsoft.com/office/powerpoint/2010/main" val="36395965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idx="1"/>
          </p:nvPr>
        </p:nvSpPr>
        <p:spPr>
          <a:xfrm>
            <a:off x="962025" y="1272763"/>
            <a:ext cx="7450138" cy="4337935"/>
          </a:xfrm>
        </p:spPr>
        <p:txBody>
          <a:bodyPr/>
          <a:lstStyle/>
          <a:p>
            <a:pPr marL="0" indent="0">
              <a:buNone/>
            </a:pPr>
            <a:r>
              <a:rPr lang="en-US" dirty="0" smtClean="0"/>
              <a:t>Brand USA has executed a number of successful consumer marketing initiatives in China:</a:t>
            </a:r>
          </a:p>
          <a:p>
            <a:r>
              <a:rPr lang="en-US" dirty="0" smtClean="0"/>
              <a:t>Multi-Channel print, digital, and television inspirational marketing</a:t>
            </a:r>
          </a:p>
          <a:p>
            <a:r>
              <a:rPr lang="en-US" dirty="0" smtClean="0"/>
              <a:t>In-Language Videos</a:t>
            </a:r>
          </a:p>
          <a:p>
            <a:r>
              <a:rPr lang="en-US" dirty="0" smtClean="0"/>
              <a:t>Partner programs on GoUSA.cn and GoUSA.tw</a:t>
            </a:r>
          </a:p>
          <a:p>
            <a:r>
              <a:rPr lang="en-US" dirty="0" smtClean="0"/>
              <a:t>Social media programs</a:t>
            </a:r>
          </a:p>
          <a:p>
            <a:r>
              <a:rPr lang="en-US" dirty="0" smtClean="0"/>
              <a:t>Content Distribution and Development across all the major digital media channels in China</a:t>
            </a:r>
          </a:p>
          <a:p>
            <a:pPr lvl="1"/>
            <a:endParaRPr lang="en-US" dirty="0" smtClean="0"/>
          </a:p>
          <a:p>
            <a:pPr marL="341313" lvl="1" indent="0">
              <a:buNone/>
            </a:pPr>
            <a:endParaRPr lang="en-US" dirty="0" smtClean="0"/>
          </a:p>
        </p:txBody>
      </p:sp>
      <p:sp>
        <p:nvSpPr>
          <p:cNvPr id="2" name="Title 1"/>
          <p:cNvSpPr>
            <a:spLocks noGrp="1"/>
          </p:cNvSpPr>
          <p:nvPr>
            <p:ph type="title"/>
          </p:nvPr>
        </p:nvSpPr>
        <p:spPr/>
        <p:txBody>
          <a:bodyPr/>
          <a:lstStyle/>
          <a:p>
            <a:r>
              <a:rPr lang="en-US" dirty="0" smtClean="0"/>
              <a:t>China Marketing Initiatives</a:t>
            </a:r>
            <a:endParaRPr lang="en-US" dirty="0"/>
          </a:p>
        </p:txBody>
      </p:sp>
    </p:spTree>
    <p:extLst>
      <p:ext uri="{BB962C8B-B14F-4D97-AF65-F5344CB8AC3E}">
        <p14:creationId xmlns:p14="http://schemas.microsoft.com/office/powerpoint/2010/main" val="965021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p:cNvPicPr preferRelativeResize="0"/>
          <p:nvPr/>
        </p:nvPicPr>
        <p:blipFill rotWithShape="1">
          <a:blip r:embed="rId3">
            <a:alphaModFix/>
          </a:blip>
          <a:srcRect/>
          <a:stretch/>
        </p:blipFill>
        <p:spPr>
          <a:xfrm>
            <a:off x="743819" y="977154"/>
            <a:ext cx="5555381" cy="4424925"/>
          </a:xfrm>
          <a:prstGeom prst="rect">
            <a:avLst/>
          </a:prstGeom>
          <a:noFill/>
          <a:ln>
            <a:noFill/>
          </a:ln>
        </p:spPr>
      </p:pic>
      <p:pic>
        <p:nvPicPr>
          <p:cNvPr id="250" name="Shape 250"/>
          <p:cNvPicPr preferRelativeResize="0"/>
          <p:nvPr/>
        </p:nvPicPr>
        <p:blipFill rotWithShape="1">
          <a:blip r:embed="rId4">
            <a:alphaModFix/>
          </a:blip>
          <a:srcRect/>
          <a:stretch/>
        </p:blipFill>
        <p:spPr>
          <a:xfrm>
            <a:off x="4624428" y="720211"/>
            <a:ext cx="2823519" cy="2518288"/>
          </a:xfrm>
          <a:prstGeom prst="rect">
            <a:avLst/>
          </a:prstGeom>
          <a:noFill/>
          <a:ln>
            <a:noFill/>
          </a:ln>
        </p:spPr>
      </p:pic>
      <p:pic>
        <p:nvPicPr>
          <p:cNvPr id="251" name="Shape 251"/>
          <p:cNvPicPr preferRelativeResize="0"/>
          <p:nvPr/>
        </p:nvPicPr>
        <p:blipFill rotWithShape="1">
          <a:blip r:embed="rId5">
            <a:alphaModFix/>
          </a:blip>
          <a:srcRect/>
          <a:stretch/>
        </p:blipFill>
        <p:spPr>
          <a:xfrm>
            <a:off x="5541225" y="2094408"/>
            <a:ext cx="2821315" cy="2288181"/>
          </a:xfrm>
          <a:prstGeom prst="rect">
            <a:avLst/>
          </a:prstGeom>
          <a:noFill/>
          <a:ln>
            <a:noFill/>
          </a:ln>
        </p:spPr>
      </p:pic>
      <p:pic>
        <p:nvPicPr>
          <p:cNvPr id="252" name="Shape 252"/>
          <p:cNvPicPr preferRelativeResize="0"/>
          <p:nvPr/>
        </p:nvPicPr>
        <p:blipFill rotWithShape="1">
          <a:blip r:embed="rId6">
            <a:alphaModFix/>
          </a:blip>
          <a:srcRect/>
          <a:stretch/>
        </p:blipFill>
        <p:spPr>
          <a:xfrm>
            <a:off x="6299200" y="3362162"/>
            <a:ext cx="2696197" cy="2246394"/>
          </a:xfrm>
          <a:prstGeom prst="rect">
            <a:avLst/>
          </a:prstGeom>
          <a:noFill/>
          <a:ln>
            <a:noFill/>
          </a:ln>
        </p:spPr>
      </p:pic>
      <p:sp>
        <p:nvSpPr>
          <p:cNvPr id="253" name="Shape 253"/>
          <p:cNvSpPr/>
          <p:nvPr/>
        </p:nvSpPr>
        <p:spPr>
          <a:xfrm>
            <a:off x="2338428" y="1653537"/>
            <a:ext cx="4572000" cy="594361"/>
          </a:xfrm>
          <a:prstGeom prst="rect">
            <a:avLst/>
          </a:prstGeom>
          <a:noFill/>
          <a:ln>
            <a:noFill/>
          </a:ln>
        </p:spPr>
        <p:txBody>
          <a:bodyPr lIns="45700" tIns="45700" rIns="45700" bIns="45700" anchor="t" anchorCtr="0">
            <a:noAutofit/>
          </a:bodyPr>
          <a:lstStyle/>
          <a:p>
            <a:pPr marL="0" marR="0" lvl="0" indent="0" algn="l" rtl="0">
              <a:lnSpc>
                <a:spcPct val="120000"/>
              </a:lnSpc>
              <a:spcBef>
                <a:spcPts val="0"/>
              </a:spcBef>
              <a:buSzPct val="25000"/>
              <a:buNone/>
            </a:pPr>
            <a:r>
              <a:rPr lang="en-US" sz="1500" b="0" i="0" u="none" strike="noStrike" cap="none" baseline="0" dirty="0">
                <a:solidFill>
                  <a:srgbClr val="FFFFFF"/>
                </a:solidFill>
                <a:latin typeface="Questrial"/>
                <a:ea typeface="Questrial"/>
                <a:cs typeface="Questrial"/>
                <a:sym typeface="Questrial"/>
              </a:rPr>
              <a:t>9 Blogs written on Sina</a:t>
            </a:r>
          </a:p>
          <a:p>
            <a:pPr marL="0" marR="0" lvl="0" indent="0" algn="l" rtl="0">
              <a:lnSpc>
                <a:spcPct val="120000"/>
              </a:lnSpc>
              <a:spcBef>
                <a:spcPts val="0"/>
              </a:spcBef>
              <a:buSzPct val="25000"/>
              <a:buNone/>
            </a:pPr>
            <a:r>
              <a:rPr lang="en-US" sz="1500" b="0" i="0" u="none" strike="noStrike" cap="none" baseline="0" dirty="0">
                <a:solidFill>
                  <a:srgbClr val="FFFFFF"/>
                </a:solidFill>
                <a:latin typeface="Questrial"/>
                <a:ea typeface="Questrial"/>
                <a:cs typeface="Questrial"/>
                <a:sym typeface="Questrial"/>
              </a:rPr>
              <a:t>674,654 Total Reads</a:t>
            </a:r>
          </a:p>
        </p:txBody>
      </p:sp>
      <p:sp>
        <p:nvSpPr>
          <p:cNvPr id="2" name="Title 1"/>
          <p:cNvSpPr>
            <a:spLocks noGrp="1"/>
          </p:cNvSpPr>
          <p:nvPr>
            <p:ph type="title"/>
          </p:nvPr>
        </p:nvSpPr>
        <p:spPr/>
        <p:txBody>
          <a:bodyPr/>
          <a:lstStyle/>
          <a:p>
            <a:r>
              <a:rPr lang="en-US" dirty="0" smtClean="0"/>
              <a:t>Top Blogger Travels to Massachusetts</a:t>
            </a:r>
            <a:endParaRPr lang="en-US" dirty="0"/>
          </a:p>
        </p:txBody>
      </p:sp>
    </p:spTree>
    <p:extLst>
      <p:ext uri="{BB962C8B-B14F-4D97-AF65-F5344CB8AC3E}">
        <p14:creationId xmlns:p14="http://schemas.microsoft.com/office/powerpoint/2010/main" val="3962031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9" name="Shape 259"/>
          <p:cNvPicPr preferRelativeResize="0"/>
          <p:nvPr/>
        </p:nvPicPr>
        <p:blipFill rotWithShape="1">
          <a:blip r:embed="rId3">
            <a:alphaModFix/>
          </a:blip>
          <a:srcRect/>
          <a:stretch/>
        </p:blipFill>
        <p:spPr>
          <a:xfrm>
            <a:off x="906657" y="1792546"/>
            <a:ext cx="2126616" cy="2235337"/>
          </a:xfrm>
          <a:prstGeom prst="rect">
            <a:avLst/>
          </a:prstGeom>
          <a:ln>
            <a:noFill/>
          </a:ln>
          <a:effectLst>
            <a:outerShdw blurRad="292100" dist="139700" dir="2700000" algn="tl" rotWithShape="0">
              <a:srgbClr val="333333">
                <a:alpha val="65000"/>
              </a:srgbClr>
            </a:outerShdw>
          </a:effectLst>
        </p:spPr>
      </p:pic>
      <p:pic>
        <p:nvPicPr>
          <p:cNvPr id="260" name="Shape 260"/>
          <p:cNvPicPr preferRelativeResize="0"/>
          <p:nvPr/>
        </p:nvPicPr>
        <p:blipFill rotWithShape="1">
          <a:blip r:embed="rId4">
            <a:alphaModFix/>
          </a:blip>
          <a:srcRect/>
          <a:stretch/>
        </p:blipFill>
        <p:spPr>
          <a:xfrm>
            <a:off x="2183818" y="2443998"/>
            <a:ext cx="2124550" cy="2235337"/>
          </a:xfrm>
          <a:prstGeom prst="rect">
            <a:avLst/>
          </a:prstGeom>
          <a:ln>
            <a:noFill/>
          </a:ln>
          <a:effectLst>
            <a:outerShdw blurRad="292100" dist="139700" dir="2700000" algn="tl" rotWithShape="0">
              <a:srgbClr val="333333">
                <a:alpha val="65000"/>
              </a:srgbClr>
            </a:outerShdw>
          </a:effectLst>
        </p:spPr>
      </p:pic>
      <p:pic>
        <p:nvPicPr>
          <p:cNvPr id="261" name="Shape 261"/>
          <p:cNvPicPr preferRelativeResize="0"/>
          <p:nvPr/>
        </p:nvPicPr>
        <p:blipFill rotWithShape="1">
          <a:blip r:embed="rId5">
            <a:alphaModFix/>
          </a:blip>
          <a:srcRect/>
          <a:stretch/>
        </p:blipFill>
        <p:spPr>
          <a:xfrm>
            <a:off x="3438414" y="3104397"/>
            <a:ext cx="2476927" cy="2235337"/>
          </a:xfrm>
          <a:prstGeom prst="rect">
            <a:avLst/>
          </a:prstGeom>
          <a:ln>
            <a:noFill/>
          </a:ln>
          <a:effectLst>
            <a:outerShdw blurRad="292100" dist="139700" dir="2700000" algn="tl" rotWithShape="0">
              <a:srgbClr val="333333">
                <a:alpha val="65000"/>
              </a:srgbClr>
            </a:outerShdw>
          </a:effectLst>
        </p:spPr>
      </p:pic>
      <p:sp>
        <p:nvSpPr>
          <p:cNvPr id="262" name="Shape 262"/>
          <p:cNvSpPr/>
          <p:nvPr/>
        </p:nvSpPr>
        <p:spPr>
          <a:xfrm>
            <a:off x="3077335" y="1730336"/>
            <a:ext cx="3886201" cy="599440"/>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4C3184"/>
                </a:solidFill>
                <a:latin typeface="Questrial"/>
                <a:ea typeface="Questrial"/>
                <a:cs typeface="Questrial"/>
                <a:sym typeface="Questrial"/>
              </a:rPr>
              <a:t>24 JULY: 720,000 READS</a:t>
            </a:r>
          </a:p>
          <a:p>
            <a:pPr marL="342900" marR="0" lvl="0" indent="-342900" algn="l" rtl="0">
              <a:spcBef>
                <a:spcPts val="0"/>
              </a:spcBef>
              <a:buSzPct val="25000"/>
              <a:buNone/>
            </a:pPr>
            <a:r>
              <a:rPr lang="en-US" sz="1600" b="1" i="0" u="none" strike="noStrike" cap="none" baseline="0" dirty="0">
                <a:solidFill>
                  <a:srgbClr val="4C3184"/>
                </a:solidFill>
                <a:latin typeface="Questrial"/>
                <a:ea typeface="Questrial"/>
                <a:cs typeface="Questrial"/>
                <a:sym typeface="Questrial"/>
              </a:rPr>
              <a:t>32 LIKES, 96 REPOSTS</a:t>
            </a:r>
          </a:p>
        </p:txBody>
      </p:sp>
      <p:sp>
        <p:nvSpPr>
          <p:cNvPr id="263" name="Shape 263"/>
          <p:cNvSpPr/>
          <p:nvPr/>
        </p:nvSpPr>
        <p:spPr>
          <a:xfrm>
            <a:off x="4398134" y="2417365"/>
            <a:ext cx="3886201" cy="599440"/>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1464A8"/>
                </a:solidFill>
                <a:latin typeface="Questrial"/>
                <a:ea typeface="Questrial"/>
                <a:cs typeface="Questrial"/>
                <a:sym typeface="Questrial"/>
              </a:rPr>
              <a:t>23 JULY: 573,000 READS</a:t>
            </a:r>
          </a:p>
          <a:p>
            <a:pPr marL="342900" marR="0" lvl="0" indent="-342900" algn="l" rtl="0">
              <a:spcBef>
                <a:spcPts val="0"/>
              </a:spcBef>
              <a:buSzPct val="25000"/>
              <a:buNone/>
            </a:pPr>
            <a:r>
              <a:rPr lang="en-US" sz="1600" b="1" i="0" u="none" strike="noStrike" cap="none" baseline="0" dirty="0">
                <a:solidFill>
                  <a:srgbClr val="1464A8"/>
                </a:solidFill>
                <a:latin typeface="Questrial"/>
                <a:ea typeface="Questrial"/>
                <a:cs typeface="Questrial"/>
                <a:sym typeface="Questrial"/>
              </a:rPr>
              <a:t>16 LIKES, 106 REPOSTS</a:t>
            </a:r>
          </a:p>
        </p:txBody>
      </p:sp>
      <p:sp>
        <p:nvSpPr>
          <p:cNvPr id="264" name="Shape 264"/>
          <p:cNvSpPr/>
          <p:nvPr/>
        </p:nvSpPr>
        <p:spPr>
          <a:xfrm>
            <a:off x="5985634" y="3104396"/>
            <a:ext cx="3886201" cy="599440"/>
          </a:xfrm>
          <a:prstGeom prst="rect">
            <a:avLst/>
          </a:prstGeom>
          <a:noFill/>
          <a:ln>
            <a:noFill/>
          </a:ln>
        </p:spPr>
        <p:txBody>
          <a:bodyPr lIns="45700" tIns="45700" rIns="45700" bIns="45700" anchor="t" anchorCtr="0">
            <a:noAutofit/>
          </a:bodyPr>
          <a:lstStyle/>
          <a:p>
            <a:pPr marL="342900" marR="0" lvl="0" indent="-342900" algn="l" rtl="0">
              <a:spcBef>
                <a:spcPts val="0"/>
              </a:spcBef>
              <a:buSzPct val="25000"/>
              <a:buNone/>
            </a:pPr>
            <a:r>
              <a:rPr lang="en-US" sz="1600" b="1" i="0" u="none" strike="noStrike" cap="none" baseline="0" dirty="0">
                <a:solidFill>
                  <a:srgbClr val="1DB1E4"/>
                </a:solidFill>
                <a:latin typeface="+mn-lt"/>
                <a:ea typeface="Questrial"/>
                <a:cs typeface="Questrial"/>
                <a:sym typeface="Questrial"/>
              </a:rPr>
              <a:t>22 JULY: 101,000 READS</a:t>
            </a:r>
          </a:p>
          <a:p>
            <a:pPr marL="342900" marR="0" lvl="0" indent="-342900" algn="l" rtl="0">
              <a:spcBef>
                <a:spcPts val="0"/>
              </a:spcBef>
              <a:buSzPct val="25000"/>
              <a:buNone/>
            </a:pPr>
            <a:r>
              <a:rPr lang="en-US" sz="1600" b="1" i="0" u="none" strike="noStrike" cap="none" baseline="0" dirty="0">
                <a:solidFill>
                  <a:srgbClr val="1DB1E4"/>
                </a:solidFill>
                <a:latin typeface="+mn-lt"/>
                <a:ea typeface="Questrial"/>
                <a:cs typeface="Questrial"/>
                <a:sym typeface="Questrial"/>
              </a:rPr>
              <a:t>9 LIKES, 58 REPOSTS</a:t>
            </a:r>
          </a:p>
        </p:txBody>
      </p:sp>
      <p:sp>
        <p:nvSpPr>
          <p:cNvPr id="2" name="Title 1"/>
          <p:cNvSpPr>
            <a:spLocks noGrp="1"/>
          </p:cNvSpPr>
          <p:nvPr>
            <p:ph type="title"/>
          </p:nvPr>
        </p:nvSpPr>
        <p:spPr/>
        <p:txBody>
          <a:bodyPr/>
          <a:lstStyle/>
          <a:p>
            <a:r>
              <a:rPr lang="en-US" dirty="0" smtClean="0"/>
              <a:t>Most Engaged Massachusetts Content</a:t>
            </a:r>
            <a:endParaRPr lang="en-US" dirty="0"/>
          </a:p>
        </p:txBody>
      </p:sp>
    </p:spTree>
    <p:extLst>
      <p:ext uri="{BB962C8B-B14F-4D97-AF65-F5344CB8AC3E}">
        <p14:creationId xmlns:p14="http://schemas.microsoft.com/office/powerpoint/2010/main" val="3217166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100" dirty="0"/>
              <a:t>Digital &amp; Social Growth </a:t>
            </a:r>
            <a:r>
              <a:rPr lang="en-US" sz="3100" dirty="0" smtClean="0"/>
              <a:t>Has </a:t>
            </a:r>
            <a:r>
              <a:rPr lang="en-US" sz="3100" dirty="0"/>
              <a:t>B</a:t>
            </a:r>
            <a:r>
              <a:rPr lang="en-US" sz="3100" dirty="0" smtClean="0"/>
              <a:t>een</a:t>
            </a:r>
            <a:r>
              <a:rPr lang="en-US" sz="3100" dirty="0"/>
              <a:t>…</a:t>
            </a:r>
            <a:br>
              <a:rPr lang="en-US" sz="3100" dirty="0"/>
            </a:br>
            <a:r>
              <a:rPr lang="en-US" sz="3100" dirty="0" smtClean="0"/>
              <a:t>Explosive </a:t>
            </a:r>
            <a:r>
              <a:rPr lang="en-US" sz="3100" dirty="0"/>
              <a:t>in China</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sz="2000" dirty="0"/>
          </a:p>
        </p:txBody>
      </p:sp>
      <p:sp>
        <p:nvSpPr>
          <p:cNvPr id="4" name="Content Placeholder 3"/>
          <p:cNvSpPr>
            <a:spLocks noGrp="1"/>
          </p:cNvSpPr>
          <p:nvPr>
            <p:ph idx="1"/>
          </p:nvPr>
        </p:nvSpPr>
        <p:spPr>
          <a:xfrm>
            <a:off x="1281111" y="1322537"/>
            <a:ext cx="7450138" cy="4574255"/>
          </a:xfrm>
        </p:spPr>
        <p:txBody>
          <a:bodyPr/>
          <a:lstStyle/>
          <a:p>
            <a:pPr marL="0" indent="0">
              <a:buNone/>
            </a:pPr>
            <a:r>
              <a:rPr lang="en-US" dirty="0"/>
              <a:t>Use of traditional broadcast and print media in China is expensive.</a:t>
            </a:r>
            <a:br>
              <a:rPr lang="en-US" dirty="0"/>
            </a:br>
            <a:r>
              <a:rPr lang="en-US" dirty="0"/>
              <a:t/>
            </a:r>
            <a:br>
              <a:rPr lang="en-US" dirty="0"/>
            </a:br>
            <a:r>
              <a:rPr lang="en-US" dirty="0"/>
              <a:t>Fortunately, </a:t>
            </a:r>
            <a:r>
              <a:rPr lang="en-US" dirty="0" smtClean="0"/>
              <a:t>digital </a:t>
            </a:r>
            <a:r>
              <a:rPr lang="en-US" dirty="0"/>
              <a:t>and </a:t>
            </a:r>
            <a:r>
              <a:rPr lang="en-US" dirty="0" smtClean="0"/>
              <a:t>social </a:t>
            </a:r>
            <a:r>
              <a:rPr lang="en-US" dirty="0"/>
              <a:t>are affordable and impactful – especially when we distribute real content as opposed to advertising messages. </a:t>
            </a:r>
          </a:p>
        </p:txBody>
      </p:sp>
    </p:spTree>
    <p:extLst>
      <p:ext uri="{BB962C8B-B14F-4D97-AF65-F5344CB8AC3E}">
        <p14:creationId xmlns:p14="http://schemas.microsoft.com/office/powerpoint/2010/main" val="212363043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77762" y="4109884"/>
            <a:ext cx="8534400" cy="2308324"/>
          </a:xfrm>
          <a:prstGeom prst="rect">
            <a:avLst/>
          </a:prstGeom>
          <a:noFill/>
        </p:spPr>
        <p:txBody>
          <a:bodyPr wrap="square" rtlCol="0">
            <a:spAutoFit/>
          </a:bodyPr>
          <a:lstStyle/>
          <a:p>
            <a:pPr algn="ctr"/>
            <a:r>
              <a:rPr lang="en-US" dirty="0" smtClean="0">
                <a:latin typeface="+mn-lt"/>
                <a:cs typeface="Century Gothic"/>
              </a:rPr>
              <a:t>Estimated Outreach:</a:t>
            </a:r>
          </a:p>
          <a:p>
            <a:pPr algn="ctr"/>
            <a:r>
              <a:rPr lang="en-US" b="1" dirty="0" smtClean="0">
                <a:latin typeface="+mn-lt"/>
                <a:cs typeface="Century Gothic"/>
              </a:rPr>
              <a:t>300 million registered users </a:t>
            </a:r>
          </a:p>
          <a:p>
            <a:pPr algn="ctr"/>
            <a:r>
              <a:rPr lang="en-US" dirty="0" smtClean="0">
                <a:latin typeface="+mn-lt"/>
                <a:cs typeface="Century Gothic"/>
              </a:rPr>
              <a:t>on selected partnership sites</a:t>
            </a:r>
          </a:p>
          <a:p>
            <a:pPr algn="ctr"/>
            <a:r>
              <a:rPr lang="en-US" dirty="0" smtClean="0">
                <a:latin typeface="+mn-lt"/>
                <a:cs typeface="Century Gothic"/>
              </a:rPr>
              <a:t> </a:t>
            </a:r>
          </a:p>
          <a:p>
            <a:pPr algn="ctr"/>
            <a:r>
              <a:rPr lang="en-US" dirty="0" smtClean="0">
                <a:latin typeface="+mn-lt"/>
                <a:cs typeface="Century Gothic"/>
              </a:rPr>
              <a:t>Total Impact Across Sites:</a:t>
            </a:r>
          </a:p>
          <a:p>
            <a:pPr algn="ctr"/>
            <a:r>
              <a:rPr lang="en-US" b="1" dirty="0" smtClean="0">
                <a:latin typeface="+mn-lt"/>
                <a:cs typeface="Century Gothic"/>
              </a:rPr>
              <a:t>500 million views</a:t>
            </a:r>
            <a:endParaRPr lang="en-US" dirty="0" smtClean="0">
              <a:latin typeface="+mn-lt"/>
              <a:cs typeface="Century Gothic"/>
            </a:endParaRPr>
          </a:p>
          <a:p>
            <a:pPr algn="ctr"/>
            <a:r>
              <a:rPr lang="en-US" dirty="0" smtClean="0">
                <a:latin typeface="+mn-lt"/>
                <a:cs typeface="Century Gothic"/>
              </a:rPr>
              <a:t>on GoUSA.cn content and media</a:t>
            </a:r>
          </a:p>
          <a:p>
            <a:pPr algn="ctr"/>
            <a:endParaRPr lang="en-US" dirty="0"/>
          </a:p>
        </p:txBody>
      </p:sp>
      <p:sp>
        <p:nvSpPr>
          <p:cNvPr id="2" name="Title 1"/>
          <p:cNvSpPr>
            <a:spLocks noGrp="1"/>
          </p:cNvSpPr>
          <p:nvPr>
            <p:ph type="title"/>
          </p:nvPr>
        </p:nvSpPr>
        <p:spPr>
          <a:xfrm>
            <a:off x="962025" y="365154"/>
            <a:ext cx="7769224" cy="774233"/>
          </a:xfrm>
        </p:spPr>
        <p:txBody>
          <a:bodyPr/>
          <a:lstStyle/>
          <a:p>
            <a:pPr algn="ctr"/>
            <a:r>
              <a:rPr lang="en-US" dirty="0" smtClean="0"/>
              <a:t>Overview</a:t>
            </a:r>
            <a:br>
              <a:rPr lang="en-US" dirty="0" smtClean="0"/>
            </a:br>
            <a:r>
              <a:rPr lang="en-US" dirty="0" smtClean="0"/>
              <a:t>By The Numbers</a:t>
            </a:r>
            <a:endParaRPr lang="en-US" dirty="0"/>
          </a:p>
        </p:txBody>
      </p:sp>
      <p:pic>
        <p:nvPicPr>
          <p:cNvPr id="8" name="Picture 7" descr="PPTV-logo-2.jpg"/>
          <p:cNvPicPr>
            <a:picLocks noChangeAspect="1"/>
          </p:cNvPicPr>
          <p:nvPr/>
        </p:nvPicPr>
        <p:blipFill>
          <a:blip r:embed="rId2"/>
          <a:srcRect l="7692" t="18898" r="7692" b="17379"/>
          <a:stretch>
            <a:fillRect/>
          </a:stretch>
        </p:blipFill>
        <p:spPr>
          <a:xfrm>
            <a:off x="1729118" y="1767650"/>
            <a:ext cx="1529846" cy="764923"/>
          </a:xfrm>
          <a:prstGeom prst="rect">
            <a:avLst/>
          </a:prstGeom>
        </p:spPr>
      </p:pic>
      <p:pic>
        <p:nvPicPr>
          <p:cNvPr id="9" name="logo2x_d7b9ddb.png"/>
          <p:cNvPicPr/>
          <p:nvPr/>
        </p:nvPicPr>
        <p:blipFill>
          <a:blip r:embed="rId3">
            <a:extLst/>
          </a:blip>
          <a:srcRect b="54689"/>
          <a:stretch>
            <a:fillRect/>
          </a:stretch>
        </p:blipFill>
        <p:spPr>
          <a:xfrm>
            <a:off x="3877088" y="2561791"/>
            <a:ext cx="1415242" cy="399837"/>
          </a:xfrm>
          <a:prstGeom prst="rect">
            <a:avLst/>
          </a:prstGeom>
          <a:ln w="12700">
            <a:miter lim="400000"/>
          </a:ln>
        </p:spPr>
      </p:pic>
      <p:pic>
        <p:nvPicPr>
          <p:cNvPr id="10" name="Picture 9" descr="sina_2009.png"/>
          <p:cNvPicPr>
            <a:picLocks noChangeAspect="1"/>
          </p:cNvPicPr>
          <p:nvPr/>
        </p:nvPicPr>
        <p:blipFill>
          <a:blip r:embed="rId4"/>
          <a:stretch>
            <a:fillRect/>
          </a:stretch>
        </p:blipFill>
        <p:spPr>
          <a:xfrm>
            <a:off x="6207945" y="1374695"/>
            <a:ext cx="1550835" cy="1550835"/>
          </a:xfrm>
          <a:prstGeom prst="rect">
            <a:avLst/>
          </a:prstGeom>
        </p:spPr>
      </p:pic>
      <p:pic>
        <p:nvPicPr>
          <p:cNvPr id="11" name="Picture 10" descr="breadtrip-bread-trip-85785917.jpg"/>
          <p:cNvPicPr>
            <a:picLocks noChangeAspect="1"/>
          </p:cNvPicPr>
          <p:nvPr/>
        </p:nvPicPr>
        <p:blipFill>
          <a:blip r:embed="rId5"/>
          <a:srcRect l="14445" t="24737" r="14444" b="28947"/>
          <a:stretch>
            <a:fillRect/>
          </a:stretch>
        </p:blipFill>
        <p:spPr>
          <a:xfrm>
            <a:off x="3556276" y="1547136"/>
            <a:ext cx="2056866" cy="808055"/>
          </a:xfrm>
          <a:prstGeom prst="rect">
            <a:avLst/>
          </a:prstGeom>
        </p:spPr>
      </p:pic>
      <p:pic>
        <p:nvPicPr>
          <p:cNvPr id="12" name="Picture 11" descr="Mafengwo.jpg"/>
          <p:cNvPicPr>
            <a:picLocks noChangeAspect="1"/>
          </p:cNvPicPr>
          <p:nvPr/>
        </p:nvPicPr>
        <p:blipFill>
          <a:blip r:embed="rId6"/>
          <a:stretch>
            <a:fillRect/>
          </a:stretch>
        </p:blipFill>
        <p:spPr>
          <a:xfrm>
            <a:off x="6207945" y="2798764"/>
            <a:ext cx="1828800" cy="742951"/>
          </a:xfrm>
          <a:prstGeom prst="rect">
            <a:avLst/>
          </a:prstGeom>
        </p:spPr>
      </p:pic>
      <p:pic>
        <p:nvPicPr>
          <p:cNvPr id="13" name="Picture 12" descr="qunar-logo.jpg"/>
          <p:cNvPicPr>
            <a:picLocks noChangeAspect="1"/>
          </p:cNvPicPr>
          <p:nvPr/>
        </p:nvPicPr>
        <p:blipFill>
          <a:blip r:embed="rId7"/>
          <a:srcRect l="10000" t="30151" r="10000" b="36683"/>
          <a:stretch>
            <a:fillRect/>
          </a:stretch>
        </p:blipFill>
        <p:spPr>
          <a:xfrm>
            <a:off x="1604186" y="2857093"/>
            <a:ext cx="1779710" cy="489420"/>
          </a:xfrm>
          <a:prstGeom prst="rect">
            <a:avLst/>
          </a:prstGeom>
        </p:spPr>
      </p:pic>
      <p:pic>
        <p:nvPicPr>
          <p:cNvPr id="2050" name="Picture 2" descr="C:\Users\CBillingsley\AppData\Local\Temp\LETV.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75987" y="3276561"/>
            <a:ext cx="2401626" cy="530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711633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PTV-logo-2.jpg"/>
          <p:cNvPicPr>
            <a:picLocks noChangeAspect="1"/>
          </p:cNvPicPr>
          <p:nvPr/>
        </p:nvPicPr>
        <p:blipFill>
          <a:blip r:embed="rId2"/>
          <a:srcRect l="7692" t="18898" r="7692" b="17379"/>
          <a:stretch>
            <a:fillRect/>
          </a:stretch>
        </p:blipFill>
        <p:spPr>
          <a:xfrm>
            <a:off x="2539765" y="696533"/>
            <a:ext cx="1427551" cy="713776"/>
          </a:xfrm>
          <a:prstGeom prst="rect">
            <a:avLst/>
          </a:prstGeom>
        </p:spPr>
      </p:pic>
      <p:pic>
        <p:nvPicPr>
          <p:cNvPr id="7" name="Picture 6" descr="Screen Shot 2014-07-16 at 3.29.36 PM.png"/>
          <p:cNvPicPr>
            <a:picLocks noChangeAspect="1"/>
          </p:cNvPicPr>
          <p:nvPr/>
        </p:nvPicPr>
        <p:blipFill>
          <a:blip r:embed="rId3"/>
          <a:srcRect l="15833" t="17407" r="15000" b="10000"/>
          <a:stretch>
            <a:fillRect/>
          </a:stretch>
        </p:blipFill>
        <p:spPr>
          <a:xfrm>
            <a:off x="6651524" y="1339335"/>
            <a:ext cx="2227210" cy="1539217"/>
          </a:xfrm>
          <a:prstGeom prst="rect">
            <a:avLst/>
          </a:prstGeom>
        </p:spPr>
      </p:pic>
      <p:pic>
        <p:nvPicPr>
          <p:cNvPr id="8" name="logo2x_d7b9ddb.png"/>
          <p:cNvPicPr/>
          <p:nvPr/>
        </p:nvPicPr>
        <p:blipFill>
          <a:blip r:embed="rId4">
            <a:extLst/>
          </a:blip>
          <a:srcRect b="54689"/>
          <a:stretch>
            <a:fillRect/>
          </a:stretch>
        </p:blipFill>
        <p:spPr>
          <a:xfrm>
            <a:off x="2381968" y="3442190"/>
            <a:ext cx="1415242" cy="399837"/>
          </a:xfrm>
          <a:prstGeom prst="rect">
            <a:avLst/>
          </a:prstGeom>
          <a:ln w="12700">
            <a:miter lim="400000"/>
          </a:ln>
        </p:spPr>
      </p:pic>
      <p:sp>
        <p:nvSpPr>
          <p:cNvPr id="2" name="Title 1"/>
          <p:cNvSpPr>
            <a:spLocks noGrp="1"/>
          </p:cNvSpPr>
          <p:nvPr>
            <p:ph type="title"/>
          </p:nvPr>
        </p:nvSpPr>
        <p:spPr>
          <a:xfrm>
            <a:off x="962025" y="945556"/>
            <a:ext cx="7769224" cy="774233"/>
          </a:xfrm>
        </p:spPr>
        <p:txBody>
          <a:bodyPr/>
          <a:lstStyle/>
          <a:p>
            <a:r>
              <a:rPr lang="en-US" dirty="0" smtClean="0"/>
              <a:t>PPTV</a:t>
            </a:r>
            <a:endParaRPr lang="en-US" dirty="0"/>
          </a:p>
        </p:txBody>
      </p:sp>
      <p:sp>
        <p:nvSpPr>
          <p:cNvPr id="5" name="Content Placeholder 4"/>
          <p:cNvSpPr>
            <a:spLocks noGrp="1"/>
          </p:cNvSpPr>
          <p:nvPr>
            <p:ph idx="1"/>
          </p:nvPr>
        </p:nvSpPr>
        <p:spPr>
          <a:xfrm>
            <a:off x="962025" y="1080150"/>
            <a:ext cx="5542013" cy="4574255"/>
          </a:xfrm>
        </p:spPr>
        <p:txBody>
          <a:bodyPr/>
          <a:lstStyle/>
          <a:p>
            <a:pPr marL="0" indent="0">
              <a:buNone/>
            </a:pPr>
            <a:endParaRPr lang="en-US" dirty="0" smtClean="0">
              <a:cs typeface="Century Gothic"/>
            </a:endParaRPr>
          </a:p>
          <a:p>
            <a:r>
              <a:rPr lang="en-US" dirty="0" smtClean="0">
                <a:cs typeface="Century Gothic"/>
              </a:rPr>
              <a:t>Online </a:t>
            </a:r>
            <a:r>
              <a:rPr lang="en-US" dirty="0">
                <a:cs typeface="Century Gothic"/>
              </a:rPr>
              <a:t>television has </a:t>
            </a:r>
            <a:r>
              <a:rPr lang="en-US" dirty="0" smtClean="0">
                <a:cs typeface="Century Gothic"/>
              </a:rPr>
              <a:t>grown exponentially in </a:t>
            </a:r>
            <a:r>
              <a:rPr lang="en-US" dirty="0">
                <a:cs typeface="Century Gothic"/>
              </a:rPr>
              <a:t>China with PPTV broadcasting shows, sports, news and entertainment. Messaging is included as part of content, rather than as advertising. </a:t>
            </a:r>
          </a:p>
          <a:p>
            <a:pPr marL="0" indent="0">
              <a:buNone/>
            </a:pPr>
            <a:endParaRPr lang="en-US" dirty="0">
              <a:cs typeface="Century Gothic"/>
            </a:endParaRPr>
          </a:p>
          <a:p>
            <a:pPr marL="0" indent="0">
              <a:buNone/>
            </a:pPr>
            <a:endParaRPr lang="en-US" dirty="0" smtClean="0">
              <a:cs typeface="Century Gothic"/>
            </a:endParaRPr>
          </a:p>
          <a:p>
            <a:pPr marL="0" indent="0">
              <a:buNone/>
            </a:pPr>
            <a:endParaRPr lang="en-US" dirty="0">
              <a:cs typeface="Century Gothic"/>
            </a:endParaRPr>
          </a:p>
          <a:p>
            <a:r>
              <a:rPr lang="en-US" dirty="0">
                <a:cs typeface="Century Gothic"/>
              </a:rPr>
              <a:t>On-demand video complements search and is often shared with friends &amp; family.  Tudou commands the largest share of audience in China.  </a:t>
            </a:r>
            <a:endParaRPr lang="en-US" dirty="0">
              <a:solidFill>
                <a:srgbClr val="201E79"/>
              </a:solidFill>
            </a:endParaRPr>
          </a:p>
          <a:p>
            <a:endParaRPr lang="en-US" dirty="0"/>
          </a:p>
          <a:p>
            <a:endParaRPr lang="en-US" dirty="0"/>
          </a:p>
          <a:p>
            <a:endParaRPr lang="en-US" dirty="0"/>
          </a:p>
        </p:txBody>
      </p:sp>
      <p:sp>
        <p:nvSpPr>
          <p:cNvPr id="9" name="Title 1"/>
          <p:cNvSpPr txBox="1">
            <a:spLocks/>
          </p:cNvSpPr>
          <p:nvPr/>
        </p:nvSpPr>
        <p:spPr>
          <a:xfrm>
            <a:off x="962025" y="3454911"/>
            <a:ext cx="7769224" cy="774233"/>
          </a:xfrm>
          <a:prstGeom prst="rect">
            <a:avLst/>
          </a:prstGeom>
        </p:spPr>
        <p:txBody>
          <a:bodyPr vert="horz" lIns="0" tIns="45720" rIns="0" bIns="45720" rtlCol="0" anchor="t" anchorCtr="0">
            <a:noAutofit/>
          </a:bodyPr>
          <a:lstStyle>
            <a:lvl1pPr algn="l" defTabSz="914400" rtl="0" eaLnBrk="1" latinLnBrk="0" hangingPunct="1">
              <a:lnSpc>
                <a:spcPct val="90000"/>
              </a:lnSpc>
              <a:spcBef>
                <a:spcPts val="0"/>
              </a:spcBef>
              <a:spcAft>
                <a:spcPts val="1200"/>
              </a:spcAft>
              <a:buNone/>
              <a:defRPr lang="en-US" sz="2500" kern="1200">
                <a:solidFill>
                  <a:srgbClr val="00549F"/>
                </a:solidFill>
                <a:latin typeface="Arial Rounded MT Bold" panose="020F0704030504030204" pitchFamily="34" charset="0"/>
                <a:ea typeface="+mj-ea"/>
                <a:cs typeface="+mj-cs"/>
              </a:defRPr>
            </a:lvl1pPr>
          </a:lstStyle>
          <a:p>
            <a:pPr fontAlgn="auto"/>
            <a:r>
              <a:rPr lang="en-US" sz="2800" dirty="0" err="1" smtClean="0"/>
              <a:t>Tudou</a:t>
            </a:r>
            <a:endParaRPr lang="en-US" sz="2800" dirty="0"/>
          </a:p>
        </p:txBody>
      </p:sp>
    </p:spTree>
    <p:extLst>
      <p:ext uri="{BB962C8B-B14F-4D97-AF65-F5344CB8AC3E}">
        <p14:creationId xmlns:p14="http://schemas.microsoft.com/office/powerpoint/2010/main" val="271458925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na_2009.png"/>
          <p:cNvPicPr>
            <a:picLocks noChangeAspect="1"/>
          </p:cNvPicPr>
          <p:nvPr/>
        </p:nvPicPr>
        <p:blipFill>
          <a:blip r:embed="rId2"/>
          <a:stretch>
            <a:fillRect/>
          </a:stretch>
        </p:blipFill>
        <p:spPr>
          <a:xfrm>
            <a:off x="2076403" y="278378"/>
            <a:ext cx="1981200" cy="1981200"/>
          </a:xfrm>
          <a:prstGeom prst="rect">
            <a:avLst/>
          </a:prstGeom>
        </p:spPr>
      </p:pic>
      <p:pic>
        <p:nvPicPr>
          <p:cNvPr id="6" name="Picture 5" descr="Screen Shot 2014-07-15 at 4.28.23 PM.png"/>
          <p:cNvPicPr>
            <a:picLocks noChangeAspect="1"/>
          </p:cNvPicPr>
          <p:nvPr/>
        </p:nvPicPr>
        <p:blipFill>
          <a:blip r:embed="rId3"/>
          <a:srcRect l="21667" t="20370" r="30833" b="7037"/>
          <a:stretch>
            <a:fillRect/>
          </a:stretch>
        </p:blipFill>
        <p:spPr>
          <a:xfrm>
            <a:off x="6934058" y="1343553"/>
            <a:ext cx="1816620" cy="1561656"/>
          </a:xfrm>
          <a:prstGeom prst="rect">
            <a:avLst/>
          </a:prstGeom>
        </p:spPr>
      </p:pic>
      <p:pic>
        <p:nvPicPr>
          <p:cNvPr id="7" name="Picture 6" descr="qunar-logo.jpg"/>
          <p:cNvPicPr>
            <a:picLocks noChangeAspect="1"/>
          </p:cNvPicPr>
          <p:nvPr/>
        </p:nvPicPr>
        <p:blipFill>
          <a:blip r:embed="rId4"/>
          <a:srcRect l="10000" t="30151" r="10000" b="36683"/>
          <a:stretch>
            <a:fillRect/>
          </a:stretch>
        </p:blipFill>
        <p:spPr>
          <a:xfrm>
            <a:off x="2277893" y="3364068"/>
            <a:ext cx="1779710" cy="489420"/>
          </a:xfrm>
          <a:prstGeom prst="rect">
            <a:avLst/>
          </a:prstGeom>
        </p:spPr>
      </p:pic>
      <p:sp>
        <p:nvSpPr>
          <p:cNvPr id="8" name="Title 7"/>
          <p:cNvSpPr>
            <a:spLocks noGrp="1"/>
          </p:cNvSpPr>
          <p:nvPr>
            <p:ph type="title"/>
          </p:nvPr>
        </p:nvSpPr>
        <p:spPr>
          <a:xfrm>
            <a:off x="981454" y="1158603"/>
            <a:ext cx="7769224" cy="774233"/>
          </a:xfrm>
        </p:spPr>
        <p:txBody>
          <a:bodyPr/>
          <a:lstStyle/>
          <a:p>
            <a:r>
              <a:rPr lang="en-US" dirty="0" smtClean="0"/>
              <a:t>Sina</a:t>
            </a:r>
            <a:endParaRPr lang="en-US" dirty="0"/>
          </a:p>
        </p:txBody>
      </p:sp>
      <p:sp>
        <p:nvSpPr>
          <p:cNvPr id="9" name="Content Placeholder 8"/>
          <p:cNvSpPr>
            <a:spLocks noGrp="1"/>
          </p:cNvSpPr>
          <p:nvPr>
            <p:ph idx="1"/>
          </p:nvPr>
        </p:nvSpPr>
        <p:spPr>
          <a:xfrm>
            <a:off x="781759" y="1343553"/>
            <a:ext cx="6152298" cy="4574255"/>
          </a:xfrm>
        </p:spPr>
        <p:txBody>
          <a:bodyPr/>
          <a:lstStyle/>
          <a:p>
            <a:endParaRPr lang="en-US" dirty="0" smtClean="0">
              <a:cs typeface="Century Gothic"/>
            </a:endParaRPr>
          </a:p>
          <a:p>
            <a:r>
              <a:rPr lang="en-US" dirty="0" smtClean="0">
                <a:cs typeface="Century Gothic"/>
              </a:rPr>
              <a:t>As </a:t>
            </a:r>
            <a:r>
              <a:rPr lang="en-US" dirty="0">
                <a:cs typeface="Century Gothic"/>
              </a:rPr>
              <a:t>China’s largest social voice, Sina is a vital media property for reaching engaged consumers. Sina has over 100 million registered users and operates outlets that function like Facebook and Twitter.</a:t>
            </a:r>
          </a:p>
          <a:p>
            <a:pPr marL="0" indent="0">
              <a:buNone/>
            </a:pPr>
            <a:endParaRPr lang="en-US" dirty="0">
              <a:cs typeface="Century Gothic"/>
            </a:endParaRPr>
          </a:p>
          <a:p>
            <a:endParaRPr lang="en-US" dirty="0">
              <a:cs typeface="Century Gothic"/>
            </a:endParaRPr>
          </a:p>
          <a:p>
            <a:pPr marL="0" indent="0">
              <a:buNone/>
            </a:pPr>
            <a:endParaRPr lang="en-US" dirty="0" smtClean="0">
              <a:cs typeface="Century Gothic"/>
            </a:endParaRPr>
          </a:p>
          <a:p>
            <a:r>
              <a:rPr lang="en-US" dirty="0" smtClean="0">
                <a:cs typeface="Century Gothic"/>
              </a:rPr>
              <a:t>Appearing </a:t>
            </a:r>
            <a:r>
              <a:rPr lang="en-US" dirty="0">
                <a:cs typeface="Century Gothic"/>
              </a:rPr>
              <a:t>in search results drives action. Travel deals and comprehensive travel info have established Qunar as the go to OTA for Travel search in China.</a:t>
            </a:r>
            <a:endParaRPr lang="en-US" dirty="0"/>
          </a:p>
          <a:p>
            <a:endParaRPr lang="en-US" dirty="0"/>
          </a:p>
        </p:txBody>
      </p:sp>
      <p:sp>
        <p:nvSpPr>
          <p:cNvPr id="10" name="Title 7"/>
          <p:cNvSpPr txBox="1">
            <a:spLocks/>
          </p:cNvSpPr>
          <p:nvPr/>
        </p:nvSpPr>
        <p:spPr>
          <a:xfrm>
            <a:off x="981453" y="3466371"/>
            <a:ext cx="7769224" cy="774233"/>
          </a:xfrm>
          <a:prstGeom prst="rect">
            <a:avLst/>
          </a:prstGeom>
        </p:spPr>
        <p:txBody>
          <a:bodyPr vert="horz" lIns="0" tIns="45720" rIns="0" bIns="45720" rtlCol="0" anchor="t" anchorCtr="0">
            <a:noAutofit/>
          </a:bodyPr>
          <a:lstStyle>
            <a:lvl1pPr algn="l" defTabSz="914400" rtl="0" eaLnBrk="1" latinLnBrk="0" hangingPunct="1">
              <a:lnSpc>
                <a:spcPct val="90000"/>
              </a:lnSpc>
              <a:spcBef>
                <a:spcPts val="0"/>
              </a:spcBef>
              <a:spcAft>
                <a:spcPts val="1200"/>
              </a:spcAft>
              <a:buNone/>
              <a:defRPr lang="en-US" sz="2500" kern="1200">
                <a:solidFill>
                  <a:srgbClr val="00549F"/>
                </a:solidFill>
                <a:latin typeface="Arial Rounded MT Bold" panose="020F0704030504030204" pitchFamily="34" charset="0"/>
                <a:ea typeface="+mj-ea"/>
                <a:cs typeface="+mj-cs"/>
              </a:defRPr>
            </a:lvl1pPr>
          </a:lstStyle>
          <a:p>
            <a:pPr fontAlgn="auto"/>
            <a:r>
              <a:rPr lang="en-US" sz="2800" dirty="0" smtClean="0"/>
              <a:t>Qunar</a:t>
            </a:r>
            <a:endParaRPr lang="en-US" sz="2800" dirty="0"/>
          </a:p>
        </p:txBody>
      </p:sp>
    </p:spTree>
    <p:extLst>
      <p:ext uri="{BB962C8B-B14F-4D97-AF65-F5344CB8AC3E}">
        <p14:creationId xmlns:p14="http://schemas.microsoft.com/office/powerpoint/2010/main" val="31892443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 name="gousa-logo-2.jpg"/>
          <p:cNvPicPr/>
          <p:nvPr/>
        </p:nvPicPr>
        <p:blipFill>
          <a:blip r:embed="rId2">
            <a:extLst/>
          </a:blip>
          <a:srcRect l="6301" t="26840" r="6301" b="26840"/>
          <a:stretch>
            <a:fillRect/>
          </a:stretch>
        </p:blipFill>
        <p:spPr>
          <a:xfrm>
            <a:off x="3863077" y="977154"/>
            <a:ext cx="1409227" cy="746856"/>
          </a:xfrm>
          <a:prstGeom prst="rect">
            <a:avLst/>
          </a:prstGeom>
          <a:ln w="12700">
            <a:miter lim="400000"/>
          </a:ln>
        </p:spPr>
      </p:pic>
      <p:sp>
        <p:nvSpPr>
          <p:cNvPr id="2" name="Title 1"/>
          <p:cNvSpPr>
            <a:spLocks noGrp="1"/>
          </p:cNvSpPr>
          <p:nvPr>
            <p:ph type="title"/>
          </p:nvPr>
        </p:nvSpPr>
        <p:spPr/>
        <p:txBody>
          <a:bodyPr/>
          <a:lstStyle/>
          <a:p>
            <a:r>
              <a:rPr lang="en-US" dirty="0" smtClean="0"/>
              <a:t>Creating a Video Series on </a:t>
            </a:r>
            <a:r>
              <a:rPr lang="en-US" dirty="0" err="1" smtClean="0"/>
              <a:t>Tudou</a:t>
            </a:r>
            <a:endParaRPr lang="en-US" dirty="0"/>
          </a:p>
        </p:txBody>
      </p:sp>
      <p:pic>
        <p:nvPicPr>
          <p:cNvPr id="31" name="logo2x_d7b9ddb.png"/>
          <p:cNvPicPr/>
          <p:nvPr/>
        </p:nvPicPr>
        <p:blipFill>
          <a:blip r:embed="rId3">
            <a:extLst/>
          </a:blip>
          <a:srcRect b="54689"/>
          <a:stretch>
            <a:fillRect/>
          </a:stretch>
        </p:blipFill>
        <p:spPr>
          <a:xfrm>
            <a:off x="1622189" y="2183525"/>
            <a:ext cx="1415242" cy="399837"/>
          </a:xfrm>
          <a:prstGeom prst="rect">
            <a:avLst/>
          </a:prstGeom>
          <a:ln w="12700">
            <a:miter lim="400000"/>
          </a:ln>
        </p:spPr>
      </p:pic>
      <p:pic>
        <p:nvPicPr>
          <p:cNvPr id="32" name="logo2x_d7b9ddb.png"/>
          <p:cNvPicPr/>
          <p:nvPr/>
        </p:nvPicPr>
        <p:blipFill>
          <a:blip r:embed="rId3">
            <a:extLst/>
          </a:blip>
          <a:srcRect b="54689"/>
          <a:stretch>
            <a:fillRect/>
          </a:stretch>
        </p:blipFill>
        <p:spPr>
          <a:xfrm>
            <a:off x="6082341" y="2183525"/>
            <a:ext cx="1415242" cy="399837"/>
          </a:xfrm>
          <a:prstGeom prst="rect">
            <a:avLst/>
          </a:prstGeom>
          <a:ln w="12700">
            <a:miter lim="400000"/>
          </a:ln>
        </p:spPr>
      </p:pic>
      <p:sp>
        <p:nvSpPr>
          <p:cNvPr id="33" name="Shape 142"/>
          <p:cNvSpPr/>
          <p:nvPr/>
        </p:nvSpPr>
        <p:spPr>
          <a:xfrm>
            <a:off x="2335452" y="1854957"/>
            <a:ext cx="4464476" cy="1"/>
          </a:xfrm>
          <a:prstGeom prst="line">
            <a:avLst/>
          </a:prstGeom>
          <a:ln w="25400">
            <a:solidFill>
              <a:srgbClr val="A6AAA9"/>
            </a:solidFill>
            <a:miter lim="400000"/>
          </a:ln>
        </p:spPr>
        <p:txBody>
          <a:bodyPr lIns="0" tIns="0" rIns="0" bIns="0" anchor="ctr"/>
          <a:lstStyle/>
          <a:p>
            <a:pPr lvl="0">
              <a:defRPr sz="2400"/>
            </a:pPr>
            <a:endParaRPr/>
          </a:p>
        </p:txBody>
      </p:sp>
      <p:sp>
        <p:nvSpPr>
          <p:cNvPr id="34" name="Shape 143"/>
          <p:cNvSpPr/>
          <p:nvPr/>
        </p:nvSpPr>
        <p:spPr>
          <a:xfrm>
            <a:off x="6797794" y="1854957"/>
            <a:ext cx="1" cy="285751"/>
          </a:xfrm>
          <a:prstGeom prst="line">
            <a:avLst/>
          </a:prstGeom>
          <a:ln w="25400">
            <a:solidFill>
              <a:srgbClr val="A6AAA9"/>
            </a:solidFill>
            <a:miter lim="400000"/>
          </a:ln>
        </p:spPr>
        <p:txBody>
          <a:bodyPr lIns="0" tIns="0" rIns="0" bIns="0" anchor="ctr"/>
          <a:lstStyle/>
          <a:p>
            <a:pPr lvl="0">
              <a:defRPr sz="2400"/>
            </a:pPr>
            <a:endParaRPr/>
          </a:p>
        </p:txBody>
      </p:sp>
      <p:sp>
        <p:nvSpPr>
          <p:cNvPr id="35" name="Shape 144"/>
          <p:cNvSpPr/>
          <p:nvPr/>
        </p:nvSpPr>
        <p:spPr>
          <a:xfrm>
            <a:off x="2337584" y="1854957"/>
            <a:ext cx="1" cy="285751"/>
          </a:xfrm>
          <a:prstGeom prst="line">
            <a:avLst/>
          </a:prstGeom>
          <a:ln w="25400">
            <a:solidFill>
              <a:srgbClr val="A6AAA9"/>
            </a:solidFill>
            <a:miter lim="400000"/>
          </a:ln>
        </p:spPr>
        <p:txBody>
          <a:bodyPr lIns="0" tIns="0" rIns="0" bIns="0" anchor="ctr"/>
          <a:lstStyle/>
          <a:p>
            <a:pPr lvl="0">
              <a:defRPr sz="2400"/>
            </a:pPr>
            <a:endParaRPr/>
          </a:p>
        </p:txBody>
      </p:sp>
      <p:sp>
        <p:nvSpPr>
          <p:cNvPr id="3" name="TextBox 2"/>
          <p:cNvSpPr txBox="1"/>
          <p:nvPr/>
        </p:nvSpPr>
        <p:spPr>
          <a:xfrm>
            <a:off x="962025" y="2728451"/>
            <a:ext cx="3315007" cy="1569660"/>
          </a:xfrm>
          <a:prstGeom prst="rect">
            <a:avLst/>
          </a:prstGeom>
          <a:noFill/>
        </p:spPr>
        <p:txBody>
          <a:bodyPr wrap="square" lIns="0" rIns="0" rtlCol="0">
            <a:spAutoFit/>
          </a:bodyPr>
          <a:lstStyle/>
          <a:p>
            <a:pPr algn="ctr"/>
            <a:r>
              <a:rPr lang="en-US" sz="1600" b="1" dirty="0" smtClean="0"/>
              <a:t>Video Series</a:t>
            </a:r>
          </a:p>
          <a:p>
            <a:r>
              <a:rPr lang="en-US" sz="1600" dirty="0" smtClean="0"/>
              <a:t>GoUSA China video series (Urban Finds, City Escapes)</a:t>
            </a:r>
          </a:p>
          <a:p>
            <a:endParaRPr lang="en-US" sz="1600" dirty="0" smtClean="0"/>
          </a:p>
          <a:p>
            <a:r>
              <a:rPr lang="en-US" sz="1600" dirty="0" smtClean="0"/>
              <a:t>Editing, localization and promotion included</a:t>
            </a:r>
          </a:p>
        </p:txBody>
      </p:sp>
      <p:sp>
        <p:nvSpPr>
          <p:cNvPr id="37" name="TextBox 36"/>
          <p:cNvSpPr txBox="1"/>
          <p:nvPr/>
        </p:nvSpPr>
        <p:spPr>
          <a:xfrm>
            <a:off x="5272304" y="2728451"/>
            <a:ext cx="3458945" cy="2062103"/>
          </a:xfrm>
          <a:prstGeom prst="rect">
            <a:avLst/>
          </a:prstGeom>
          <a:noFill/>
        </p:spPr>
        <p:txBody>
          <a:bodyPr wrap="square" lIns="0" rIns="0" rtlCol="0">
            <a:spAutoFit/>
          </a:bodyPr>
          <a:lstStyle/>
          <a:p>
            <a:pPr algn="ctr"/>
            <a:r>
              <a:rPr lang="en-US" sz="1600" b="1" dirty="0" smtClean="0"/>
              <a:t>Media</a:t>
            </a:r>
          </a:p>
          <a:p>
            <a:r>
              <a:rPr lang="en-US" sz="1600" dirty="0" smtClean="0"/>
              <a:t>Promotion of the video series on </a:t>
            </a:r>
            <a:r>
              <a:rPr lang="en-US" sz="1600" dirty="0" err="1" smtClean="0"/>
              <a:t>Tudou</a:t>
            </a:r>
            <a:endParaRPr lang="en-US" sz="1600" dirty="0" smtClean="0"/>
          </a:p>
          <a:p>
            <a:endParaRPr lang="en-US" sz="1600" dirty="0" smtClean="0"/>
          </a:p>
          <a:p>
            <a:r>
              <a:rPr lang="en-US" sz="1600" dirty="0" smtClean="0"/>
              <a:t>Each video will feature partner content</a:t>
            </a:r>
          </a:p>
          <a:p>
            <a:endParaRPr lang="en-US" sz="1600" dirty="0" smtClean="0"/>
          </a:p>
          <a:p>
            <a:r>
              <a:rPr lang="en-US" sz="1600" dirty="0" smtClean="0"/>
              <a:t>Options to create more in-video promotional partners</a:t>
            </a:r>
          </a:p>
        </p:txBody>
      </p:sp>
    </p:spTree>
    <p:extLst>
      <p:ext uri="{BB962C8B-B14F-4D97-AF65-F5344CB8AC3E}">
        <p14:creationId xmlns:p14="http://schemas.microsoft.com/office/powerpoint/2010/main" val="2128601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320908"/>
            <a:ext cx="7769224" cy="774233"/>
          </a:xfrm>
        </p:spPr>
        <p:txBody>
          <a:bodyPr>
            <a:normAutofit fontScale="90000"/>
          </a:bodyPr>
          <a:lstStyle/>
          <a:p>
            <a:r>
              <a:rPr lang="en-US" dirty="0" smtClean="0"/>
              <a:t>Packages with               </a:t>
            </a:r>
            <a:r>
              <a:rPr lang="en-US" dirty="0"/>
              <a:t> </a:t>
            </a:r>
            <a:r>
              <a:rPr lang="en-US" dirty="0" smtClean="0"/>
              <a:t>        for Partner Content and Distribution</a:t>
            </a:r>
            <a:endParaRPr lang="en-US" dirty="0"/>
          </a:p>
        </p:txBody>
      </p:sp>
      <p:pic>
        <p:nvPicPr>
          <p:cNvPr id="5" name="sina-logo.jpg"/>
          <p:cNvPicPr/>
          <p:nvPr/>
        </p:nvPicPr>
        <p:blipFill>
          <a:blip r:embed="rId3">
            <a:extLst/>
          </a:blip>
          <a:srcRect t="37184" b="32657"/>
          <a:stretch>
            <a:fillRect/>
          </a:stretch>
        </p:blipFill>
        <p:spPr>
          <a:xfrm>
            <a:off x="1669665" y="3846599"/>
            <a:ext cx="1417295" cy="458132"/>
          </a:xfrm>
          <a:prstGeom prst="rect">
            <a:avLst/>
          </a:prstGeom>
          <a:ln w="12700">
            <a:miter lim="400000"/>
          </a:ln>
        </p:spPr>
      </p:pic>
      <p:pic>
        <p:nvPicPr>
          <p:cNvPr id="6" name="qunar-logo.jpg"/>
          <p:cNvPicPr/>
          <p:nvPr/>
        </p:nvPicPr>
        <p:blipFill>
          <a:blip r:embed="rId4">
            <a:extLst/>
          </a:blip>
          <a:srcRect t="34920" b="34920"/>
          <a:stretch>
            <a:fillRect/>
          </a:stretch>
        </p:blipFill>
        <p:spPr>
          <a:xfrm>
            <a:off x="1676672" y="4464865"/>
            <a:ext cx="1417295" cy="458132"/>
          </a:xfrm>
          <a:prstGeom prst="rect">
            <a:avLst/>
          </a:prstGeom>
          <a:ln w="12700">
            <a:miter lim="400000"/>
          </a:ln>
        </p:spPr>
      </p:pic>
      <p:pic>
        <p:nvPicPr>
          <p:cNvPr id="7" name="pptv-logo.jpg"/>
          <p:cNvPicPr/>
          <p:nvPr/>
        </p:nvPicPr>
        <p:blipFill>
          <a:blip r:embed="rId5">
            <a:extLst/>
          </a:blip>
          <a:srcRect t="30110" b="27914"/>
          <a:stretch>
            <a:fillRect/>
          </a:stretch>
        </p:blipFill>
        <p:spPr>
          <a:xfrm>
            <a:off x="1669666" y="4981627"/>
            <a:ext cx="1417295" cy="637629"/>
          </a:xfrm>
          <a:prstGeom prst="rect">
            <a:avLst/>
          </a:prstGeom>
          <a:ln w="12700">
            <a:miter lim="400000"/>
          </a:ln>
        </p:spPr>
      </p:pic>
      <p:pic>
        <p:nvPicPr>
          <p:cNvPr id="12" name="gousa-logo-2.jpg"/>
          <p:cNvPicPr/>
          <p:nvPr/>
        </p:nvPicPr>
        <p:blipFill>
          <a:blip r:embed="rId6">
            <a:extLst/>
          </a:blip>
          <a:srcRect l="6301" t="26840" r="6301" b="26840"/>
          <a:stretch>
            <a:fillRect/>
          </a:stretch>
        </p:blipFill>
        <p:spPr>
          <a:xfrm>
            <a:off x="3375820" y="229468"/>
            <a:ext cx="1409227" cy="746856"/>
          </a:xfrm>
          <a:prstGeom prst="rect">
            <a:avLst/>
          </a:prstGeom>
          <a:ln w="12700">
            <a:miter lim="400000"/>
          </a:ln>
        </p:spPr>
      </p:pic>
      <p:sp>
        <p:nvSpPr>
          <p:cNvPr id="13" name="Shape 53"/>
          <p:cNvSpPr>
            <a:spLocks noGrp="1"/>
          </p:cNvSpPr>
          <p:nvPr>
            <p:ph sz="half" idx="2"/>
          </p:nvPr>
        </p:nvSpPr>
        <p:spPr>
          <a:xfrm>
            <a:off x="4785047" y="1304178"/>
            <a:ext cx="2194829" cy="9308506"/>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marL="160729" indent="-160729">
              <a:buSzPct val="100000"/>
              <a:buChar char="•"/>
              <a:defRPr sz="1800"/>
            </a:pPr>
            <a:r>
              <a:rPr sz="1400" dirty="0">
                <a:latin typeface="+mn-lt"/>
                <a:ea typeface="ArialUnicodeMS"/>
                <a:cs typeface="ArialUnicodeMS"/>
                <a:sym typeface="ArialUnicodeMS"/>
              </a:rPr>
              <a:t>10 </a:t>
            </a:r>
            <a:r>
              <a:rPr sz="1400" dirty="0" smtClean="0">
                <a:latin typeface="+mn-lt"/>
                <a:ea typeface="ArialUnicodeMS"/>
                <a:cs typeface="ArialUnicodeMS"/>
                <a:sym typeface="ArialUnicodeMS"/>
              </a:rPr>
              <a:t>activity listings</a:t>
            </a:r>
            <a:endParaRPr lang="en-US" sz="1400" dirty="0" smtClean="0">
              <a:latin typeface="+mn-lt"/>
              <a:ea typeface="ArialUnicodeMS"/>
              <a:cs typeface="ArialUnicodeMS"/>
              <a:sym typeface="ArialUnicodeMS"/>
            </a:endParaRPr>
          </a:p>
          <a:p>
            <a:pPr marL="160729" indent="-160729">
              <a:buSzPct val="100000"/>
              <a:buChar char="•"/>
              <a:defRPr sz="1800"/>
            </a:pPr>
            <a:r>
              <a:rPr lang="en-US" sz="1400" dirty="0" smtClean="0">
                <a:latin typeface="+mn-lt"/>
                <a:ea typeface="ArialUnicodeMS"/>
                <a:cs typeface="ArialUnicodeMS"/>
                <a:sym typeface="ArialUnicodeMS"/>
              </a:rPr>
              <a:t>3 long stories</a:t>
            </a:r>
            <a:endParaRPr sz="1400" dirty="0">
              <a:latin typeface="+mn-lt"/>
              <a:ea typeface="ArialUnicodeMS"/>
              <a:cs typeface="ArialUnicodeMS"/>
              <a:sym typeface="ArialUnicodeMS"/>
            </a:endParaRPr>
          </a:p>
          <a:p>
            <a:pPr marL="160729" indent="-160729">
              <a:buSzPct val="100000"/>
              <a:buChar char="•"/>
              <a:defRPr sz="1800"/>
            </a:pPr>
            <a:r>
              <a:rPr sz="1400" dirty="0" smtClean="0">
                <a:latin typeface="+mn-lt"/>
                <a:ea typeface="ArialUnicodeMS"/>
                <a:cs typeface="ArialUnicodeMS"/>
                <a:sym typeface="ArialUnicodeMS"/>
              </a:rPr>
              <a:t>4 </a:t>
            </a:r>
            <a:r>
              <a:rPr sz="1400" dirty="0">
                <a:latin typeface="+mn-lt"/>
                <a:ea typeface="ArialUnicodeMS"/>
                <a:cs typeface="ArialUnicodeMS"/>
                <a:sym typeface="ArialUnicodeMS"/>
              </a:rPr>
              <a:t>social media </a:t>
            </a:r>
            <a:r>
              <a:rPr sz="1400" dirty="0" smtClean="0">
                <a:latin typeface="+mn-lt"/>
                <a:ea typeface="ArialUnicodeMS"/>
                <a:cs typeface="ArialUnicodeMS"/>
                <a:sym typeface="ArialUnicodeMS"/>
              </a:rPr>
              <a:t>postings</a:t>
            </a:r>
            <a:endParaRPr lang="en-US" sz="1400" dirty="0" smtClean="0">
              <a:latin typeface="+mn-lt"/>
              <a:ea typeface="ArialUnicodeMS"/>
              <a:cs typeface="ArialUnicodeMS"/>
              <a:sym typeface="ArialUnicodeMS"/>
            </a:endParaRPr>
          </a:p>
          <a:p>
            <a:pPr marL="160729" indent="-160729">
              <a:buSzPct val="100000"/>
              <a:buChar char="•"/>
              <a:defRPr sz="1800"/>
            </a:pPr>
            <a:r>
              <a:rPr lang="en-US" sz="1400" dirty="0" smtClean="0">
                <a:latin typeface="+mn-lt"/>
                <a:ea typeface="ArialUnicodeMS"/>
                <a:cs typeface="ArialUnicodeMS"/>
                <a:sym typeface="ArialUnicodeMS"/>
              </a:rPr>
              <a:t>Featured video</a:t>
            </a:r>
          </a:p>
          <a:p>
            <a:pPr marL="160729" indent="-160729">
              <a:buSzPct val="100000"/>
              <a:buChar char="•"/>
              <a:defRPr sz="1800"/>
            </a:pPr>
            <a:r>
              <a:rPr lang="en-US" sz="1400" dirty="0" smtClean="0">
                <a:latin typeface="+mn-lt"/>
                <a:ea typeface="ArialUnicodeMS"/>
                <a:cs typeface="ArialUnicodeMS"/>
                <a:sym typeface="ArialUnicodeMS"/>
              </a:rPr>
              <a:t>Media supported</a:t>
            </a:r>
          </a:p>
          <a:p>
            <a:pPr marL="160729" indent="-160729">
              <a:buSzPct val="100000"/>
              <a:buChar char="•"/>
              <a:defRPr sz="1800"/>
            </a:pPr>
            <a:r>
              <a:rPr lang="en-US" sz="1400" dirty="0" smtClean="0">
                <a:latin typeface="+mn-lt"/>
                <a:ea typeface="ArialUnicodeMS"/>
                <a:cs typeface="ArialUnicodeMS"/>
                <a:sym typeface="ArialUnicodeMS"/>
              </a:rPr>
              <a:t>7.2M impressions</a:t>
            </a:r>
          </a:p>
          <a:p>
            <a:pPr marL="0" indent="0">
              <a:buSzPct val="100000"/>
              <a:buNone/>
              <a:defRPr sz="1800"/>
            </a:pPr>
            <a:endParaRPr lang="en-US" sz="1400" dirty="0" smtClean="0">
              <a:latin typeface="+mn-lt"/>
              <a:ea typeface="ArialUnicodeMS"/>
              <a:cs typeface="ArialUnicodeMS"/>
              <a:sym typeface="ArialUnicodeMS"/>
            </a:endParaRPr>
          </a:p>
          <a:p>
            <a:pPr marL="0" indent="0">
              <a:buSzPct val="100000"/>
              <a:buNone/>
              <a:defRPr sz="1800"/>
            </a:pPr>
            <a:endParaRPr lang="en-US" sz="1400" dirty="0" smtClean="0">
              <a:latin typeface="+mn-lt"/>
              <a:ea typeface="ArialUnicodeMS"/>
              <a:cs typeface="ArialUnicodeMS"/>
              <a:sym typeface="ArialUnicodeMS"/>
            </a:endParaRPr>
          </a:p>
          <a:p>
            <a:pPr marL="160729" indent="-160729">
              <a:buSzPct val="101000"/>
              <a:buChar char="•"/>
              <a:defRPr sz="1800"/>
            </a:pPr>
            <a:r>
              <a:rPr lang="en-US" sz="1400" dirty="0">
                <a:ea typeface="ArialUnicodeMS"/>
                <a:cs typeface="ArialUnicodeMS"/>
                <a:sym typeface="ArialUnicodeMS"/>
              </a:rPr>
              <a:t>20 </a:t>
            </a:r>
            <a:r>
              <a:rPr lang="en-US" sz="1400" dirty="0" smtClean="0">
                <a:ea typeface="ArialUnicodeMS"/>
                <a:cs typeface="ArialUnicodeMS"/>
                <a:sym typeface="ArialUnicodeMS"/>
              </a:rPr>
              <a:t>activity </a:t>
            </a:r>
            <a:r>
              <a:rPr lang="en-US" sz="1400" dirty="0">
                <a:ea typeface="ArialUnicodeMS"/>
                <a:cs typeface="ArialUnicodeMS"/>
                <a:sym typeface="ArialUnicodeMS"/>
              </a:rPr>
              <a:t>listings</a:t>
            </a:r>
          </a:p>
          <a:p>
            <a:pPr marL="160729" indent="-160729">
              <a:buSzPct val="101000"/>
              <a:buChar char="•"/>
              <a:defRPr sz="1800"/>
            </a:pPr>
            <a:r>
              <a:rPr lang="en-US" sz="1400" dirty="0">
                <a:ea typeface="ArialUnicodeMS"/>
                <a:cs typeface="ArialUnicodeMS"/>
                <a:sym typeface="ArialUnicodeMS"/>
              </a:rPr>
              <a:t>8 pieces of long content</a:t>
            </a:r>
          </a:p>
          <a:p>
            <a:pPr marL="160729" indent="-160729">
              <a:buSzPct val="101000"/>
              <a:buChar char="•"/>
              <a:defRPr sz="1800"/>
            </a:pPr>
            <a:r>
              <a:rPr lang="en-US" sz="1400" dirty="0">
                <a:ea typeface="ArialUnicodeMS"/>
                <a:cs typeface="ArialUnicodeMS"/>
                <a:sym typeface="ArialUnicodeMS"/>
              </a:rPr>
              <a:t>10 social media postings</a:t>
            </a:r>
          </a:p>
          <a:p>
            <a:pPr marL="160729" indent="-160729">
              <a:buSzPct val="101000"/>
              <a:buChar char="•"/>
              <a:defRPr sz="1800"/>
            </a:pPr>
            <a:r>
              <a:rPr lang="en-US" sz="1400" dirty="0">
                <a:ea typeface="ArialUnicodeMS"/>
                <a:cs typeface="ArialUnicodeMS"/>
                <a:sym typeface="ArialUnicodeMS"/>
              </a:rPr>
              <a:t>Featured </a:t>
            </a:r>
            <a:r>
              <a:rPr lang="en-US" sz="1400" dirty="0" smtClean="0">
                <a:ea typeface="ArialUnicodeMS"/>
                <a:cs typeface="ArialUnicodeMS"/>
                <a:sym typeface="ArialUnicodeMS"/>
              </a:rPr>
              <a:t>video</a:t>
            </a:r>
            <a:endParaRPr lang="en-US" sz="1400" dirty="0">
              <a:ea typeface="ArialUnicodeMS"/>
              <a:cs typeface="ArialUnicodeMS"/>
              <a:sym typeface="ArialUnicodeMS"/>
            </a:endParaRPr>
          </a:p>
          <a:p>
            <a:pPr marL="160729" indent="-160729">
              <a:buSzPct val="101000"/>
              <a:buChar char="•"/>
              <a:defRPr sz="1800"/>
            </a:pPr>
            <a:r>
              <a:rPr lang="en-US" sz="1400" dirty="0">
                <a:ea typeface="ArialUnicodeMS"/>
                <a:cs typeface="ArialUnicodeMS"/>
                <a:sym typeface="ArialUnicodeMS"/>
              </a:rPr>
              <a:t>Monthly blogs</a:t>
            </a:r>
          </a:p>
          <a:p>
            <a:pPr marL="160729" indent="-160729">
              <a:buSzPct val="101000"/>
              <a:buChar char="•"/>
              <a:defRPr sz="1800"/>
            </a:pPr>
            <a:r>
              <a:rPr lang="en-US" sz="1400" dirty="0">
                <a:ea typeface="ArialUnicodeMS"/>
                <a:cs typeface="ArialUnicodeMS"/>
                <a:sym typeface="ArialUnicodeMS"/>
              </a:rPr>
              <a:t>17M impressions</a:t>
            </a:r>
          </a:p>
          <a:p>
            <a:pPr marL="160729" indent="-160729">
              <a:buSzPct val="100000"/>
              <a:buChar char="•"/>
              <a:defRPr sz="1800"/>
            </a:pPr>
            <a:endParaRPr lang="en-US" sz="1400" dirty="0" smtClean="0">
              <a:latin typeface="+mn-lt"/>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a:solidFill>
                <a:srgbClr val="201E79"/>
              </a:solidFill>
              <a:latin typeface="ArialUnicodeMS"/>
              <a:ea typeface="ArialUnicodeMS"/>
              <a:cs typeface="ArialUnicodeMS"/>
              <a:sym typeface="ArialUnicodeMS"/>
            </a:endParaRPr>
          </a:p>
          <a:p>
            <a:pPr marL="160729" indent="-160729">
              <a:buSzPct val="100000"/>
              <a:buChar char="•"/>
              <a:defRPr sz="1800"/>
            </a:pPr>
            <a:endParaRPr lang="en-US" sz="1400" dirty="0" smtClean="0">
              <a:solidFill>
                <a:srgbClr val="201E79"/>
              </a:solidFill>
              <a:latin typeface="ArialUnicodeMS"/>
              <a:ea typeface="ArialUnicodeMS"/>
              <a:cs typeface="ArialUnicodeMS"/>
              <a:sym typeface="ArialUnicodeMS"/>
            </a:endParaRPr>
          </a:p>
          <a:p>
            <a:pPr marL="160729" indent="-160729">
              <a:buSzPct val="100000"/>
              <a:buChar char="•"/>
              <a:defRPr sz="1800"/>
            </a:pPr>
            <a:endParaRPr sz="1400" dirty="0">
              <a:solidFill>
                <a:srgbClr val="201E79"/>
              </a:solidFill>
              <a:latin typeface="ArialUnicodeMS"/>
              <a:ea typeface="ArialUnicodeMS"/>
              <a:cs typeface="ArialUnicodeMS"/>
              <a:sym typeface="ArialUnicodeMS"/>
            </a:endParaRPr>
          </a:p>
        </p:txBody>
      </p:sp>
      <p:cxnSp>
        <p:nvCxnSpPr>
          <p:cNvPr id="16" name="Straight Arrow Connector 15"/>
          <p:cNvCxnSpPr/>
          <p:nvPr/>
        </p:nvCxnSpPr>
        <p:spPr>
          <a:xfrm>
            <a:off x="3383950" y="2340023"/>
            <a:ext cx="117842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15" name="qunar-logo.jpg"/>
          <p:cNvPicPr/>
          <p:nvPr/>
        </p:nvPicPr>
        <p:blipFill>
          <a:blip r:embed="rId4">
            <a:extLst/>
          </a:blip>
          <a:srcRect t="34920" b="34920"/>
          <a:stretch>
            <a:fillRect/>
          </a:stretch>
        </p:blipFill>
        <p:spPr>
          <a:xfrm>
            <a:off x="1718555" y="1881891"/>
            <a:ext cx="1417295" cy="458132"/>
          </a:xfrm>
          <a:prstGeom prst="rect">
            <a:avLst/>
          </a:prstGeom>
          <a:ln w="12700">
            <a:miter lim="400000"/>
          </a:ln>
        </p:spPr>
      </p:pic>
      <p:pic>
        <p:nvPicPr>
          <p:cNvPr id="17" name="pptv-logo.jpg"/>
          <p:cNvPicPr/>
          <p:nvPr/>
        </p:nvPicPr>
        <p:blipFill>
          <a:blip r:embed="rId5">
            <a:extLst/>
          </a:blip>
          <a:srcRect t="30110" b="27914"/>
          <a:stretch>
            <a:fillRect/>
          </a:stretch>
        </p:blipFill>
        <p:spPr>
          <a:xfrm>
            <a:off x="1711549" y="2398653"/>
            <a:ext cx="1417295" cy="637629"/>
          </a:xfrm>
          <a:prstGeom prst="rect">
            <a:avLst/>
          </a:prstGeom>
          <a:ln w="12700">
            <a:miter lim="400000"/>
          </a:ln>
        </p:spPr>
      </p:pic>
      <p:cxnSp>
        <p:nvCxnSpPr>
          <p:cNvPr id="14" name="Straight Arrow Connector 13"/>
          <p:cNvCxnSpPr/>
          <p:nvPr/>
        </p:nvCxnSpPr>
        <p:spPr>
          <a:xfrm>
            <a:off x="3376433" y="4693931"/>
            <a:ext cx="1178427"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6605885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Information on All of Our China Programs Contact:</a:t>
            </a:r>
            <a:endParaRPr lang="en-US" dirty="0"/>
          </a:p>
        </p:txBody>
      </p:sp>
      <p:sp>
        <p:nvSpPr>
          <p:cNvPr id="3" name="Content Placeholder 2"/>
          <p:cNvSpPr>
            <a:spLocks noGrp="1"/>
          </p:cNvSpPr>
          <p:nvPr>
            <p:ph idx="1"/>
          </p:nvPr>
        </p:nvSpPr>
        <p:spPr>
          <a:xfrm>
            <a:off x="1281111" y="1130388"/>
            <a:ext cx="7450138" cy="4574255"/>
          </a:xfrm>
        </p:spPr>
        <p:txBody>
          <a:bodyPr/>
          <a:lstStyle/>
          <a:p>
            <a:r>
              <a:rPr lang="en-US" sz="1600" dirty="0" smtClean="0"/>
              <a:t>Your Brand USA Partner Development Representative</a:t>
            </a:r>
          </a:p>
          <a:p>
            <a:pPr lvl="1"/>
            <a:r>
              <a:rPr lang="en-US" sz="1400" dirty="0" smtClean="0"/>
              <a:t>Sarah Dickson</a:t>
            </a:r>
          </a:p>
          <a:p>
            <a:pPr marL="341313" lvl="1" indent="0">
              <a:buNone/>
            </a:pPr>
            <a:r>
              <a:rPr lang="en-US" sz="1400" dirty="0" smtClean="0"/>
              <a:t>Sdickson@thebrandusa.com</a:t>
            </a:r>
          </a:p>
          <a:p>
            <a:pPr lvl="1"/>
            <a:r>
              <a:rPr lang="en-US" sz="1400" dirty="0" smtClean="0"/>
              <a:t>Philip Joseph</a:t>
            </a:r>
          </a:p>
          <a:p>
            <a:pPr marL="341313" lvl="1" indent="0">
              <a:buNone/>
            </a:pPr>
            <a:r>
              <a:rPr lang="en-US" sz="1400" dirty="0" smtClean="0"/>
              <a:t>Pjoseph@thebrandusa.com</a:t>
            </a:r>
          </a:p>
          <a:p>
            <a:pPr lvl="1"/>
            <a:r>
              <a:rPr lang="en-US" sz="1400" dirty="0" smtClean="0"/>
              <a:t>Dianne Turner</a:t>
            </a:r>
            <a:endParaRPr lang="en-US" sz="1400" dirty="0"/>
          </a:p>
          <a:p>
            <a:pPr marL="341313" lvl="1" indent="0">
              <a:buNone/>
            </a:pPr>
            <a:r>
              <a:rPr lang="en-US" sz="1400" dirty="0" smtClean="0"/>
              <a:t>Dturner@thebrandusa.com</a:t>
            </a:r>
          </a:p>
          <a:p>
            <a:r>
              <a:rPr lang="en-US" sz="1600" dirty="0"/>
              <a:t>Your </a:t>
            </a:r>
            <a:r>
              <a:rPr lang="en-US" sz="1600" dirty="0" smtClean="0"/>
              <a:t>Representative </a:t>
            </a:r>
            <a:r>
              <a:rPr lang="en-US" sz="1600" dirty="0"/>
              <a:t>at Miles</a:t>
            </a:r>
          </a:p>
          <a:p>
            <a:pPr lvl="1"/>
            <a:r>
              <a:rPr lang="en-US" sz="1400" dirty="0"/>
              <a:t>Paul </a:t>
            </a:r>
            <a:r>
              <a:rPr lang="en-US" sz="1400" dirty="0" smtClean="0"/>
              <a:t>Winkle</a:t>
            </a:r>
          </a:p>
          <a:p>
            <a:pPr marL="341313" lvl="1" indent="0">
              <a:buNone/>
            </a:pPr>
            <a:r>
              <a:rPr lang="en-US" sz="1400" dirty="0" smtClean="0"/>
              <a:t>Paul.Winkle@MilesPartnership.com</a:t>
            </a:r>
            <a:endParaRPr lang="en-US" sz="1400" dirty="0"/>
          </a:p>
          <a:p>
            <a:pPr lvl="1"/>
            <a:r>
              <a:rPr lang="en-US" sz="1400" dirty="0"/>
              <a:t>John </a:t>
            </a:r>
            <a:r>
              <a:rPr lang="en-US" sz="1400" dirty="0" err="1" smtClean="0"/>
              <a:t>DeLeva</a:t>
            </a:r>
            <a:endParaRPr lang="en-US" sz="1400" dirty="0" smtClean="0"/>
          </a:p>
          <a:p>
            <a:pPr marL="341313" lvl="1" indent="0">
              <a:buNone/>
            </a:pPr>
            <a:r>
              <a:rPr lang="en-US" sz="1400" dirty="0" smtClean="0"/>
              <a:t>John.Deleva@MilesPartnership.com</a:t>
            </a:r>
            <a:endParaRPr lang="en-US" sz="1400" dirty="0"/>
          </a:p>
          <a:p>
            <a:pPr lvl="1"/>
            <a:r>
              <a:rPr lang="en-US" sz="1400" dirty="0"/>
              <a:t>Debi </a:t>
            </a:r>
            <a:r>
              <a:rPr lang="en-US" sz="1400" dirty="0" smtClean="0"/>
              <a:t>Saldana</a:t>
            </a:r>
          </a:p>
          <a:p>
            <a:pPr marL="341313" lvl="1" indent="0">
              <a:buNone/>
            </a:pPr>
            <a:r>
              <a:rPr lang="en-US" sz="1400" dirty="0" smtClean="0"/>
              <a:t>Debi.Saldana@MilesPartnership.com</a:t>
            </a:r>
            <a:endParaRPr lang="en-US" sz="1400" dirty="0"/>
          </a:p>
          <a:p>
            <a:pPr lvl="1"/>
            <a:r>
              <a:rPr lang="en-US" sz="1400" dirty="0"/>
              <a:t>Angie </a:t>
            </a:r>
            <a:r>
              <a:rPr lang="en-US" sz="1400" dirty="0" err="1" smtClean="0"/>
              <a:t>Zok</a:t>
            </a:r>
            <a:endParaRPr lang="en-US" sz="1400" dirty="0" smtClean="0"/>
          </a:p>
          <a:p>
            <a:pPr marL="341313" lvl="1" indent="0">
              <a:buNone/>
            </a:pPr>
            <a:r>
              <a:rPr lang="en-US" sz="1400" dirty="0" smtClean="0"/>
              <a:t>Angie.Zok@MilesPartnership.com</a:t>
            </a:r>
            <a:endParaRPr lang="en-US" sz="1400" dirty="0"/>
          </a:p>
          <a:p>
            <a:pPr marL="341313" lvl="1" indent="0">
              <a:buNone/>
            </a:pPr>
            <a:endParaRPr lang="en-US" dirty="0" smtClean="0"/>
          </a:p>
        </p:txBody>
      </p:sp>
    </p:spTree>
    <p:extLst>
      <p:ext uri="{BB962C8B-B14F-4D97-AF65-F5344CB8AC3E}">
        <p14:creationId xmlns:p14="http://schemas.microsoft.com/office/powerpoint/2010/main" val="36829169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buNone/>
            </a:pPr>
            <a:r>
              <a:rPr lang="en-US" dirty="0" smtClean="0"/>
              <a:t>Details about future Brand USA webinars coming soon.</a:t>
            </a:r>
          </a:p>
          <a:p>
            <a:pPr marL="0" indent="0">
              <a:buNone/>
            </a:pPr>
            <a:endParaRPr lang="en-US" dirty="0" smtClean="0"/>
          </a:p>
          <a:p>
            <a:pPr marL="0" indent="0">
              <a:buNone/>
            </a:pPr>
            <a:endParaRPr lang="en-US" dirty="0"/>
          </a:p>
          <a:p>
            <a:r>
              <a:rPr lang="en-US" dirty="0"/>
              <a:t>GoUSA.cn /  GoUSA.tw</a:t>
            </a:r>
          </a:p>
          <a:p>
            <a:r>
              <a:rPr lang="en-US" dirty="0"/>
              <a:t>DiscoverAmerica.com</a:t>
            </a:r>
          </a:p>
          <a:p>
            <a:r>
              <a:rPr lang="en-US" dirty="0"/>
              <a:t>@DiscoverAmerica</a:t>
            </a:r>
          </a:p>
          <a:p>
            <a:r>
              <a:rPr lang="en-US" dirty="0"/>
              <a:t>Facebook.com/DiscoverAmerica</a:t>
            </a:r>
          </a:p>
          <a:p>
            <a:r>
              <a:rPr lang="en-US" dirty="0"/>
              <a:t>YouTube/DiscoverAmerica</a:t>
            </a:r>
          </a:p>
          <a:p>
            <a:r>
              <a:rPr lang="en-US" dirty="0"/>
              <a:t>Instagram: DiscoverAmerica</a:t>
            </a:r>
          </a:p>
          <a:p>
            <a:r>
              <a:rPr lang="en-US" dirty="0"/>
              <a:t>Google.com/+DiscoverAmerica</a:t>
            </a:r>
          </a:p>
        </p:txBody>
      </p:sp>
    </p:spTree>
    <p:extLst>
      <p:ext uri="{BB962C8B-B14F-4D97-AF65-F5344CB8AC3E}">
        <p14:creationId xmlns:p14="http://schemas.microsoft.com/office/powerpoint/2010/main" val="37642224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302526"/>
            <a:ext cx="7769224" cy="774233"/>
          </a:xfrm>
        </p:spPr>
        <p:txBody>
          <a:bodyPr/>
          <a:lstStyle/>
          <a:p>
            <a:r>
              <a:rPr lang="en-US" dirty="0" smtClean="0"/>
              <a:t>China Multi-Channel Campaign</a:t>
            </a:r>
            <a:br>
              <a:rPr lang="en-US" dirty="0" smtClean="0"/>
            </a:br>
            <a:endParaRPr lang="en-US" dirty="0"/>
          </a:p>
        </p:txBody>
      </p:sp>
      <p:sp>
        <p:nvSpPr>
          <p:cNvPr id="3" name="Content Placeholder 2"/>
          <p:cNvSpPr>
            <a:spLocks noGrp="1"/>
          </p:cNvSpPr>
          <p:nvPr>
            <p:ph idx="1"/>
          </p:nvPr>
        </p:nvSpPr>
        <p:spPr>
          <a:xfrm>
            <a:off x="962025" y="811288"/>
            <a:ext cx="5836981" cy="5152954"/>
          </a:xfrm>
        </p:spPr>
        <p:txBody>
          <a:bodyPr/>
          <a:lstStyle/>
          <a:p>
            <a:r>
              <a:rPr lang="en-US" sz="1600" dirty="0" smtClean="0"/>
              <a:t>First </a:t>
            </a:r>
            <a:r>
              <a:rPr lang="en-US" sz="1600" dirty="0"/>
              <a:t>China multi-channel campaign (Fall 2014 in market Sept/Oct) </a:t>
            </a:r>
            <a:endParaRPr lang="en-US" sz="1600" dirty="0" smtClean="0"/>
          </a:p>
          <a:p>
            <a:r>
              <a:rPr lang="en-US" sz="1600" dirty="0" smtClean="0"/>
              <a:t>150</a:t>
            </a:r>
            <a:r>
              <a:rPr lang="en-US" sz="1600" dirty="0"/>
              <a:t>+ minutes of video content created </a:t>
            </a:r>
            <a:r>
              <a:rPr lang="en-US" sz="1600" dirty="0" smtClean="0"/>
              <a:t>in</a:t>
            </a:r>
            <a:r>
              <a:rPr lang="en-US" sz="1600" dirty="0"/>
              <a:t>-</a:t>
            </a:r>
            <a:r>
              <a:rPr lang="en-US" sz="1600" dirty="0" smtClean="0"/>
              <a:t>language; </a:t>
            </a:r>
            <a:r>
              <a:rPr lang="en-US" sz="1600" dirty="0"/>
              <a:t>aired across 30 TV stations across </a:t>
            </a:r>
            <a:r>
              <a:rPr lang="en-US" sz="1600" dirty="0" smtClean="0"/>
              <a:t>China</a:t>
            </a:r>
          </a:p>
          <a:p>
            <a:pPr lvl="1"/>
            <a:r>
              <a:rPr lang="en-US" sz="1400" dirty="0" smtClean="0"/>
              <a:t>Estimated viewership </a:t>
            </a:r>
            <a:r>
              <a:rPr lang="en-US" sz="1400" dirty="0"/>
              <a:t>of 210 </a:t>
            </a:r>
            <a:r>
              <a:rPr lang="en-US" sz="1400" dirty="0" smtClean="0"/>
              <a:t>million</a:t>
            </a:r>
            <a:endParaRPr lang="en-US" sz="1400" dirty="0"/>
          </a:p>
          <a:p>
            <a:r>
              <a:rPr lang="en-US" sz="1600" dirty="0"/>
              <a:t>Custom </a:t>
            </a:r>
            <a:r>
              <a:rPr lang="en-US" sz="1600" dirty="0" smtClean="0"/>
              <a:t>microsite </a:t>
            </a:r>
            <a:r>
              <a:rPr lang="en-US" sz="1600" dirty="0"/>
              <a:t>supported the campaign </a:t>
            </a:r>
            <a:endParaRPr lang="en-US" sz="1600" dirty="0" smtClean="0"/>
          </a:p>
          <a:p>
            <a:pPr lvl="1"/>
            <a:r>
              <a:rPr lang="en-US" sz="1400" dirty="0" smtClean="0"/>
              <a:t>15</a:t>
            </a:r>
            <a:r>
              <a:rPr lang="en-US" sz="1400" dirty="0"/>
              <a:t>+ </a:t>
            </a:r>
            <a:r>
              <a:rPr lang="en-US" sz="1400" dirty="0" smtClean="0"/>
              <a:t>million </a:t>
            </a:r>
            <a:r>
              <a:rPr lang="en-US" sz="1400" dirty="0"/>
              <a:t>page </a:t>
            </a:r>
            <a:r>
              <a:rPr lang="en-US" sz="1400" dirty="0" smtClean="0"/>
              <a:t>views</a:t>
            </a:r>
          </a:p>
          <a:p>
            <a:pPr lvl="1"/>
            <a:r>
              <a:rPr lang="en-US" sz="1400" dirty="0" smtClean="0"/>
              <a:t>5.8 million </a:t>
            </a:r>
            <a:r>
              <a:rPr lang="en-US" sz="1400" dirty="0"/>
              <a:t>UNIQUE </a:t>
            </a:r>
            <a:r>
              <a:rPr lang="en-US" sz="1400" dirty="0" smtClean="0"/>
              <a:t>visits </a:t>
            </a:r>
            <a:r>
              <a:rPr lang="en-US" sz="1400" dirty="0"/>
              <a:t>– better than </a:t>
            </a:r>
            <a:r>
              <a:rPr lang="en-US" sz="1400" dirty="0" smtClean="0"/>
              <a:t>average </a:t>
            </a:r>
            <a:r>
              <a:rPr lang="en-US" sz="1400" dirty="0"/>
              <a:t>bounce rate compared to most DMO sites (44.4%)</a:t>
            </a:r>
          </a:p>
          <a:p>
            <a:r>
              <a:rPr lang="en-US" sz="1600" dirty="0"/>
              <a:t>OOH Clips from TV footage aired in 6 cities on metro LCD screens over a 6 week period</a:t>
            </a:r>
          </a:p>
          <a:p>
            <a:r>
              <a:rPr lang="en-US" sz="1600" dirty="0"/>
              <a:t>Video content appeared on key China digital channels -  Youku &amp; </a:t>
            </a:r>
            <a:r>
              <a:rPr lang="en-US" sz="1600" dirty="0" err="1"/>
              <a:t>Tudou</a:t>
            </a:r>
            <a:r>
              <a:rPr lang="en-US" sz="1600" dirty="0"/>
              <a:t> – 36 pieces of different  content on the </a:t>
            </a:r>
            <a:r>
              <a:rPr lang="en-US" sz="1600" dirty="0" smtClean="0"/>
              <a:t>U.S.</a:t>
            </a:r>
            <a:endParaRPr lang="en-US" sz="1600" dirty="0"/>
          </a:p>
          <a:p>
            <a:r>
              <a:rPr lang="en-US" sz="1600" dirty="0"/>
              <a:t>E</a:t>
            </a:r>
            <a:r>
              <a:rPr lang="en-US" sz="1600" dirty="0" smtClean="0"/>
              <a:t>-version of print guide received </a:t>
            </a:r>
            <a:r>
              <a:rPr lang="en-US" sz="1600" dirty="0"/>
              <a:t>over 1.2 million total </a:t>
            </a:r>
            <a:r>
              <a:rPr lang="en-US" sz="1600" dirty="0" smtClean="0"/>
              <a:t>impressions</a:t>
            </a:r>
          </a:p>
          <a:p>
            <a:endParaRPr lang="en-US" sz="1600" dirty="0" smtClean="0"/>
          </a:p>
          <a:p>
            <a:r>
              <a:rPr lang="en-US" sz="1600" dirty="0" smtClean="0"/>
              <a:t>Spring 2015 now available at </a:t>
            </a:r>
            <a:r>
              <a:rPr lang="en-US" sz="1600" dirty="0">
                <a:hlinkClick r:id="rId2"/>
              </a:rPr>
              <a:t>http://</a:t>
            </a:r>
            <a:r>
              <a:rPr lang="en-US" sz="1600" dirty="0" smtClean="0">
                <a:hlinkClick r:id="rId2"/>
              </a:rPr>
              <a:t>marketing.milespartnership.com/thebrandusa/pdfs/15_BrandUSA_SellSheet_MultiChannel_china_1209L.pdf</a:t>
            </a:r>
            <a:endParaRPr lang="en-US" sz="1600" dirty="0" smtClean="0"/>
          </a:p>
          <a:p>
            <a:endParaRPr lang="en-US" dirty="0" smtClean="0"/>
          </a:p>
        </p:txBody>
      </p:sp>
      <p:pic>
        <p:nvPicPr>
          <p:cNvPr id="1027" name="Picture 3" descr="C:\Users\CBillingsley\AppData\Local\Microsoft\Windows\Temporary Internet Files\Content.Outlook\Z7QIJGGB\ChinaMC_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9006" y="1359330"/>
            <a:ext cx="2074403" cy="2796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263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USA-3slide-02-20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03" y="615719"/>
            <a:ext cx="8328966" cy="5888319"/>
          </a:xfrm>
          <a:prstGeom prst="rect">
            <a:avLst/>
          </a:prstGeom>
        </p:spPr>
      </p:pic>
      <p:sp>
        <p:nvSpPr>
          <p:cNvPr id="5" name="Title 4"/>
          <p:cNvSpPr>
            <a:spLocks noGrp="1"/>
          </p:cNvSpPr>
          <p:nvPr>
            <p:ph type="title"/>
          </p:nvPr>
        </p:nvSpPr>
        <p:spPr/>
        <p:txBody>
          <a:bodyPr/>
          <a:lstStyle/>
          <a:p>
            <a:r>
              <a:rPr lang="en-US" dirty="0" smtClean="0"/>
              <a:t>2015 Outlook</a:t>
            </a:r>
            <a:endParaRPr lang="en-US" dirty="0"/>
          </a:p>
        </p:txBody>
      </p:sp>
    </p:spTree>
    <p:extLst>
      <p:ext uri="{BB962C8B-B14F-4D97-AF65-F5344CB8AC3E}">
        <p14:creationId xmlns:p14="http://schemas.microsoft.com/office/powerpoint/2010/main" val="357363552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81112" y="1407447"/>
            <a:ext cx="7450138" cy="4574255"/>
          </a:xfrm>
        </p:spPr>
        <p:txBody>
          <a:bodyPr/>
          <a:lstStyle/>
          <a:p>
            <a:r>
              <a:rPr lang="en-US" dirty="0" smtClean="0"/>
              <a:t>Brand USA has moved quickly and aggressively to communicate the reciprocal extension of visa validity periods between the United States and China. </a:t>
            </a:r>
            <a:br>
              <a:rPr lang="en-US" dirty="0" smtClean="0"/>
            </a:br>
            <a:endParaRPr lang="en-US" dirty="0" smtClean="0"/>
          </a:p>
          <a:p>
            <a:r>
              <a:rPr lang="en-US" dirty="0" smtClean="0"/>
              <a:t>As a result of the 10-year visa validity announcement, Brand USA is expanding and accelerating a number of its partner programs in China, including an expansion of digital content and in-language assets. </a:t>
            </a:r>
            <a:br>
              <a:rPr lang="en-US" dirty="0" smtClean="0"/>
            </a:br>
            <a:endParaRPr lang="en-US" dirty="0" smtClean="0"/>
          </a:p>
          <a:p>
            <a:r>
              <a:rPr lang="en-US" dirty="0" smtClean="0"/>
              <a:t>The China visa update is the latest example of Brand USA working closely with Federal partners to communicate information about visa and entry policy directly to international travelers.</a:t>
            </a:r>
          </a:p>
        </p:txBody>
      </p:sp>
      <p:sp>
        <p:nvSpPr>
          <p:cNvPr id="4" name="Title 3"/>
          <p:cNvSpPr>
            <a:spLocks noGrp="1"/>
          </p:cNvSpPr>
          <p:nvPr>
            <p:ph type="title"/>
          </p:nvPr>
        </p:nvSpPr>
        <p:spPr/>
        <p:txBody>
          <a:bodyPr/>
          <a:lstStyle/>
          <a:p>
            <a:r>
              <a:rPr lang="en-US" dirty="0" smtClean="0"/>
              <a:t>Market the Welcome in China</a:t>
            </a:r>
            <a:endParaRPr lang="en-US" dirty="0"/>
          </a:p>
        </p:txBody>
      </p:sp>
    </p:spTree>
    <p:extLst>
      <p:ext uri="{BB962C8B-B14F-4D97-AF65-F5344CB8AC3E}">
        <p14:creationId xmlns:p14="http://schemas.microsoft.com/office/powerpoint/2010/main" val="2218590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977154"/>
            <a:ext cx="7769224" cy="774233"/>
          </a:xfrm>
        </p:spPr>
        <p:txBody>
          <a:bodyPr/>
          <a:lstStyle/>
          <a:p>
            <a:r>
              <a:rPr lang="en-US" sz="3600" dirty="0" smtClean="0"/>
              <a:t>The Facts-</a:t>
            </a:r>
            <a:br>
              <a:rPr lang="en-US" sz="3600" dirty="0" smtClean="0"/>
            </a:br>
            <a:r>
              <a:rPr lang="en-US" sz="3600" dirty="0" smtClean="0"/>
              <a:t>How the Chinese Visitor Shops for Travel</a:t>
            </a:r>
            <a:endParaRPr lang="en-US" sz="3600" dirty="0"/>
          </a:p>
        </p:txBody>
      </p:sp>
    </p:spTree>
    <p:extLst>
      <p:ext uri="{BB962C8B-B14F-4D97-AF65-F5344CB8AC3E}">
        <p14:creationId xmlns:p14="http://schemas.microsoft.com/office/powerpoint/2010/main" val="36849117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6/67/World_population_density_199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66739"/>
            <a:ext cx="9080500" cy="526156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468765" y="404536"/>
            <a:ext cx="7769225" cy="774700"/>
          </a:xfrm>
        </p:spPr>
        <p:txBody>
          <a:bodyPr/>
          <a:lstStyle/>
          <a:p>
            <a:r>
              <a:rPr lang="en-US" sz="3600" dirty="0" smtClean="0"/>
              <a:t>China Market Profile </a:t>
            </a:r>
            <a:endParaRPr lang="en-US" sz="3600" dirty="0"/>
          </a:p>
        </p:txBody>
      </p:sp>
    </p:spTree>
    <p:extLst>
      <p:ext uri="{BB962C8B-B14F-4D97-AF65-F5344CB8AC3E}">
        <p14:creationId xmlns:p14="http://schemas.microsoft.com/office/powerpoint/2010/main" val="38332811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Brand USA 2014">
  <a:themeElements>
    <a:clrScheme name="Brand USA">
      <a:dk1>
        <a:sysClr val="windowText" lastClr="000000"/>
      </a:dk1>
      <a:lt1>
        <a:sysClr val="window" lastClr="FFFFFF"/>
      </a:lt1>
      <a:dk2>
        <a:srgbClr val="1F497D"/>
      </a:dk2>
      <a:lt2>
        <a:srgbClr val="1590FF"/>
      </a:lt2>
      <a:accent1>
        <a:srgbClr val="63B426"/>
      </a:accent1>
      <a:accent2>
        <a:srgbClr val="B71234"/>
      </a:accent2>
      <a:accent3>
        <a:srgbClr val="F0AB00"/>
      </a:accent3>
      <a:accent4>
        <a:srgbClr val="9B6FC3"/>
      </a:accent4>
      <a:accent5>
        <a:srgbClr val="23CFBF"/>
      </a:accent5>
      <a:accent6>
        <a:srgbClr val="5D1D40"/>
      </a:accent6>
      <a:hlink>
        <a:srgbClr val="CF0072"/>
      </a:hlink>
      <a:folHlink>
        <a:srgbClr val="00549F"/>
      </a:folHlink>
    </a:clrScheme>
    <a:fontScheme name="Brand USA 2014">
      <a:majorFont>
        <a:latin typeface="Arial Rounded MT Bol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39020</TotalTime>
  <Words>2429</Words>
  <Application>Microsoft Macintosh PowerPoint</Application>
  <PresentationFormat>On-screen Show (4:3)</PresentationFormat>
  <Paragraphs>538</Paragraphs>
  <Slides>49</Slides>
  <Notes>23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Brand USA 2014</vt:lpstr>
      <vt:lpstr>Telling Your Story in China</vt:lpstr>
      <vt:lpstr>Agenda</vt:lpstr>
      <vt:lpstr>Brand USA in China</vt:lpstr>
      <vt:lpstr>China Marketing Initiatives</vt:lpstr>
      <vt:lpstr>China Multi-Channel Campaign </vt:lpstr>
      <vt:lpstr>2015 Outlook</vt:lpstr>
      <vt:lpstr>Market the Welcome in China</vt:lpstr>
      <vt:lpstr>The Facts- How the Chinese Visitor Shops for Travel</vt:lpstr>
      <vt:lpstr>China Market Profile </vt:lpstr>
      <vt:lpstr>PowerPoint Presentation</vt:lpstr>
      <vt:lpstr>Market Share of All China Outbound Travel U.S. vs. Competitors 2000-2024</vt:lpstr>
      <vt:lpstr>Market Share of Long Haul China Outbound Travel U.S. vs. Competitors 2000-2024</vt:lpstr>
      <vt:lpstr>Mobile Internet Usage</vt:lpstr>
      <vt:lpstr>Devices Used to Access the Internet</vt:lpstr>
      <vt:lpstr>PowerPoint Presentation</vt:lpstr>
      <vt:lpstr>China’s Top General Websites</vt:lpstr>
      <vt:lpstr>China’s Top Travel Websites</vt:lpstr>
      <vt:lpstr>Digital Context – Top Sites</vt:lpstr>
      <vt:lpstr>Digital Context – Travel Information Sites</vt:lpstr>
      <vt:lpstr>Ctrip, Qunar, eLong Mobile Apps</vt:lpstr>
      <vt:lpstr>Entering the Market</vt:lpstr>
      <vt:lpstr>China Market Entry Program</vt:lpstr>
      <vt:lpstr>So How Do They Learn About You?</vt:lpstr>
      <vt:lpstr>They Use Different Social Networks</vt:lpstr>
      <vt:lpstr>They Read Different Blogs</vt:lpstr>
      <vt:lpstr>They Watch Videos Somewhere Else</vt:lpstr>
      <vt:lpstr>China is Different</vt:lpstr>
      <vt:lpstr>GoUSA Footprint in China</vt:lpstr>
      <vt:lpstr>GoUSA – The Website</vt:lpstr>
      <vt:lpstr>PowerPoint Presentation</vt:lpstr>
      <vt:lpstr>Our Social Media Channels</vt:lpstr>
      <vt:lpstr>Popular Travel Bloggers</vt:lpstr>
      <vt:lpstr>Syndicated Content</vt:lpstr>
      <vt:lpstr>Brand USA  Digital Opportunities in China </vt:lpstr>
      <vt:lpstr>Campaign Page</vt:lpstr>
      <vt:lpstr>Custom Sites</vt:lpstr>
      <vt:lpstr>Get Social</vt:lpstr>
      <vt:lpstr>Learn How Massachusetts Let Us Tell Their Story</vt:lpstr>
      <vt:lpstr>Custom Site: Massachusetts</vt:lpstr>
      <vt:lpstr>Top Blogger Travels to Massachusetts</vt:lpstr>
      <vt:lpstr>Most Engaged Massachusetts Content</vt:lpstr>
      <vt:lpstr>Digital &amp; Social Growth Has Been… Explosive in China       </vt:lpstr>
      <vt:lpstr>Overview By The Numbers</vt:lpstr>
      <vt:lpstr>PPTV</vt:lpstr>
      <vt:lpstr>Sina</vt:lpstr>
      <vt:lpstr>Creating a Video Series on Tudou</vt:lpstr>
      <vt:lpstr>Packages with                        for Partner Content and Distribution</vt:lpstr>
      <vt:lpstr>For Information on All of Our China Programs Contact:</vt:lpstr>
      <vt:lpstr>Thank You!</vt:lpstr>
    </vt:vector>
  </TitlesOfParts>
  <Company>joey spector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USA</dc:title>
  <dc:creator>Condor Communications</dc:creator>
  <cp:lastModifiedBy>Mark Lapidus</cp:lastModifiedBy>
  <cp:revision>1051</cp:revision>
  <cp:lastPrinted>2014-03-15T02:47:09Z</cp:lastPrinted>
  <dcterms:created xsi:type="dcterms:W3CDTF">2012-03-12T22:57:54Z</dcterms:created>
  <dcterms:modified xsi:type="dcterms:W3CDTF">2014-12-10T19:39:16Z</dcterms:modified>
</cp:coreProperties>
</file>